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722" r:id="rId2"/>
    <p:sldId id="672" r:id="rId3"/>
    <p:sldId id="720" r:id="rId4"/>
    <p:sldId id="723" r:id="rId5"/>
    <p:sldId id="717" r:id="rId6"/>
    <p:sldId id="718" r:id="rId7"/>
    <p:sldId id="726" r:id="rId8"/>
    <p:sldId id="725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6501" autoAdjust="0"/>
  </p:normalViewPr>
  <p:slideViewPr>
    <p:cSldViewPr snapToGrid="0">
      <p:cViewPr varScale="1">
        <p:scale>
          <a:sx n="68" d="100"/>
          <a:sy n="68" d="100"/>
        </p:scale>
        <p:origin x="-7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51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67D5C-B5D7-4BB1-A45C-F2660E58E1B3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49042" y="4839286"/>
            <a:ext cx="6223425" cy="1668026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4000" dirty="0" smtClean="0"/>
              <a:t>选择题要求：页码、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en-US" altLang="zh-CN" sz="4000" dirty="0" smtClean="0"/>
              <a:t>            </a:t>
            </a:r>
            <a:r>
              <a:rPr lang="zh-CN" altLang="en-US" sz="4000" dirty="0" smtClean="0"/>
              <a:t>错误之处、</a:t>
            </a:r>
            <a:r>
              <a:rPr lang="en-US" altLang="zh-CN" sz="4000" smtClean="0"/>
              <a:t/>
            </a:r>
            <a:br>
              <a:rPr lang="en-US" altLang="zh-CN" sz="4000" smtClean="0"/>
            </a:br>
            <a:r>
              <a:rPr lang="en-US" altLang="zh-CN" sz="4000" smtClean="0"/>
              <a:t>            </a:t>
            </a:r>
            <a:r>
              <a:rPr lang="zh-CN" altLang="en-US" sz="4000" smtClean="0"/>
              <a:t>正确</a:t>
            </a:r>
            <a:r>
              <a:rPr lang="zh-CN" altLang="en-US" sz="4000" dirty="0" smtClean="0"/>
              <a:t>选项</a:t>
            </a:r>
            <a:endParaRPr lang="zh-CN" alt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300"/>
            <a:ext cx="11637040" cy="424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49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00772" y="1493949"/>
            <a:ext cx="9990455" cy="888990"/>
          </a:xfrm>
        </p:spPr>
        <p:txBody>
          <a:bodyPr>
            <a:normAutofit/>
          </a:bodyPr>
          <a:lstStyle/>
          <a:p>
            <a:r>
              <a:rPr lang="zh-CN" altLang="zh-CN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zh-CN" altLang="en-US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四课</a:t>
            </a:r>
            <a:r>
              <a:rPr lang="zh-CN" altLang="zh-CN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自信给人力量</a:t>
            </a:r>
            <a:endParaRPr lang="zh-CN" altLang="zh-CN" sz="4800" kern="100" dirty="0"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99" y="2966771"/>
            <a:ext cx="9144000" cy="1655762"/>
          </a:xfrm>
        </p:spPr>
        <p:txBody>
          <a:bodyPr>
            <a:norm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</a:rPr>
              <a:t>作业讲评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87637CD8-F4F5-23F6-F0A5-548E9A3F2712}"/>
              </a:ext>
            </a:extLst>
          </p:cNvPr>
          <p:cNvSpPr/>
          <p:nvPr/>
        </p:nvSpPr>
        <p:spPr>
          <a:xfrm>
            <a:off x="2959512" y="4796151"/>
            <a:ext cx="6055261" cy="6882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基于</a:t>
            </a:r>
            <a:r>
              <a:rPr lang="zh-CN" altLang="en-US" sz="2800" b="1" dirty="0">
                <a:solidFill>
                  <a:srgbClr val="FFFF00"/>
                </a:solidFill>
              </a:rPr>
              <a:t>情境  </a:t>
            </a:r>
            <a:r>
              <a:rPr lang="zh-CN" altLang="en-US" sz="2800" dirty="0"/>
              <a:t>运用</a:t>
            </a:r>
            <a:r>
              <a:rPr lang="zh-CN" altLang="en-US" sz="2800" b="1" dirty="0">
                <a:solidFill>
                  <a:srgbClr val="FFFF00"/>
                </a:solidFill>
              </a:rPr>
              <a:t>知识  解决</a:t>
            </a:r>
            <a:r>
              <a:rPr lang="zh-CN" altLang="en-US" sz="2800" dirty="0"/>
              <a:t>具体</a:t>
            </a:r>
            <a:r>
              <a:rPr lang="zh-CN" altLang="en-US" sz="2800" b="1" dirty="0">
                <a:solidFill>
                  <a:srgbClr val="FFFF00"/>
                </a:solidFill>
              </a:rPr>
              <a:t>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39179" r="2442" b="31478"/>
          <a:stretch/>
        </p:blipFill>
        <p:spPr>
          <a:xfrm>
            <a:off x="1568657" y="725369"/>
            <a:ext cx="10047926" cy="507051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0661" y="147916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P18</a:t>
            </a:r>
            <a:endParaRPr lang="zh-CN" altLang="en-US" sz="5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680333" y="1194006"/>
            <a:ext cx="5157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660472" y="1639014"/>
            <a:ext cx="53564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3428006" y="2285817"/>
            <a:ext cx="1340942" cy="3495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2878" y="119873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7570748" y="3652118"/>
            <a:ext cx="108088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915489" y="3613604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28027" y="2033220"/>
            <a:ext cx="960810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P35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007707" y="2910315"/>
            <a:ext cx="1021942" cy="3503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P35/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</a:p>
        </p:txBody>
      </p:sp>
      <p:sp>
        <p:nvSpPr>
          <p:cNvPr id="30" name="线形标注 1 29"/>
          <p:cNvSpPr/>
          <p:nvPr/>
        </p:nvSpPr>
        <p:spPr>
          <a:xfrm>
            <a:off x="337626" y="4628273"/>
            <a:ext cx="996066" cy="423942"/>
          </a:xfrm>
          <a:prstGeom prst="borderCallout1">
            <a:avLst>
              <a:gd name="adj1" fmla="val 45296"/>
              <a:gd name="adj2" fmla="val 104710"/>
              <a:gd name="adj3" fmla="val 75998"/>
              <a:gd name="adj4" fmla="val 1797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未体现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3127225" y="2215555"/>
            <a:ext cx="5157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2912226" y="3137650"/>
            <a:ext cx="4728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41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" t="6289" r="10038" b="74429"/>
          <a:stretch/>
        </p:blipFill>
        <p:spPr>
          <a:xfrm>
            <a:off x="2518118" y="3862481"/>
            <a:ext cx="8439256" cy="283593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2" t="67523" r="2075" b="6258"/>
          <a:stretch/>
        </p:blipFill>
        <p:spPr>
          <a:xfrm>
            <a:off x="2518118" y="226552"/>
            <a:ext cx="8439256" cy="372710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204" y="140452"/>
            <a:ext cx="18870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P18-19</a:t>
            </a:r>
            <a:endParaRPr lang="zh-CN" altLang="en-US" sz="4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835587" y="1066520"/>
            <a:ext cx="902159" cy="47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3173510" y="6303039"/>
            <a:ext cx="1103068" cy="3495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40608" y="3014310"/>
            <a:ext cx="1036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364151" y="3529196"/>
            <a:ext cx="113153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77729" y="495871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304904" y="5490863"/>
            <a:ext cx="163046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7348069" y="1525147"/>
            <a:ext cx="839328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P38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503433" y="3803757"/>
            <a:ext cx="799368" cy="3503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P36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212059" y="5551189"/>
            <a:ext cx="1111348" cy="3922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P38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83508" y="525173"/>
            <a:ext cx="934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959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t="58110" r="10566" b="19925"/>
          <a:stretch/>
        </p:blipFill>
        <p:spPr>
          <a:xfrm>
            <a:off x="1613708" y="85652"/>
            <a:ext cx="9668581" cy="376814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0661" y="147916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P19</a:t>
            </a:r>
            <a:endParaRPr lang="zh-CN" altLang="en-US" sz="5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008297" y="1591541"/>
            <a:ext cx="623784" cy="3781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482217" y="3770909"/>
            <a:ext cx="542337" cy="1426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38389" y="4757722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明任务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18544" y="4758065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找材料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18544" y="5904443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判知识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TextBox 98"/>
          <p:cNvSpPr txBox="1"/>
          <p:nvPr>
            <p:custDataLst>
              <p:tags r:id="rId1"/>
            </p:custDataLst>
          </p:nvPr>
        </p:nvSpPr>
        <p:spPr>
          <a:xfrm>
            <a:off x="2867082" y="3910066"/>
            <a:ext cx="2504497" cy="405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准确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审题</a:t>
            </a:r>
            <a:r>
              <a:rPr lang="zh-CN" altLang="en-US" sz="200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（关键）</a:t>
            </a:r>
            <a:endParaRPr lang="zh-CN" altLang="en-US" sz="200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25" name="TextBox 98"/>
          <p:cNvSpPr txBox="1"/>
          <p:nvPr>
            <p:custDataLst>
              <p:tags r:id="rId2"/>
            </p:custDataLst>
          </p:nvPr>
        </p:nvSpPr>
        <p:spPr>
          <a:xfrm>
            <a:off x="6524182" y="4026884"/>
            <a:ext cx="189133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夹叙夹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议</a:t>
            </a:r>
            <a:endParaRPr lang="en-US" altLang="zh-CN" sz="2400" b="1" dirty="0" smtClean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（用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课本知识</a:t>
            </a:r>
            <a:r>
              <a:rPr lang="zh-CN" altLang="en-US" b="1" spc="-150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分析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材料</a:t>
            </a: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或情境，回应任务）</a:t>
            </a:r>
            <a:endParaRPr lang="zh-CN" altLang="en-US" spc="-15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28" name="TextBox 98"/>
          <p:cNvSpPr txBox="1"/>
          <p:nvPr>
            <p:custDataLst>
              <p:tags r:id="rId3"/>
            </p:custDataLst>
          </p:nvPr>
        </p:nvSpPr>
        <p:spPr>
          <a:xfrm>
            <a:off x="9030520" y="5327945"/>
            <a:ext cx="1756706" cy="9602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价值</a:t>
            </a:r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驱动</a:t>
            </a:r>
            <a:endParaRPr lang="en-US" altLang="zh-CN" sz="3200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“我们要</a:t>
            </a:r>
            <a:r>
              <a:rPr lang="en-US" altLang="zh-CN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……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”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" name="左大括号 3"/>
          <p:cNvSpPr/>
          <p:nvPr/>
        </p:nvSpPr>
        <p:spPr>
          <a:xfrm rot="5400000">
            <a:off x="3428497" y="3767296"/>
            <a:ext cx="342900" cy="1465729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上下箭头 5"/>
          <p:cNvSpPr/>
          <p:nvPr/>
        </p:nvSpPr>
        <p:spPr>
          <a:xfrm>
            <a:off x="4551603" y="5342840"/>
            <a:ext cx="264928" cy="56160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83445" y="5342840"/>
            <a:ext cx="1916588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整体构思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左大括号 29"/>
          <p:cNvSpPr/>
          <p:nvPr/>
        </p:nvSpPr>
        <p:spPr>
          <a:xfrm rot="10800000">
            <a:off x="5545643" y="4890776"/>
            <a:ext cx="342900" cy="1465729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705303" y="6348589"/>
            <a:ext cx="2509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思想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行动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目标）</a:t>
            </a:r>
            <a:endParaRPr lang="zh-CN" altLang="en-US" sz="2000" b="1" spc="-15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3375480" y="4944564"/>
            <a:ext cx="513202" cy="190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5970243" y="5403079"/>
            <a:ext cx="5132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87637CD8-F4F5-23F6-F0A5-548E9A3F2712}"/>
              </a:ext>
            </a:extLst>
          </p:cNvPr>
          <p:cNvSpPr/>
          <p:nvPr/>
        </p:nvSpPr>
        <p:spPr>
          <a:xfrm>
            <a:off x="9541457" y="3853793"/>
            <a:ext cx="2248972" cy="1132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prstClr val="white"/>
                </a:solidFill>
              </a:rPr>
              <a:t>基于</a:t>
            </a:r>
            <a:r>
              <a:rPr lang="zh-CN" altLang="en-US" sz="2400" b="1" dirty="0">
                <a:solidFill>
                  <a:srgbClr val="FFFF00"/>
                </a:solidFill>
              </a:rPr>
              <a:t>情境  </a:t>
            </a:r>
            <a:endParaRPr lang="en-US" altLang="zh-CN" sz="2400" b="1" dirty="0" smtClean="0">
              <a:solidFill>
                <a:srgbClr val="FFFF00"/>
              </a:solidFill>
            </a:endParaRPr>
          </a:p>
          <a:p>
            <a:r>
              <a:rPr lang="zh-CN" altLang="en-US" sz="2400" b="1" dirty="0" smtClean="0">
                <a:solidFill>
                  <a:prstClr val="white"/>
                </a:solidFill>
              </a:rPr>
              <a:t>运用</a:t>
            </a:r>
            <a:r>
              <a:rPr lang="zh-CN" altLang="en-US" sz="2400" b="1" dirty="0">
                <a:solidFill>
                  <a:srgbClr val="FFFF00"/>
                </a:solidFill>
              </a:rPr>
              <a:t>知识  </a:t>
            </a:r>
            <a:endParaRPr lang="en-US" altLang="zh-CN" sz="2400" b="1" dirty="0" smtClean="0">
              <a:solidFill>
                <a:srgbClr val="FFFF00"/>
              </a:solidFill>
            </a:endParaRPr>
          </a:p>
          <a:p>
            <a:r>
              <a:rPr lang="zh-CN" altLang="en-US" sz="2400" b="1" dirty="0" smtClean="0">
                <a:solidFill>
                  <a:srgbClr val="FFFF00"/>
                </a:solidFill>
              </a:rPr>
              <a:t>解决</a:t>
            </a:r>
            <a:r>
              <a:rPr lang="zh-CN" altLang="en-US" sz="2400" b="1" dirty="0">
                <a:solidFill>
                  <a:prstClr val="white"/>
                </a:solidFill>
              </a:rPr>
              <a:t>具体</a:t>
            </a:r>
            <a:r>
              <a:rPr lang="zh-CN" altLang="en-US" sz="2400" b="1" dirty="0">
                <a:solidFill>
                  <a:srgbClr val="FFFF00"/>
                </a:solidFill>
              </a:rPr>
              <a:t>问题</a:t>
            </a:r>
          </a:p>
        </p:txBody>
      </p:sp>
      <p:sp>
        <p:nvSpPr>
          <p:cNvPr id="33" name="右箭头 32"/>
          <p:cNvSpPr/>
          <p:nvPr/>
        </p:nvSpPr>
        <p:spPr>
          <a:xfrm>
            <a:off x="8426406" y="5433802"/>
            <a:ext cx="5132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2486650" y="1000905"/>
            <a:ext cx="4322113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2574503" y="2888377"/>
            <a:ext cx="4379903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9541457" y="95621"/>
            <a:ext cx="836711" cy="38324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P35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5247575" y="3810013"/>
            <a:ext cx="542337" cy="1426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927513" y="3824280"/>
            <a:ext cx="149889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2523010" y="1988045"/>
            <a:ext cx="2995733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3588495" y="1073775"/>
            <a:ext cx="963107" cy="3781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524182" y="2994297"/>
            <a:ext cx="1009241" cy="3781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4" name="矩形标注 23"/>
          <p:cNvSpPr/>
          <p:nvPr/>
        </p:nvSpPr>
        <p:spPr>
          <a:xfrm>
            <a:off x="5518744" y="155343"/>
            <a:ext cx="1449088" cy="558263"/>
          </a:xfrm>
          <a:prstGeom prst="wedgeRectCallout">
            <a:avLst>
              <a:gd name="adj1" fmla="val -122766"/>
              <a:gd name="adj2" fmla="val 11838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紧张、自卑</a:t>
            </a:r>
          </a:p>
        </p:txBody>
      </p:sp>
      <p:sp>
        <p:nvSpPr>
          <p:cNvPr id="46" name="矩形标注 45"/>
          <p:cNvSpPr/>
          <p:nvPr/>
        </p:nvSpPr>
        <p:spPr>
          <a:xfrm>
            <a:off x="1275998" y="1140490"/>
            <a:ext cx="924781" cy="451051"/>
          </a:xfrm>
          <a:prstGeom prst="wedgeRectCallout">
            <a:avLst>
              <a:gd name="adj1" fmla="val 130490"/>
              <a:gd name="adj2" fmla="val 7230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自负</a:t>
            </a:r>
          </a:p>
        </p:txBody>
      </p:sp>
      <p:sp>
        <p:nvSpPr>
          <p:cNvPr id="47" name="矩形标注 46"/>
          <p:cNvSpPr/>
          <p:nvPr/>
        </p:nvSpPr>
        <p:spPr>
          <a:xfrm>
            <a:off x="8077275" y="2148864"/>
            <a:ext cx="840821" cy="558263"/>
          </a:xfrm>
          <a:prstGeom prst="wedgeRectCallout">
            <a:avLst>
              <a:gd name="adj1" fmla="val -162920"/>
              <a:gd name="adj2" fmla="val 8058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自信</a:t>
            </a:r>
          </a:p>
        </p:txBody>
      </p:sp>
    </p:spTree>
    <p:extLst>
      <p:ext uri="{BB962C8B-B14F-4D97-AF65-F5344CB8AC3E}">
        <p14:creationId xmlns:p14="http://schemas.microsoft.com/office/powerpoint/2010/main" val="28272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21" grpId="0" animBg="1"/>
      <p:bldP spid="22" grpId="0" animBg="1"/>
      <p:bldP spid="23" grpId="0"/>
      <p:bldP spid="23" grpId="1"/>
      <p:bldP spid="25" grpId="0"/>
      <p:bldP spid="25" grpId="1"/>
      <p:bldP spid="28" grpId="0" animBg="1"/>
      <p:bldP spid="28" grpId="1" animBg="1"/>
      <p:bldP spid="4" grpId="0" animBg="1"/>
      <p:bldP spid="6" grpId="0" animBg="1"/>
      <p:bldP spid="29" grpId="0" animBg="1"/>
      <p:bldP spid="30" grpId="0" animBg="1"/>
      <p:bldP spid="8" grpId="0"/>
      <p:bldP spid="9" grpId="0" animBg="1"/>
      <p:bldP spid="31" grpId="0" animBg="1"/>
      <p:bldP spid="33" grpId="0" animBg="1"/>
      <p:bldP spid="41" grpId="0" animBg="1"/>
      <p:bldP spid="40" grpId="0" animBg="1"/>
      <p:bldP spid="43" grpId="0" animBg="1"/>
      <p:bldP spid="24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958970" y="0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P19</a:t>
            </a:r>
            <a:endParaRPr lang="zh-CN" altLang="en-US" sz="5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07474" cy="3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695" y="2721168"/>
            <a:ext cx="5397305" cy="1394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矩形 48"/>
          <p:cNvSpPr/>
          <p:nvPr/>
        </p:nvSpPr>
        <p:spPr>
          <a:xfrm>
            <a:off x="335107" y="3108000"/>
            <a:ext cx="11580228" cy="3785652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solidFill>
                  <a:prstClr val="black"/>
                </a:solidFill>
              </a:rPr>
              <a:t>答案示例：</a:t>
            </a:r>
            <a:endParaRPr lang="en-US" altLang="zh-CN" sz="2400" dirty="0" smtClean="0">
              <a:solidFill>
                <a:prstClr val="black"/>
              </a:solidFill>
            </a:endParaRPr>
          </a:p>
          <a:p>
            <a:pPr algn="just"/>
            <a:r>
              <a:rPr lang="zh-CN" altLang="en-US" sz="2400" b="1" dirty="0">
                <a:solidFill>
                  <a:srgbClr val="00B050"/>
                </a:solidFill>
              </a:rPr>
              <a:t>我预测玲玲和小刚都不能表现出较好的状态，小徐可以表现出良好的演讲状态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。</a:t>
            </a:r>
            <a:r>
              <a:rPr lang="zh-CN" altLang="en-US" sz="2400" b="1" dirty="0">
                <a:solidFill>
                  <a:srgbClr val="00B050"/>
                </a:solidFill>
              </a:rPr>
              <a:t>因为</a:t>
            </a:r>
            <a:endParaRPr lang="en-US" altLang="zh-CN" sz="2400" b="1" dirty="0" smtClean="0">
              <a:solidFill>
                <a:srgbClr val="00B050"/>
              </a:solidFill>
            </a:endParaRPr>
          </a:p>
          <a:p>
            <a:pPr algn="just"/>
            <a:r>
              <a:rPr lang="zh-CN" altLang="en-US" sz="2400" b="1" dirty="0" smtClean="0">
                <a:solidFill>
                  <a:srgbClr val="0070C0"/>
                </a:solidFill>
              </a:rPr>
              <a:t>玲玲</a:t>
            </a:r>
            <a:r>
              <a:rPr lang="zh-CN" altLang="en-US" sz="2400" b="1" dirty="0">
                <a:solidFill>
                  <a:srgbClr val="0070C0"/>
                </a:solidFill>
              </a:rPr>
              <a:t>过于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紧张，认为自己不行，</a:t>
            </a:r>
            <a:r>
              <a:rPr lang="zh-CN" altLang="en-US" sz="2400" b="1" dirty="0">
                <a:solidFill>
                  <a:srgbClr val="00B050"/>
                </a:solidFill>
              </a:rPr>
              <a:t>这是自卑的表现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，</a:t>
            </a:r>
            <a:r>
              <a:rPr lang="zh-CN" altLang="en-US" sz="2400" b="1" dirty="0">
                <a:solidFill>
                  <a:prstClr val="black"/>
                </a:solidFill>
              </a:rPr>
              <a:t>她轻视自己，认为自己不如别人，不敢尝试，</a:t>
            </a:r>
            <a:r>
              <a:rPr lang="zh-CN" altLang="en-US" sz="2400" b="1" dirty="0">
                <a:solidFill>
                  <a:srgbClr val="00B050"/>
                </a:solidFill>
              </a:rPr>
              <a:t>这会直接影响她的现场表现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；</a:t>
            </a:r>
            <a:endParaRPr lang="en-US" altLang="zh-CN" sz="2400" b="1" dirty="0" smtClean="0">
              <a:solidFill>
                <a:srgbClr val="00B050"/>
              </a:solidFill>
            </a:endParaRPr>
          </a:p>
          <a:p>
            <a:pPr algn="just"/>
            <a:r>
              <a:rPr lang="zh-CN" altLang="en-US" sz="2400" b="1" dirty="0" smtClean="0">
                <a:solidFill>
                  <a:srgbClr val="0070C0"/>
                </a:solidFill>
              </a:rPr>
              <a:t>小刚对其他选手是不屑的态度，不做充分准备，</a:t>
            </a:r>
            <a:r>
              <a:rPr lang="zh-CN" altLang="en-US" sz="2400" b="1" dirty="0">
                <a:solidFill>
                  <a:srgbClr val="00B050"/>
                </a:solidFill>
              </a:rPr>
              <a:t>这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是</a:t>
            </a:r>
            <a:r>
              <a:rPr lang="zh-CN" altLang="en-US" sz="2400" b="1" dirty="0">
                <a:solidFill>
                  <a:srgbClr val="00B050"/>
                </a:solidFill>
              </a:rPr>
              <a:t>自负的表现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，</a:t>
            </a:r>
            <a:r>
              <a:rPr lang="zh-CN" altLang="en-US" sz="2400" b="1" dirty="0">
                <a:solidFill>
                  <a:prstClr val="black"/>
                </a:solidFill>
              </a:rPr>
              <a:t>他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过高</a:t>
            </a:r>
            <a:r>
              <a:rPr lang="zh-CN" altLang="en-US" sz="2400" b="1" dirty="0">
                <a:solidFill>
                  <a:prstClr val="black"/>
                </a:solidFill>
              </a:rPr>
              <a:t>地估计自己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，自以为是，</a:t>
            </a:r>
            <a:r>
              <a:rPr lang="zh-CN" altLang="en-US" sz="2400" b="1" dirty="0">
                <a:solidFill>
                  <a:srgbClr val="00B050"/>
                </a:solidFill>
              </a:rPr>
              <a:t>也会影响比赛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表现；</a:t>
            </a:r>
            <a:endParaRPr lang="en-US" altLang="zh-CN" sz="2400" b="1" dirty="0" smtClean="0">
              <a:solidFill>
                <a:srgbClr val="00B050"/>
              </a:solidFill>
            </a:endParaRPr>
          </a:p>
          <a:p>
            <a:pPr algn="just"/>
            <a:r>
              <a:rPr lang="zh-CN" altLang="en-US" sz="2400" b="1" dirty="0" smtClean="0">
                <a:solidFill>
                  <a:srgbClr val="0070C0"/>
                </a:solidFill>
              </a:rPr>
              <a:t>小</a:t>
            </a:r>
            <a:r>
              <a:rPr lang="zh-CN" altLang="en-US" sz="2400" b="1" dirty="0">
                <a:solidFill>
                  <a:srgbClr val="0070C0"/>
                </a:solidFill>
              </a:rPr>
              <a:t>徐赛前认真准备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，</a:t>
            </a:r>
            <a:r>
              <a:rPr lang="zh-CN" altLang="en-US" sz="2400" b="1" dirty="0">
                <a:solidFill>
                  <a:srgbClr val="0070C0"/>
                </a:solidFill>
              </a:rPr>
              <a:t>上台前不断为自己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鼓劲，</a:t>
            </a:r>
            <a:r>
              <a:rPr lang="zh-CN" altLang="en-US" sz="2400" b="1" dirty="0">
                <a:solidFill>
                  <a:srgbClr val="00B050"/>
                </a:solidFill>
              </a:rPr>
              <a:t>是充满自信的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表现，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他坦然面对真实的自己，从容应对比赛，</a:t>
            </a:r>
            <a:r>
              <a:rPr lang="zh-CN" altLang="en-US" sz="2400" b="1" dirty="0">
                <a:solidFill>
                  <a:srgbClr val="00B050"/>
                </a:solidFill>
              </a:rPr>
              <a:t>一定能让他有出色的表现</a:t>
            </a:r>
            <a:endParaRPr lang="en-US" altLang="zh-CN" sz="2400" b="1" dirty="0">
              <a:solidFill>
                <a:srgbClr val="00B050"/>
              </a:solidFill>
            </a:endParaRPr>
          </a:p>
          <a:p>
            <a:pPr algn="just"/>
            <a:r>
              <a:rPr lang="zh-CN" altLang="en-US" sz="2400" b="1" dirty="0" smtClean="0">
                <a:solidFill>
                  <a:srgbClr val="FF0000"/>
                </a:solidFill>
              </a:rPr>
              <a:t>我们要增强自信，从容应对学习生活中的各种</a:t>
            </a:r>
            <a:r>
              <a:rPr lang="zh-CN" altLang="en-US" sz="2400" b="1" smtClean="0">
                <a:solidFill>
                  <a:srgbClr val="FF0000"/>
                </a:solidFill>
              </a:rPr>
              <a:t>问题，远离自负与自卑，展现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良好的精神风貌。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07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18573" r="1155" b="44937"/>
          <a:stretch/>
        </p:blipFill>
        <p:spPr>
          <a:xfrm>
            <a:off x="1544008" y="494547"/>
            <a:ext cx="10262861" cy="247753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0661" y="147916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P20</a:t>
            </a:r>
            <a:endParaRPr lang="zh-CN" altLang="en-US" sz="5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502379" y="538458"/>
            <a:ext cx="623784" cy="3781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5741345" y="2941219"/>
            <a:ext cx="1067418" cy="165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79069" y="4434158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明任务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59224" y="4434501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找材料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59224" y="5580879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判知识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TextBox 98"/>
          <p:cNvSpPr txBox="1"/>
          <p:nvPr>
            <p:custDataLst>
              <p:tags r:id="rId1"/>
            </p:custDataLst>
          </p:nvPr>
        </p:nvSpPr>
        <p:spPr>
          <a:xfrm>
            <a:off x="3007762" y="3586502"/>
            <a:ext cx="2504497" cy="405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准确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审题</a:t>
            </a:r>
            <a:r>
              <a:rPr lang="zh-CN" altLang="en-US" sz="200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（关键）</a:t>
            </a:r>
            <a:endParaRPr lang="zh-CN" altLang="en-US" sz="200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25" name="TextBox 98"/>
          <p:cNvSpPr txBox="1"/>
          <p:nvPr>
            <p:custDataLst>
              <p:tags r:id="rId2"/>
            </p:custDataLst>
          </p:nvPr>
        </p:nvSpPr>
        <p:spPr>
          <a:xfrm>
            <a:off x="6664862" y="3703320"/>
            <a:ext cx="189133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夹叙夹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议</a:t>
            </a:r>
            <a:endParaRPr lang="en-US" altLang="zh-CN" sz="2400" b="1" dirty="0" smtClean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（用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课本知识</a:t>
            </a:r>
            <a:r>
              <a:rPr lang="zh-CN" altLang="en-US" b="1" spc="-150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分析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材料</a:t>
            </a: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或情境，回应任务）</a:t>
            </a:r>
            <a:endParaRPr lang="zh-CN" altLang="en-US" spc="-15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28" name="TextBox 98"/>
          <p:cNvSpPr txBox="1"/>
          <p:nvPr>
            <p:custDataLst>
              <p:tags r:id="rId3"/>
            </p:custDataLst>
          </p:nvPr>
        </p:nvSpPr>
        <p:spPr>
          <a:xfrm>
            <a:off x="9171200" y="5004381"/>
            <a:ext cx="1756706" cy="9602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价值</a:t>
            </a:r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驱动</a:t>
            </a:r>
            <a:endParaRPr lang="en-US" altLang="zh-CN" sz="3200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“我们要</a:t>
            </a:r>
            <a:r>
              <a:rPr lang="en-US" altLang="zh-CN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……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”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" name="左大括号 3"/>
          <p:cNvSpPr/>
          <p:nvPr/>
        </p:nvSpPr>
        <p:spPr>
          <a:xfrm rot="5400000">
            <a:off x="3569177" y="3443732"/>
            <a:ext cx="342900" cy="1465729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上下箭头 5"/>
          <p:cNvSpPr/>
          <p:nvPr/>
        </p:nvSpPr>
        <p:spPr>
          <a:xfrm>
            <a:off x="4692283" y="5019276"/>
            <a:ext cx="264928" cy="56160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24125" y="5019276"/>
            <a:ext cx="1916588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整体构思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左大括号 29"/>
          <p:cNvSpPr/>
          <p:nvPr/>
        </p:nvSpPr>
        <p:spPr>
          <a:xfrm rot="10800000">
            <a:off x="5686323" y="4567212"/>
            <a:ext cx="342900" cy="1465729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45983" y="6025025"/>
            <a:ext cx="2509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思想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行动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目标）</a:t>
            </a:r>
            <a:endParaRPr lang="zh-CN" altLang="en-US" sz="2000" b="1" spc="-15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3516160" y="4621000"/>
            <a:ext cx="513202" cy="190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6110923" y="5079515"/>
            <a:ext cx="5132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87637CD8-F4F5-23F6-F0A5-548E9A3F2712}"/>
              </a:ext>
            </a:extLst>
          </p:cNvPr>
          <p:cNvSpPr/>
          <p:nvPr/>
        </p:nvSpPr>
        <p:spPr>
          <a:xfrm>
            <a:off x="9541457" y="1897932"/>
            <a:ext cx="2248972" cy="1132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prstClr val="white"/>
                </a:solidFill>
              </a:rPr>
              <a:t>基于</a:t>
            </a:r>
            <a:r>
              <a:rPr lang="zh-CN" altLang="en-US" sz="2400" b="1" dirty="0">
                <a:solidFill>
                  <a:srgbClr val="FFFF00"/>
                </a:solidFill>
              </a:rPr>
              <a:t>情境  </a:t>
            </a:r>
            <a:endParaRPr lang="en-US" altLang="zh-CN" sz="2400" b="1" dirty="0" smtClean="0">
              <a:solidFill>
                <a:srgbClr val="FFFF00"/>
              </a:solidFill>
            </a:endParaRPr>
          </a:p>
          <a:p>
            <a:r>
              <a:rPr lang="zh-CN" altLang="en-US" sz="2400" b="1" dirty="0" smtClean="0">
                <a:solidFill>
                  <a:prstClr val="white"/>
                </a:solidFill>
              </a:rPr>
              <a:t>运用</a:t>
            </a:r>
            <a:r>
              <a:rPr lang="zh-CN" altLang="en-US" sz="2400" b="1" dirty="0">
                <a:solidFill>
                  <a:srgbClr val="FFFF00"/>
                </a:solidFill>
              </a:rPr>
              <a:t>知识  </a:t>
            </a:r>
            <a:endParaRPr lang="en-US" altLang="zh-CN" sz="2400" b="1" dirty="0" smtClean="0">
              <a:solidFill>
                <a:srgbClr val="FFFF00"/>
              </a:solidFill>
            </a:endParaRPr>
          </a:p>
          <a:p>
            <a:r>
              <a:rPr lang="zh-CN" altLang="en-US" sz="2400" b="1" dirty="0" smtClean="0">
                <a:solidFill>
                  <a:srgbClr val="FFFF00"/>
                </a:solidFill>
              </a:rPr>
              <a:t>解决</a:t>
            </a:r>
            <a:r>
              <a:rPr lang="zh-CN" altLang="en-US" sz="2400" b="1" dirty="0">
                <a:solidFill>
                  <a:prstClr val="white"/>
                </a:solidFill>
              </a:rPr>
              <a:t>具体</a:t>
            </a:r>
            <a:r>
              <a:rPr lang="zh-CN" altLang="en-US" sz="2400" b="1" dirty="0">
                <a:solidFill>
                  <a:srgbClr val="FFFF00"/>
                </a:solidFill>
              </a:rPr>
              <a:t>问题</a:t>
            </a:r>
          </a:p>
        </p:txBody>
      </p:sp>
      <p:sp>
        <p:nvSpPr>
          <p:cNvPr id="33" name="右箭头 32"/>
          <p:cNvSpPr/>
          <p:nvPr/>
        </p:nvSpPr>
        <p:spPr>
          <a:xfrm>
            <a:off x="8567086" y="5110238"/>
            <a:ext cx="5132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V="1">
            <a:off x="2544583" y="916639"/>
            <a:ext cx="1928909" cy="209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8650530" y="1462847"/>
            <a:ext cx="31041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5787414" y="2177676"/>
            <a:ext cx="836711" cy="38324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P38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8312745" y="2941219"/>
            <a:ext cx="67557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4824747" y="1421850"/>
            <a:ext cx="2588879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6808763" y="489255"/>
            <a:ext cx="1553962" cy="3781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822736" y="2560917"/>
            <a:ext cx="1181781" cy="3781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4" name="矩形标注 23"/>
          <p:cNvSpPr/>
          <p:nvPr/>
        </p:nvSpPr>
        <p:spPr>
          <a:xfrm>
            <a:off x="3304818" y="1987731"/>
            <a:ext cx="1449088" cy="558263"/>
          </a:xfrm>
          <a:prstGeom prst="wedgeRectCallout">
            <a:avLst>
              <a:gd name="adj1" fmla="val 94692"/>
              <a:gd name="adj2" fmla="val -7564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勇于</a:t>
            </a:r>
            <a:r>
              <a:rPr lang="zh-CN" altLang="en-US" b="1" dirty="0" smtClean="0"/>
              <a:t>探索</a:t>
            </a:r>
          </a:p>
        </p:txBody>
      </p:sp>
      <p:sp>
        <p:nvSpPr>
          <p:cNvPr id="46" name="矩形标注 45"/>
          <p:cNvSpPr/>
          <p:nvPr/>
        </p:nvSpPr>
        <p:spPr>
          <a:xfrm>
            <a:off x="3772761" y="158530"/>
            <a:ext cx="1291608" cy="451051"/>
          </a:xfrm>
          <a:prstGeom prst="wedgeRectCallout">
            <a:avLst>
              <a:gd name="adj1" fmla="val -114422"/>
              <a:gd name="adj2" fmla="val 6606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扬长避短</a:t>
            </a:r>
          </a:p>
        </p:txBody>
      </p:sp>
      <p:sp>
        <p:nvSpPr>
          <p:cNvPr id="47" name="矩形标注 46"/>
          <p:cNvSpPr/>
          <p:nvPr/>
        </p:nvSpPr>
        <p:spPr>
          <a:xfrm>
            <a:off x="5857772" y="37250"/>
            <a:ext cx="1406816" cy="558263"/>
          </a:xfrm>
          <a:prstGeom prst="wedgeRectCallout">
            <a:avLst>
              <a:gd name="adj1" fmla="val -44979"/>
              <a:gd name="adj2" fmla="val 13854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积极行动</a:t>
            </a:r>
          </a:p>
        </p:txBody>
      </p:sp>
      <p:sp>
        <p:nvSpPr>
          <p:cNvPr id="42" name="椭圆 41"/>
          <p:cNvSpPr/>
          <p:nvPr/>
        </p:nvSpPr>
        <p:spPr>
          <a:xfrm>
            <a:off x="5347532" y="1544225"/>
            <a:ext cx="623784" cy="3781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25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21" grpId="0" animBg="1"/>
      <p:bldP spid="22" grpId="0" animBg="1"/>
      <p:bldP spid="23" grpId="0"/>
      <p:bldP spid="23" grpId="1"/>
      <p:bldP spid="25" grpId="0"/>
      <p:bldP spid="25" grpId="1"/>
      <p:bldP spid="28" grpId="0" animBg="1"/>
      <p:bldP spid="28" grpId="1" animBg="1"/>
      <p:bldP spid="4" grpId="0" animBg="1"/>
      <p:bldP spid="6" grpId="0" animBg="1"/>
      <p:bldP spid="29" grpId="0" animBg="1"/>
      <p:bldP spid="30" grpId="0" animBg="1"/>
      <p:bldP spid="8" grpId="0"/>
      <p:bldP spid="9" grpId="0" animBg="1"/>
      <p:bldP spid="31" grpId="0" animBg="1"/>
      <p:bldP spid="33" grpId="0" animBg="1"/>
      <p:bldP spid="41" grpId="0" animBg="1"/>
      <p:bldP spid="40" grpId="0" animBg="1"/>
      <p:bldP spid="43" grpId="0" animBg="1"/>
      <p:bldP spid="24" grpId="0" animBg="1"/>
      <p:bldP spid="46" grpId="0" animBg="1"/>
      <p:bldP spid="47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7057" y="0"/>
            <a:ext cx="9589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P20</a:t>
            </a:r>
            <a:endParaRPr lang="zh-CN" altLang="en-US" sz="40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35107" y="4283243"/>
            <a:ext cx="11580228" cy="2462213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solidFill>
                  <a:prstClr val="black"/>
                </a:solidFill>
              </a:rPr>
              <a:t>答案示例：</a:t>
            </a:r>
            <a:endParaRPr lang="en-US" altLang="zh-CN" sz="2400" dirty="0" smtClean="0">
              <a:solidFill>
                <a:prstClr val="black"/>
              </a:solidFill>
            </a:endParaRPr>
          </a:p>
          <a:p>
            <a:pPr algn="just"/>
            <a:r>
              <a:rPr lang="zh-CN" altLang="en-US" sz="2600" b="1" spc="-150" dirty="0" smtClean="0">
                <a:solidFill>
                  <a:srgbClr val="0070C0"/>
                </a:solidFill>
              </a:rPr>
              <a:t>潇潇因擅长</a:t>
            </a:r>
            <a:r>
              <a:rPr lang="zh-CN" altLang="en-US" sz="2600" b="1" spc="-150" dirty="0">
                <a:solidFill>
                  <a:srgbClr val="0070C0"/>
                </a:solidFill>
              </a:rPr>
              <a:t>数学和物理</a:t>
            </a:r>
            <a:r>
              <a:rPr lang="zh-CN" altLang="en-US" sz="2600" b="1" spc="-150" dirty="0" smtClean="0">
                <a:solidFill>
                  <a:srgbClr val="0070C0"/>
                </a:solidFill>
              </a:rPr>
              <a:t>，立志成为飞机设计师，这说明他</a:t>
            </a:r>
            <a:r>
              <a:rPr lang="zh-CN" altLang="en-US" sz="2600" b="1" spc="-150" dirty="0" smtClean="0">
                <a:solidFill>
                  <a:srgbClr val="00B050"/>
                </a:solidFill>
              </a:rPr>
              <a:t>能</a:t>
            </a:r>
            <a:r>
              <a:rPr lang="zh-CN" altLang="en-US" sz="2600" b="1" spc="-150" dirty="0">
                <a:solidFill>
                  <a:srgbClr val="00B050"/>
                </a:solidFill>
              </a:rPr>
              <a:t>针对自己的兴趣和优势</a:t>
            </a:r>
            <a:r>
              <a:rPr lang="en-US" altLang="zh-CN" sz="2600" b="1" spc="-150" dirty="0">
                <a:solidFill>
                  <a:srgbClr val="00B050"/>
                </a:solidFill>
              </a:rPr>
              <a:t>,</a:t>
            </a:r>
            <a:r>
              <a:rPr lang="zh-CN" altLang="en-US" sz="2600" b="1" spc="-150" dirty="0">
                <a:solidFill>
                  <a:prstClr val="black"/>
                </a:solidFill>
              </a:rPr>
              <a:t>找准个人</a:t>
            </a:r>
            <a:r>
              <a:rPr lang="zh-CN" altLang="en-US" sz="2600" b="1" spc="-150" dirty="0" smtClean="0">
                <a:solidFill>
                  <a:prstClr val="black"/>
                </a:solidFill>
              </a:rPr>
              <a:t>定位，扬长避短；</a:t>
            </a:r>
            <a:r>
              <a:rPr lang="zh-CN" altLang="en-US" sz="2600" b="1" spc="-150" dirty="0">
                <a:solidFill>
                  <a:prstClr val="black"/>
                </a:solidFill>
              </a:rPr>
              <a:t>明确目标后</a:t>
            </a:r>
            <a:r>
              <a:rPr lang="en-US" altLang="zh-CN" sz="2600" b="1" spc="-150" dirty="0">
                <a:solidFill>
                  <a:prstClr val="black"/>
                </a:solidFill>
              </a:rPr>
              <a:t>,</a:t>
            </a:r>
            <a:r>
              <a:rPr lang="zh-CN" altLang="en-US" sz="2600" b="1" spc="-150" dirty="0">
                <a:solidFill>
                  <a:prstClr val="black"/>
                </a:solidFill>
              </a:rPr>
              <a:t>他从当下开始</a:t>
            </a:r>
            <a:r>
              <a:rPr lang="en-US" altLang="zh-CN" sz="2600" b="1" spc="-150" dirty="0">
                <a:solidFill>
                  <a:prstClr val="black"/>
                </a:solidFill>
              </a:rPr>
              <a:t>,</a:t>
            </a:r>
            <a:r>
              <a:rPr lang="zh-CN" altLang="en-US" sz="2600" b="1" spc="-150" dirty="0">
                <a:solidFill>
                  <a:prstClr val="black"/>
                </a:solidFill>
              </a:rPr>
              <a:t>积极</a:t>
            </a:r>
            <a:r>
              <a:rPr lang="zh-CN" altLang="en-US" sz="2600" b="1" spc="-150" dirty="0" smtClean="0">
                <a:solidFill>
                  <a:prstClr val="black"/>
                </a:solidFill>
              </a:rPr>
              <a:t>行动</a:t>
            </a:r>
            <a:r>
              <a:rPr lang="en-US" altLang="zh-CN" sz="2600" b="1" spc="-150" dirty="0">
                <a:solidFill>
                  <a:prstClr val="black"/>
                </a:solidFill>
              </a:rPr>
              <a:t>,</a:t>
            </a:r>
            <a:r>
              <a:rPr lang="zh-CN" altLang="en-US" sz="2600" b="1" spc="-150" dirty="0">
                <a:solidFill>
                  <a:prstClr val="black"/>
                </a:solidFill>
              </a:rPr>
              <a:t>全力以赴</a:t>
            </a:r>
            <a:r>
              <a:rPr lang="en-US" altLang="zh-CN" sz="2600" b="1" spc="-150" dirty="0">
                <a:solidFill>
                  <a:prstClr val="black"/>
                </a:solidFill>
              </a:rPr>
              <a:t>,</a:t>
            </a:r>
            <a:r>
              <a:rPr lang="zh-CN" altLang="en-US" sz="2600" b="1" spc="-150" dirty="0">
                <a:solidFill>
                  <a:srgbClr val="0070C0"/>
                </a:solidFill>
              </a:rPr>
              <a:t>不仅努力</a:t>
            </a:r>
            <a:r>
              <a:rPr lang="zh-CN" altLang="en-US" sz="2600" b="1" spc="-150" dirty="0" smtClean="0">
                <a:solidFill>
                  <a:srgbClr val="0070C0"/>
                </a:solidFill>
              </a:rPr>
              <a:t>学习每门功课</a:t>
            </a:r>
            <a:r>
              <a:rPr lang="en-US" altLang="zh-CN" sz="2600" b="1" spc="-150" dirty="0" smtClean="0">
                <a:solidFill>
                  <a:srgbClr val="0070C0"/>
                </a:solidFill>
              </a:rPr>
              <a:t>,</a:t>
            </a:r>
            <a:r>
              <a:rPr lang="zh-CN" altLang="en-US" sz="2600" b="1" spc="-150" dirty="0">
                <a:solidFill>
                  <a:srgbClr val="0070C0"/>
                </a:solidFill>
              </a:rPr>
              <a:t>还积极参加航模实践</a:t>
            </a:r>
            <a:r>
              <a:rPr lang="zh-CN" altLang="en-US" sz="2600" b="1" spc="-150" dirty="0" smtClean="0">
                <a:solidFill>
                  <a:srgbClr val="0070C0"/>
                </a:solidFill>
              </a:rPr>
              <a:t>活动；</a:t>
            </a:r>
            <a:r>
              <a:rPr lang="zh-CN" altLang="en-US" sz="2600" b="1" spc="-150" dirty="0">
                <a:solidFill>
                  <a:prstClr val="black"/>
                </a:solidFill>
              </a:rPr>
              <a:t>他勇于探索</a:t>
            </a:r>
            <a:r>
              <a:rPr lang="en-US" altLang="zh-CN" sz="2600" b="1" spc="-150" dirty="0" smtClean="0">
                <a:solidFill>
                  <a:prstClr val="black"/>
                </a:solidFill>
              </a:rPr>
              <a:t>,</a:t>
            </a:r>
            <a:r>
              <a:rPr lang="zh-CN" altLang="en-US" sz="2600" b="1" spc="-150" dirty="0" smtClean="0">
                <a:solidFill>
                  <a:prstClr val="black"/>
                </a:solidFill>
              </a:rPr>
              <a:t>在</a:t>
            </a:r>
            <a:r>
              <a:rPr lang="zh-CN" altLang="en-US" sz="2600" b="1" spc="-150" dirty="0">
                <a:solidFill>
                  <a:prstClr val="black"/>
                </a:solidFill>
              </a:rPr>
              <a:t>解决问题中展现实力、</a:t>
            </a:r>
            <a:r>
              <a:rPr lang="zh-CN" altLang="en-US" sz="2600" b="1" spc="-150" dirty="0" smtClean="0">
                <a:solidFill>
                  <a:prstClr val="black"/>
                </a:solidFill>
              </a:rPr>
              <a:t>提升能力，</a:t>
            </a:r>
            <a:r>
              <a:rPr lang="zh-CN" altLang="en-US" sz="2600" b="1" spc="-150" dirty="0">
                <a:solidFill>
                  <a:srgbClr val="00B050"/>
                </a:solidFill>
              </a:rPr>
              <a:t>因而</a:t>
            </a:r>
            <a:r>
              <a:rPr lang="zh-CN" altLang="en-US" sz="2600" b="1" spc="-150" dirty="0">
                <a:solidFill>
                  <a:srgbClr val="0070C0"/>
                </a:solidFill>
              </a:rPr>
              <a:t>获得不少创新成果和奖项。</a:t>
            </a:r>
            <a:r>
              <a:rPr lang="zh-CN" altLang="en-US" sz="2600" b="1" spc="-150" dirty="0" smtClean="0">
                <a:solidFill>
                  <a:srgbClr val="00B050"/>
                </a:solidFill>
              </a:rPr>
              <a:t>这些都</a:t>
            </a:r>
            <a:r>
              <a:rPr lang="zh-CN" altLang="en-US" sz="2600" b="1" spc="-150" dirty="0">
                <a:solidFill>
                  <a:srgbClr val="00B050"/>
                </a:solidFill>
              </a:rPr>
              <a:t>能增强他实现志向的</a:t>
            </a:r>
            <a:r>
              <a:rPr lang="zh-CN" altLang="en-US" sz="2600" b="1" spc="-150" dirty="0" smtClean="0">
                <a:solidFill>
                  <a:srgbClr val="00B050"/>
                </a:solidFill>
              </a:rPr>
              <a:t>自信。</a:t>
            </a:r>
            <a:endParaRPr lang="en-US" altLang="zh-CN" sz="2600" b="1" spc="-150" dirty="0" smtClean="0">
              <a:solidFill>
                <a:srgbClr val="00B050"/>
              </a:solidFill>
            </a:endParaRPr>
          </a:p>
          <a:p>
            <a:pPr algn="just"/>
            <a:r>
              <a:rPr lang="zh-CN" altLang="en-US" sz="2600" b="1" spc="-150" dirty="0">
                <a:solidFill>
                  <a:srgbClr val="FF0000"/>
                </a:solidFill>
              </a:rPr>
              <a:t>我们要在学习和生活</a:t>
            </a:r>
            <a:r>
              <a:rPr lang="zh-CN" altLang="en-US" sz="2600" b="1" spc="-150" dirty="0" smtClean="0">
                <a:solidFill>
                  <a:srgbClr val="FF0000"/>
                </a:solidFill>
              </a:rPr>
              <a:t>中不断增强自信，怀着对未来的憧憬，不断努力，勇毅前行。</a:t>
            </a:r>
            <a:endParaRPr lang="zh-CN" altLang="en-US" sz="2600" b="1" spc="-150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3229414"/>
            <a:ext cx="5397305" cy="1394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8" t="23082" r="12100" b="49418"/>
          <a:stretch/>
        </p:blipFill>
        <p:spPr bwMode="auto">
          <a:xfrm>
            <a:off x="1281573" y="42204"/>
            <a:ext cx="10854155" cy="3123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62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WJkYTliMTNiMTQwOTlkMmJhYTg1ZTllMWRkN2NmYT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>
          <a:defRPr lang="zh-CN" altLang="en-US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3499</TotalTime>
  <Words>425</Words>
  <Application>Microsoft Office PowerPoint</Application>
  <PresentationFormat>自定义</PresentationFormat>
  <Paragraphs>64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主题​​</vt:lpstr>
      <vt:lpstr>选择题要求：页码、             错误之处、             正确选项</vt:lpstr>
      <vt:lpstr>第四课  自信给人力量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顾 伶君</dc:creator>
  <cp:lastModifiedBy>微软用户</cp:lastModifiedBy>
  <cp:revision>377</cp:revision>
  <dcterms:created xsi:type="dcterms:W3CDTF">2022-07-15T06:31:00Z</dcterms:created>
  <dcterms:modified xsi:type="dcterms:W3CDTF">2024-12-13T02:42:08Z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7A8A55A588624255BEF172D875FEAB15</vt:lpwstr>
  </property>
  <property fmtid="{D5CDD505-2E9C-101B-9397-08002B2CF9AE}" pid="3" name="KSOProductBuildVer">
    <vt:lpwstr>2052-12.1.0.18276</vt:lpwstr>
  </property>
</Properties>
</file>