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672" r:id="rId2"/>
    <p:sldId id="729" r:id="rId3"/>
    <p:sldId id="725" r:id="rId4"/>
    <p:sldId id="733" r:id="rId5"/>
    <p:sldId id="717" r:id="rId6"/>
    <p:sldId id="734" r:id="rId7"/>
    <p:sldId id="737" r:id="rId8"/>
    <p:sldId id="736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十课</a:t>
            </a:r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走近民法典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8" b="15230"/>
          <a:stretch/>
        </p:blipFill>
        <p:spPr>
          <a:xfrm>
            <a:off x="1155427" y="343168"/>
            <a:ext cx="10901899" cy="60013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-118497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P49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35877" y="1102820"/>
            <a:ext cx="13106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036132" y="4978707"/>
            <a:ext cx="77639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2974" y="977309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395836" y="1473311"/>
            <a:ext cx="10226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764171" y="4561266"/>
            <a:ext cx="1558586" cy="11404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660120" y="1726777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644456" y="4386110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P88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046720" y="2845430"/>
            <a:ext cx="351692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6357688" y="4362145"/>
            <a:ext cx="240648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5877" y="1726777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犯罪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4456" y="4958935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24" name="矩形 23"/>
          <p:cNvSpPr/>
          <p:nvPr/>
        </p:nvSpPr>
        <p:spPr>
          <a:xfrm>
            <a:off x="607101" y="5574791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P87/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  <p:sp>
        <p:nvSpPr>
          <p:cNvPr id="25" name="椭圆 24"/>
          <p:cNvSpPr/>
          <p:nvPr/>
        </p:nvSpPr>
        <p:spPr>
          <a:xfrm>
            <a:off x="6486867" y="5526968"/>
            <a:ext cx="77639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046720" y="5153502"/>
            <a:ext cx="22760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8137278" y="4561266"/>
            <a:ext cx="2185479" cy="11562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7391588" y="4956311"/>
            <a:ext cx="77639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3" grpId="0" animBg="1"/>
      <p:bldP spid="21" grpId="0" animBg="1"/>
      <p:bldP spid="24" grpId="0" animBg="1"/>
      <p:bldP spid="25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8889" r="3445" b="43351"/>
          <a:stretch/>
        </p:blipFill>
        <p:spPr>
          <a:xfrm>
            <a:off x="1577059" y="196130"/>
            <a:ext cx="10477517" cy="64879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P50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08987" y="629188"/>
            <a:ext cx="20149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32550" y="63508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41073" y="1188160"/>
            <a:ext cx="1283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65746" y="4464547"/>
            <a:ext cx="104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322880" y="5038145"/>
            <a:ext cx="359961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902781" y="220731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P85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94684" y="5668020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P83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311252" y="4464547"/>
            <a:ext cx="24334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927740" y="1897503"/>
            <a:ext cx="77639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588922" y="2446143"/>
            <a:ext cx="77639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05723" y="2402304"/>
            <a:ext cx="776393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8165" y="6099291"/>
            <a:ext cx="104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宪法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4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55785" r="3445" b="23673"/>
          <a:stretch/>
        </p:blipFill>
        <p:spPr>
          <a:xfrm>
            <a:off x="1333691" y="1225692"/>
            <a:ext cx="10477517" cy="27904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P50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682243" y="1764935"/>
            <a:ext cx="1283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10141" y="1822618"/>
            <a:ext cx="104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647052" y="1071246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1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76442" r="3445" b="8024"/>
          <a:stretch/>
        </p:blipFill>
        <p:spPr>
          <a:xfrm>
            <a:off x="795175" y="164714"/>
            <a:ext cx="11171495" cy="22499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9689" y="-46306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P50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65070" y="1893698"/>
            <a:ext cx="1940968" cy="4256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60520" y="2293835"/>
            <a:ext cx="2577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8389" y="3505670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3923" y="3435673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5797" y="4689578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867082" y="2658014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524182" y="2774832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030520" y="4075893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428497" y="2515244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551603" y="4090788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3445" y="4090788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545643" y="3638724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05303" y="5096537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75480" y="3692512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970243" y="4151027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426406" y="4181750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725546" y="677592"/>
            <a:ext cx="294479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9748906" y="1273346"/>
            <a:ext cx="102913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5888543" y="1289673"/>
            <a:ext cx="2739593" cy="582857"/>
          </a:xfrm>
          <a:prstGeom prst="wedgeRoundRectCallout">
            <a:avLst>
              <a:gd name="adj1" fmla="val 82003"/>
              <a:gd name="adj2" fmla="val -571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保护财产所有权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9988152" y="2306357"/>
            <a:ext cx="69639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374209" y="5685371"/>
            <a:ext cx="1148485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zh-CN" altLang="en-US" sz="2600" b="1" dirty="0" smtClean="0">
                <a:solidFill>
                  <a:srgbClr val="00B050"/>
                </a:solidFill>
              </a:rPr>
              <a:t>我</a:t>
            </a:r>
            <a:r>
              <a:rPr lang="zh-CN" altLang="en-US" sz="2600" b="1" dirty="0">
                <a:solidFill>
                  <a:srgbClr val="00B050"/>
                </a:solidFill>
              </a:rPr>
              <a:t>支持严老师的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做法。</a:t>
            </a:r>
            <a:r>
              <a:rPr lang="zh-CN" altLang="en-US" sz="2600" b="1" dirty="0" smtClean="0">
                <a:solidFill>
                  <a:prstClr val="black"/>
                </a:solidFill>
              </a:rPr>
              <a:t>我国</a:t>
            </a:r>
            <a:r>
              <a:rPr lang="zh-CN" altLang="en-US" sz="2600" b="1" dirty="0">
                <a:solidFill>
                  <a:prstClr val="black"/>
                </a:solidFill>
              </a:rPr>
              <a:t>法律保护公民合法</a:t>
            </a:r>
            <a:r>
              <a:rPr lang="zh-CN" altLang="en-US" sz="2600" b="1" dirty="0" smtClean="0">
                <a:solidFill>
                  <a:prstClr val="black"/>
                </a:solidFill>
              </a:rPr>
              <a:t>财产的所有权。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严老师</a:t>
            </a:r>
            <a:r>
              <a:rPr lang="zh-CN" altLang="en-US" sz="2600" b="1" dirty="0">
                <a:solidFill>
                  <a:srgbClr val="0070C0"/>
                </a:solidFill>
              </a:rPr>
              <a:t>开车剐蹭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停在</a:t>
            </a:r>
            <a:r>
              <a:rPr lang="zh-CN" altLang="en-US" sz="2600" b="1" dirty="0">
                <a:solidFill>
                  <a:srgbClr val="0070C0"/>
                </a:solidFill>
              </a:rPr>
              <a:t>路边的车子</a:t>
            </a:r>
            <a:r>
              <a:rPr lang="en-US" altLang="zh-CN" sz="2600" b="1" dirty="0">
                <a:solidFill>
                  <a:prstClr val="black"/>
                </a:solidFill>
              </a:rPr>
              <a:t>,</a:t>
            </a:r>
            <a:r>
              <a:rPr lang="zh-CN" altLang="en-US" sz="2600" b="1" dirty="0">
                <a:solidFill>
                  <a:srgbClr val="00B050"/>
                </a:solidFill>
              </a:rPr>
              <a:t>损害了车主的合法财产</a:t>
            </a:r>
            <a:r>
              <a:rPr lang="en-US" altLang="zh-CN" sz="2600" b="1" dirty="0">
                <a:solidFill>
                  <a:srgbClr val="00B050"/>
                </a:solidFill>
              </a:rPr>
              <a:t>,</a:t>
            </a:r>
            <a:r>
              <a:rPr lang="zh-CN" altLang="en-US" sz="2600" b="1" dirty="0">
                <a:solidFill>
                  <a:srgbClr val="00B050"/>
                </a:solidFill>
              </a:rPr>
              <a:t>理应主动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赔偿。</a:t>
            </a:r>
            <a:endParaRPr lang="en-US" altLang="zh-CN" sz="2600" b="1" dirty="0" smtClean="0">
              <a:solidFill>
                <a:srgbClr val="00B050"/>
              </a:solidFill>
            </a:endParaRPr>
          </a:p>
          <a:p>
            <a:pPr lvl="0" algn="just">
              <a:lnSpc>
                <a:spcPct val="90000"/>
              </a:lnSpc>
            </a:pPr>
            <a:r>
              <a:rPr lang="zh-CN" altLang="en-US" sz="2600" b="1" dirty="0" smtClean="0">
                <a:solidFill>
                  <a:srgbClr val="FF0000"/>
                </a:solidFill>
              </a:rPr>
              <a:t>我们要增强法治意识，遵守法律规范，推动社会文明进步。</a:t>
            </a:r>
            <a:endParaRPr lang="en-US" altLang="zh-CN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15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7" t="8837" r="11275" b="67554"/>
          <a:stretch/>
        </p:blipFill>
        <p:spPr>
          <a:xfrm>
            <a:off x="1219010" y="80307"/>
            <a:ext cx="10441408" cy="34366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5059" y="80306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P51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549409" y="1345321"/>
            <a:ext cx="762763" cy="421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05144" y="2341083"/>
            <a:ext cx="33984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68401" y="4673314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3979" y="4732998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3234" y="5953563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697094" y="3825658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7354194" y="3942476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4258509" y="368288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5381615" y="5342840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13457" y="5258432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6375655" y="4806368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205492" y="4860156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800255" y="5318671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365647" y="1185307"/>
            <a:ext cx="520345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757199" y="1745347"/>
            <a:ext cx="7488331" cy="2123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8002825" y="176657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文明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022541" y="2432652"/>
            <a:ext cx="859469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 smtClean="0">
                <a:solidFill>
                  <a:srgbClr val="002060"/>
                </a:solidFill>
              </a:rPr>
              <a:t>“拴绳”“及时清理宠物粪便”等对</a:t>
            </a:r>
            <a:r>
              <a:rPr lang="zh-CN" altLang="en-US" sz="2800" b="1" dirty="0">
                <a:solidFill>
                  <a:srgbClr val="002060"/>
                </a:solidFill>
              </a:rPr>
              <a:t>饲养动物的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规定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47983" y="2995035"/>
            <a:ext cx="879090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rgbClr val="009644"/>
                </a:solidFill>
              </a:rPr>
              <a:t>体现了文明养宠的要求</a:t>
            </a:r>
            <a:r>
              <a:rPr lang="en-US" altLang="zh-CN" sz="2800" b="1" dirty="0">
                <a:solidFill>
                  <a:srgbClr val="009644"/>
                </a:solidFill>
              </a:rPr>
              <a:t>,</a:t>
            </a:r>
            <a:r>
              <a:rPr lang="zh-CN" altLang="en-US" sz="2800" b="1" dirty="0">
                <a:solidFill>
                  <a:srgbClr val="009644"/>
                </a:solidFill>
              </a:rPr>
              <a:t>有利于营造文明的社区</a:t>
            </a:r>
            <a:r>
              <a:rPr lang="zh-CN" altLang="en-US" sz="2800" b="1" dirty="0" smtClean="0">
                <a:solidFill>
                  <a:srgbClr val="009644"/>
                </a:solidFill>
              </a:rPr>
              <a:t>环境。</a:t>
            </a:r>
            <a:endParaRPr lang="zh-CN" altLang="en-US" sz="2800" b="1" dirty="0">
              <a:solidFill>
                <a:srgbClr val="009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4" grpId="0" animBg="1"/>
      <p:bldP spid="6" grpId="0" animBg="1"/>
      <p:bldP spid="29" grpId="0" animBg="1"/>
      <p:bldP spid="30" grpId="0" animBg="1"/>
      <p:bldP spid="9" grpId="0" animBg="1"/>
      <p:bldP spid="31" grpId="0" animBg="1"/>
      <p:bldP spid="13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" t="61279" r="10892" b="16102"/>
          <a:stretch/>
        </p:blipFill>
        <p:spPr>
          <a:xfrm>
            <a:off x="1040679" y="0"/>
            <a:ext cx="10916859" cy="3123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5059" y="80306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P51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33019" y="2663794"/>
            <a:ext cx="1816950" cy="4256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210600" y="3104408"/>
            <a:ext cx="2577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93137" y="4659246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71" y="4589249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0545" y="5843154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021830" y="3811590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678930" y="3928408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9185268" y="5229469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583245" y="3668820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706351" y="5244364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38193" y="5244364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700391" y="4792300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60051" y="6250113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530228" y="4846088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124991" y="5304603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581154" y="5335326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958860" y="552995"/>
            <a:ext cx="481222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664100" y="1051616"/>
            <a:ext cx="78881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标注 14"/>
          <p:cNvSpPr/>
          <p:nvPr/>
        </p:nvSpPr>
        <p:spPr>
          <a:xfrm>
            <a:off x="135059" y="1270085"/>
            <a:ext cx="1375180" cy="582857"/>
          </a:xfrm>
          <a:prstGeom prst="wedgeRoundRectCallout">
            <a:avLst>
              <a:gd name="adj1" fmla="val 64612"/>
              <a:gd name="adj2" fmla="val -105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健康权</a:t>
            </a:r>
          </a:p>
        </p:txBody>
      </p:sp>
      <p:sp>
        <p:nvSpPr>
          <p:cNvPr id="24" name="椭圆 23"/>
          <p:cNvSpPr/>
          <p:nvPr/>
        </p:nvSpPr>
        <p:spPr>
          <a:xfrm>
            <a:off x="1894380" y="1135853"/>
            <a:ext cx="558534" cy="425661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163879" y="1175712"/>
            <a:ext cx="558534" cy="425661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341837" y="1640111"/>
            <a:ext cx="558534" cy="425661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8019953" y="2300521"/>
            <a:ext cx="2330630" cy="405426"/>
          </a:xfrm>
          <a:prstGeom prst="wedgeRectCallout">
            <a:avLst>
              <a:gd name="adj1" fmla="val -99093"/>
              <a:gd name="adj2" fmla="val -142222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合法途径维护权利</a:t>
            </a:r>
            <a:endParaRPr lang="zh-CN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658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15" grpId="0" animBg="1"/>
      <p:bldP spid="24" grpId="0" animBg="1"/>
      <p:bldP spid="26" grpId="0" animBg="1"/>
      <p:bldP spid="2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hangingPunct="0">
              <a:lnSpc>
                <a:spcPct val="130000"/>
              </a:lnSpc>
              <a:buNone/>
            </a:pPr>
            <a:r>
              <a:rPr lang="zh-CN" altLang="en-US" dirty="0"/>
              <a:t>答案</a:t>
            </a:r>
            <a:r>
              <a:rPr lang="zh-CN" altLang="en-US" dirty="0" smtClean="0"/>
              <a:t>示例：</a:t>
            </a:r>
            <a:r>
              <a:rPr lang="zh-CN" altLang="en-US" sz="3000" b="1" dirty="0" smtClean="0">
                <a:solidFill>
                  <a:srgbClr val="00B050"/>
                </a:solidFill>
              </a:rPr>
              <a:t>晓</a:t>
            </a:r>
            <a:r>
              <a:rPr lang="zh-CN" altLang="en-US" sz="3000" b="1" dirty="0">
                <a:solidFill>
                  <a:srgbClr val="00B050"/>
                </a:solidFill>
              </a:rPr>
              <a:t>明父母的行为依法维护了晓明的</a:t>
            </a:r>
            <a:r>
              <a:rPr lang="zh-CN" altLang="en-US" sz="3000" b="1" dirty="0" smtClean="0">
                <a:solidFill>
                  <a:srgbClr val="00B050"/>
                </a:solidFill>
              </a:rPr>
              <a:t>合法权益。</a:t>
            </a:r>
            <a:r>
              <a:rPr lang="zh-CN" altLang="en-US" sz="3000" b="1" dirty="0" smtClean="0"/>
              <a:t>法律</a:t>
            </a:r>
            <a:r>
              <a:rPr lang="zh-CN" altLang="en-US" sz="3000" b="1" dirty="0"/>
              <a:t>保护生命权和健康</a:t>
            </a:r>
            <a:r>
              <a:rPr lang="zh-CN" altLang="en-US" sz="3000" b="1" dirty="0" smtClean="0"/>
              <a:t>权，当</a:t>
            </a:r>
            <a:r>
              <a:rPr lang="zh-CN" altLang="en-US" sz="3000" b="1" dirty="0"/>
              <a:t>自身生命和健康受到侵害时</a:t>
            </a:r>
            <a:r>
              <a:rPr lang="en-US" altLang="zh-CN" sz="3000" b="1" dirty="0"/>
              <a:t>,</a:t>
            </a:r>
            <a:r>
              <a:rPr lang="zh-CN" altLang="en-US" sz="3000" b="1" dirty="0"/>
              <a:t>我们有权请求法律</a:t>
            </a:r>
            <a:r>
              <a:rPr lang="zh-CN" altLang="en-US" sz="3000" b="1" dirty="0" smtClean="0"/>
              <a:t>保护。</a:t>
            </a:r>
            <a:r>
              <a:rPr lang="zh-CN" altLang="en-US" sz="3000" b="1" dirty="0" smtClean="0">
                <a:solidFill>
                  <a:srgbClr val="002060"/>
                </a:solidFill>
              </a:rPr>
              <a:t>晓</a:t>
            </a:r>
            <a:r>
              <a:rPr lang="zh-CN" altLang="en-US" sz="3000" b="1" dirty="0">
                <a:solidFill>
                  <a:srgbClr val="002060"/>
                </a:solidFill>
              </a:rPr>
              <a:t>明在玩</a:t>
            </a:r>
            <a:r>
              <a:rPr lang="zh-CN" altLang="en-US" sz="3000" b="1" dirty="0" smtClean="0">
                <a:solidFill>
                  <a:srgbClr val="002060"/>
                </a:solidFill>
              </a:rPr>
              <a:t>密室逃脱</a:t>
            </a:r>
            <a:r>
              <a:rPr lang="zh-CN" altLang="en-US" sz="3000" b="1" dirty="0">
                <a:solidFill>
                  <a:srgbClr val="002060"/>
                </a:solidFill>
              </a:rPr>
              <a:t>游戏时摔伤双</a:t>
            </a:r>
            <a:r>
              <a:rPr lang="zh-CN" altLang="en-US" sz="3000" b="1" dirty="0" smtClean="0">
                <a:solidFill>
                  <a:srgbClr val="002060"/>
                </a:solidFill>
              </a:rPr>
              <a:t>腿，</a:t>
            </a:r>
            <a:r>
              <a:rPr lang="zh-CN" altLang="en-US" sz="3000" b="1" dirty="0" smtClean="0">
                <a:solidFill>
                  <a:srgbClr val="009644"/>
                </a:solidFill>
              </a:rPr>
              <a:t>健康</a:t>
            </a:r>
            <a:r>
              <a:rPr lang="zh-CN" altLang="en-US" sz="3000" b="1" dirty="0">
                <a:solidFill>
                  <a:srgbClr val="009644"/>
                </a:solidFill>
              </a:rPr>
              <a:t>权受到</a:t>
            </a:r>
            <a:r>
              <a:rPr lang="zh-CN" altLang="en-US" sz="3000" b="1" dirty="0" smtClean="0">
                <a:solidFill>
                  <a:srgbClr val="009644"/>
                </a:solidFill>
              </a:rPr>
              <a:t>侵害</a:t>
            </a:r>
            <a:r>
              <a:rPr lang="zh-CN" altLang="en-US" sz="3000" b="1" dirty="0">
                <a:solidFill>
                  <a:srgbClr val="009644"/>
                </a:solidFill>
              </a:rPr>
              <a:t>，</a:t>
            </a:r>
            <a:r>
              <a:rPr lang="zh-CN" altLang="en-US" sz="3000" b="1" dirty="0">
                <a:solidFill>
                  <a:srgbClr val="002060"/>
                </a:solidFill>
              </a:rPr>
              <a:t>他的父母有权通过合法途径</a:t>
            </a:r>
            <a:r>
              <a:rPr lang="zh-CN" altLang="en-US" sz="3000" b="1" dirty="0">
                <a:solidFill>
                  <a:srgbClr val="009644"/>
                </a:solidFill>
              </a:rPr>
              <a:t>维护晓明的合法权益</a:t>
            </a:r>
            <a:r>
              <a:rPr lang="zh-CN" altLang="en-US" sz="3000" b="1" dirty="0" smtClean="0">
                <a:solidFill>
                  <a:srgbClr val="009644"/>
                </a:solidFill>
              </a:rPr>
              <a:t>。</a:t>
            </a:r>
            <a:endParaRPr lang="en-US" altLang="zh-CN" sz="3000" b="1" dirty="0" smtClean="0">
              <a:solidFill>
                <a:srgbClr val="009644"/>
              </a:solidFill>
            </a:endParaRPr>
          </a:p>
          <a:p>
            <a:pPr marL="0" indent="0" algn="just" hangingPunct="0">
              <a:lnSpc>
                <a:spcPct val="130000"/>
              </a:lnSpc>
              <a:buNone/>
            </a:pPr>
            <a:r>
              <a:rPr lang="en-US" altLang="zh-CN" sz="3000" b="1" dirty="0">
                <a:solidFill>
                  <a:srgbClr val="009644"/>
                </a:solidFill>
              </a:rPr>
              <a:t> </a:t>
            </a:r>
            <a:r>
              <a:rPr lang="en-US" altLang="zh-CN" sz="3000" b="1" dirty="0" smtClean="0">
                <a:solidFill>
                  <a:srgbClr val="009644"/>
                </a:solidFill>
              </a:rPr>
              <a:t>   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我们要增强</a:t>
            </a:r>
            <a:r>
              <a:rPr lang="zh-CN" altLang="en-US" sz="3000" b="1" dirty="0">
                <a:solidFill>
                  <a:srgbClr val="FF0000"/>
                </a:solidFill>
              </a:rPr>
              <a:t>法治意识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，依法保护自己的合法权益，同时也</a:t>
            </a:r>
            <a:r>
              <a:rPr lang="zh-CN" altLang="en-US" sz="3000" b="1" dirty="0">
                <a:solidFill>
                  <a:srgbClr val="FF0000"/>
                </a:solidFill>
              </a:rPr>
              <a:t>要关爱他人的生命和</a:t>
            </a:r>
            <a:r>
              <a:rPr lang="zh-CN" altLang="en-US" sz="3000" b="1" dirty="0" smtClean="0">
                <a:solidFill>
                  <a:srgbClr val="FF0000"/>
                </a:solidFill>
              </a:rPr>
              <a:t>健康，为营造和谐、有序、安全的成长环境尽责。</a:t>
            </a:r>
            <a:endParaRPr lang="zh-CN" alt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350</Words>
  <Application>Microsoft Office PowerPoint</Application>
  <PresentationFormat>自定义</PresentationFormat>
  <Paragraphs>59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第十课  走近民法典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436</cp:revision>
  <dcterms:created xsi:type="dcterms:W3CDTF">2022-07-15T06:31:00Z</dcterms:created>
  <dcterms:modified xsi:type="dcterms:W3CDTF">2025-04-29T00:38:31Z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