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722" r:id="rId2"/>
    <p:sldId id="672" r:id="rId3"/>
    <p:sldId id="720" r:id="rId4"/>
    <p:sldId id="723" r:id="rId5"/>
    <p:sldId id="727" r:id="rId6"/>
    <p:sldId id="728" r:id="rId7"/>
    <p:sldId id="717" r:id="rId8"/>
    <p:sldId id="729" r:id="rId9"/>
    <p:sldId id="726" r:id="rId10"/>
    <p:sldId id="725" r:id="rId11"/>
    <p:sldId id="730" r:id="rId12"/>
    <p:sldId id="731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6501" autoAdjust="0"/>
  </p:normalViewPr>
  <p:slideViewPr>
    <p:cSldViewPr snapToGrid="0">
      <p:cViewPr varScale="1">
        <p:scale>
          <a:sx n="68" d="100"/>
          <a:sy n="68" d="100"/>
        </p:scale>
        <p:origin x="-73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5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7D5C-B5D7-4BB1-A45C-F2660E58E1B3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49042" y="4839286"/>
            <a:ext cx="6223425" cy="166802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dirty="0" smtClean="0"/>
              <a:t>选择题要求：页码、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 smtClean="0"/>
              <a:t>            </a:t>
            </a:r>
            <a:r>
              <a:rPr lang="zh-CN" altLang="en-US" sz="4000" dirty="0" smtClean="0"/>
              <a:t>错误之处、</a:t>
            </a:r>
            <a:r>
              <a:rPr lang="en-US" altLang="zh-CN" sz="4000" smtClean="0"/>
              <a:t/>
            </a:r>
            <a:br>
              <a:rPr lang="en-US" altLang="zh-CN" sz="4000" smtClean="0"/>
            </a:br>
            <a:r>
              <a:rPr lang="en-US" altLang="zh-CN" sz="4000" smtClean="0"/>
              <a:t>            </a:t>
            </a:r>
            <a:r>
              <a:rPr lang="zh-CN" altLang="en-US" sz="4000" smtClean="0"/>
              <a:t>正确</a:t>
            </a:r>
            <a:r>
              <a:rPr lang="zh-CN" altLang="en-US" sz="4000" dirty="0" smtClean="0"/>
              <a:t>选项</a:t>
            </a:r>
            <a:endParaRPr lang="zh-CN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300"/>
            <a:ext cx="11637040" cy="424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4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433581" y="3466782"/>
            <a:ext cx="11580228" cy="31547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prstClr val="black"/>
                </a:solidFill>
              </a:rPr>
              <a:t>答案示例：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algn="just"/>
            <a:r>
              <a:rPr lang="zh-CN" altLang="en-US" sz="2500" b="1" spc="-150" dirty="0" smtClean="0">
                <a:solidFill>
                  <a:srgbClr val="0070C0"/>
                </a:solidFill>
              </a:rPr>
              <a:t>“单杏花将创建铁路客票系统作为一生追求的事业”</a:t>
            </a:r>
            <a:r>
              <a:rPr lang="zh-CN" altLang="en-US" sz="2500" b="1" spc="-150" dirty="0" smtClean="0">
                <a:solidFill>
                  <a:srgbClr val="00B050"/>
                </a:solidFill>
              </a:rPr>
              <a:t>体现</a:t>
            </a:r>
            <a:r>
              <a:rPr lang="zh-CN" altLang="en-US" sz="2500" b="1" spc="-150" dirty="0">
                <a:solidFill>
                  <a:srgbClr val="00B050"/>
                </a:solidFill>
              </a:rPr>
              <a:t>了</a:t>
            </a:r>
            <a:r>
              <a:rPr lang="zh-CN" altLang="en-US" sz="2500" b="1" spc="-150" dirty="0" smtClean="0">
                <a:solidFill>
                  <a:srgbClr val="00B050"/>
                </a:solidFill>
              </a:rPr>
              <a:t>她</a:t>
            </a:r>
            <a:r>
              <a:rPr lang="zh-CN" altLang="en-US" sz="2500" b="1" spc="-150" dirty="0">
                <a:solidFill>
                  <a:prstClr val="black"/>
                </a:solidFill>
              </a:rPr>
              <a:t>把个人命运与祖国发展结合起来，找到青春进取的方向和力量，书写挺膺担当的青春诗篇；</a:t>
            </a:r>
            <a:endParaRPr lang="en-US" altLang="zh-CN" sz="2500" b="1" spc="-150" dirty="0">
              <a:solidFill>
                <a:prstClr val="black"/>
              </a:solidFill>
            </a:endParaRPr>
          </a:p>
          <a:p>
            <a:pPr algn="just"/>
            <a:r>
              <a:rPr lang="zh-CN" altLang="en-US" sz="2500" b="1" spc="-150" dirty="0" smtClean="0">
                <a:solidFill>
                  <a:srgbClr val="0070C0"/>
                </a:solidFill>
              </a:rPr>
              <a:t>“无数个不眠之夜的挑灯奋战”</a:t>
            </a:r>
            <a:r>
              <a:rPr lang="zh-CN" altLang="en-US" sz="2500" b="1" spc="-150" dirty="0">
                <a:solidFill>
                  <a:srgbClr val="00B050"/>
                </a:solidFill>
              </a:rPr>
              <a:t>告诉我们要</a:t>
            </a:r>
            <a:r>
              <a:rPr lang="zh-CN" altLang="en-US" sz="2500" b="1" spc="-150" dirty="0">
                <a:solidFill>
                  <a:prstClr val="black"/>
                </a:solidFill>
              </a:rPr>
              <a:t>在苦干实干中磨砺成长，砥砺前行，只有不怕苦，努力耕耘，才会有所收获</a:t>
            </a:r>
            <a:r>
              <a:rPr lang="zh-CN" altLang="en-US" sz="2500" b="1" spc="-150" dirty="0" smtClean="0">
                <a:solidFill>
                  <a:prstClr val="black"/>
                </a:solidFill>
              </a:rPr>
              <a:t>；</a:t>
            </a:r>
            <a:endParaRPr lang="en-US" altLang="zh-CN" sz="2500" b="1" spc="-150" dirty="0" smtClean="0">
              <a:solidFill>
                <a:prstClr val="black"/>
              </a:solidFill>
            </a:endParaRPr>
          </a:p>
          <a:p>
            <a:pPr algn="just"/>
            <a:r>
              <a:rPr lang="zh-CN" altLang="en-US" sz="2500" b="1" spc="-150" dirty="0" smtClean="0">
                <a:solidFill>
                  <a:srgbClr val="0070C0"/>
                </a:solidFill>
              </a:rPr>
              <a:t>“研发</a:t>
            </a:r>
            <a:r>
              <a:rPr lang="en-US" altLang="zh-CN" sz="2500" b="1" spc="-150" dirty="0" smtClean="0">
                <a:solidFill>
                  <a:srgbClr val="0070C0"/>
                </a:solidFill>
              </a:rPr>
              <a:t>12306</a:t>
            </a:r>
            <a:r>
              <a:rPr lang="zh-CN" altLang="en-US" sz="2500" b="1" spc="-150" dirty="0" smtClean="0">
                <a:solidFill>
                  <a:srgbClr val="0070C0"/>
                </a:solidFill>
              </a:rPr>
              <a:t>票务系统”</a:t>
            </a:r>
            <a:r>
              <a:rPr lang="zh-CN" altLang="en-US" sz="2500" b="1" spc="-150" dirty="0">
                <a:solidFill>
                  <a:srgbClr val="00B050"/>
                </a:solidFill>
              </a:rPr>
              <a:t>体现了单杏花</a:t>
            </a:r>
            <a:r>
              <a:rPr lang="zh-CN" altLang="en-US" sz="2500" b="1" spc="-150" dirty="0">
                <a:solidFill>
                  <a:prstClr val="black"/>
                </a:solidFill>
              </a:rPr>
              <a:t>关注现实问题和社会发展，</a:t>
            </a:r>
            <a:r>
              <a:rPr lang="zh-CN" altLang="en-US" sz="2500" b="1" spc="-150" dirty="0">
                <a:solidFill>
                  <a:srgbClr val="00B050"/>
                </a:solidFill>
              </a:rPr>
              <a:t>在实干中</a:t>
            </a:r>
            <a:r>
              <a:rPr lang="zh-CN" altLang="en-US" sz="2500" b="1" spc="-150" dirty="0">
                <a:solidFill>
                  <a:prstClr val="black"/>
                </a:solidFill>
              </a:rPr>
              <a:t>提高解决问题的能力</a:t>
            </a:r>
            <a:r>
              <a:rPr lang="zh-CN" altLang="en-US" sz="2500" b="1" spc="-150" dirty="0" smtClean="0">
                <a:solidFill>
                  <a:prstClr val="black"/>
                </a:solidFill>
              </a:rPr>
              <a:t>。</a:t>
            </a:r>
            <a:endParaRPr lang="en-US" altLang="zh-CN" sz="2500" b="1" spc="-150" dirty="0" smtClean="0">
              <a:solidFill>
                <a:prstClr val="black"/>
              </a:solidFill>
            </a:endParaRPr>
          </a:p>
          <a:p>
            <a:pPr algn="just"/>
            <a:r>
              <a:rPr lang="zh-CN" altLang="en-US" sz="2500" b="1" spc="-150" dirty="0" smtClean="0">
                <a:solidFill>
                  <a:srgbClr val="FF0000"/>
                </a:solidFill>
              </a:rPr>
              <a:t>我们要树立远大理想，趁着青春年少，脚踏实地练就一身本领，做自强不息的中国人。</a:t>
            </a:r>
            <a:endParaRPr lang="zh-CN" altLang="en-US" sz="2500" b="1" spc="-15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6708" cy="30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58" y="2238783"/>
            <a:ext cx="4074941" cy="139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9649634" y="170451"/>
            <a:ext cx="2500161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4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评分标准：</a:t>
            </a:r>
            <a:endParaRPr lang="en-US" altLang="zh-CN" sz="2400" b="1" cap="none" spc="50" dirty="0" smtClean="0">
              <a:ln w="11430"/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、能结合材料从两个角度具体分析即可得</a:t>
            </a:r>
            <a:r>
              <a:rPr lang="en-US" altLang="zh-CN" sz="24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分；</a:t>
            </a:r>
            <a:r>
              <a:rPr lang="en-US" altLang="zh-CN" sz="24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、价值判断</a:t>
            </a:r>
            <a:r>
              <a:rPr lang="en-US" altLang="zh-CN" sz="2400" b="1" spc="50" dirty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zh-CN" altLang="en-US" sz="2400" b="1" cap="none" spc="50" dirty="0">
              <a:ln w="11430"/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062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" y="84013"/>
            <a:ext cx="12137827" cy="342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直接连接符 16"/>
          <p:cNvCxnSpPr/>
          <p:nvPr/>
        </p:nvCxnSpPr>
        <p:spPr>
          <a:xfrm flipV="1">
            <a:off x="799818" y="3471789"/>
            <a:ext cx="2940809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79069" y="4434158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6122" y="4434501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9224" y="5580879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98"/>
          <p:cNvSpPr txBox="1"/>
          <p:nvPr>
            <p:custDataLst>
              <p:tags r:id="rId1"/>
            </p:custDataLst>
          </p:nvPr>
        </p:nvSpPr>
        <p:spPr>
          <a:xfrm>
            <a:off x="3007762" y="3586502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5" name="TextBox 98"/>
          <p:cNvSpPr txBox="1"/>
          <p:nvPr>
            <p:custDataLst>
              <p:tags r:id="rId2"/>
            </p:custDataLst>
          </p:nvPr>
        </p:nvSpPr>
        <p:spPr>
          <a:xfrm>
            <a:off x="6664862" y="3703320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或情境，回应任务）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8" name="TextBox 98"/>
          <p:cNvSpPr txBox="1"/>
          <p:nvPr>
            <p:custDataLst>
              <p:tags r:id="rId3"/>
            </p:custDataLst>
          </p:nvPr>
        </p:nvSpPr>
        <p:spPr>
          <a:xfrm>
            <a:off x="9171200" y="5004381"/>
            <a:ext cx="1756706" cy="9602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价值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驱动</a:t>
            </a:r>
            <a:endParaRPr lang="en-US" altLang="zh-CN" sz="320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3569177" y="3443732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24125" y="5019276"/>
            <a:ext cx="191658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左大括号 29"/>
          <p:cNvSpPr/>
          <p:nvPr/>
        </p:nvSpPr>
        <p:spPr>
          <a:xfrm rot="10800000">
            <a:off x="5686323" y="4567212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45983" y="6025025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516160" y="4621000"/>
            <a:ext cx="513202" cy="19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110923" y="5079515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87637CD8-F4F5-23F6-F0A5-548E9A3F2712}"/>
              </a:ext>
            </a:extLst>
          </p:cNvPr>
          <p:cNvSpPr/>
          <p:nvPr/>
        </p:nvSpPr>
        <p:spPr>
          <a:xfrm>
            <a:off x="9759893" y="3595639"/>
            <a:ext cx="2248972" cy="1132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prstClr val="white"/>
                </a:solidFill>
              </a:rPr>
              <a:t>基于</a:t>
            </a:r>
            <a:r>
              <a:rPr lang="zh-CN" altLang="en-US" sz="2400" b="1" dirty="0">
                <a:solidFill>
                  <a:srgbClr val="FFFF00"/>
                </a:solidFill>
              </a:rPr>
              <a:t>情境  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 smtClean="0">
                <a:solidFill>
                  <a:prstClr val="white"/>
                </a:solidFill>
              </a:rPr>
              <a:t>运用</a:t>
            </a:r>
            <a:r>
              <a:rPr lang="zh-CN" altLang="en-US" sz="2400" b="1" dirty="0">
                <a:solidFill>
                  <a:srgbClr val="FFFF00"/>
                </a:solidFill>
              </a:rPr>
              <a:t>知识  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 smtClean="0">
                <a:solidFill>
                  <a:srgbClr val="FFFF00"/>
                </a:solidFill>
              </a:rPr>
              <a:t>解决</a:t>
            </a:r>
            <a:r>
              <a:rPr lang="zh-CN" altLang="en-US" sz="2400" b="1" dirty="0">
                <a:solidFill>
                  <a:prstClr val="white"/>
                </a:solidFill>
              </a:rPr>
              <a:t>具体</a:t>
            </a:r>
            <a:r>
              <a:rPr lang="zh-CN" altLang="en-US" sz="2400" b="1" dirty="0">
                <a:solidFill>
                  <a:srgbClr val="FFFF00"/>
                </a:solidFill>
              </a:rPr>
              <a:t>问题</a:t>
            </a:r>
          </a:p>
        </p:txBody>
      </p:sp>
      <p:sp>
        <p:nvSpPr>
          <p:cNvPr id="33" name="右箭头 32"/>
          <p:cNvSpPr/>
          <p:nvPr/>
        </p:nvSpPr>
        <p:spPr>
          <a:xfrm>
            <a:off x="8567086" y="5110238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3268893" y="919261"/>
            <a:ext cx="309863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8845983" y="919261"/>
            <a:ext cx="298494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>
            <a:off x="10631563" y="1560411"/>
            <a:ext cx="1377302" cy="3781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4" name="矩形标注 23"/>
          <p:cNvSpPr/>
          <p:nvPr/>
        </p:nvSpPr>
        <p:spPr>
          <a:xfrm>
            <a:off x="6270037" y="544195"/>
            <a:ext cx="1551275" cy="558263"/>
          </a:xfrm>
          <a:prstGeom prst="wedgeRectCallout">
            <a:avLst>
              <a:gd name="adj1" fmla="val 74727"/>
              <a:gd name="adj2" fmla="val 5286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第一单元</a:t>
            </a:r>
          </a:p>
        </p:txBody>
      </p:sp>
      <p:sp>
        <p:nvSpPr>
          <p:cNvPr id="47" name="矩形标注 46"/>
          <p:cNvSpPr/>
          <p:nvPr/>
        </p:nvSpPr>
        <p:spPr>
          <a:xfrm>
            <a:off x="9270688" y="2480295"/>
            <a:ext cx="1406816" cy="558263"/>
          </a:xfrm>
          <a:prstGeom prst="wedgeRectCallout">
            <a:avLst>
              <a:gd name="adj1" fmla="val -125977"/>
              <a:gd name="adj2" fmla="val -6556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六年级</a:t>
            </a:r>
          </a:p>
        </p:txBody>
      </p:sp>
      <p:sp>
        <p:nvSpPr>
          <p:cNvPr id="42" name="椭圆 41"/>
          <p:cNvSpPr/>
          <p:nvPr/>
        </p:nvSpPr>
        <p:spPr>
          <a:xfrm>
            <a:off x="8859308" y="1571925"/>
            <a:ext cx="623784" cy="3781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4680802" y="5079515"/>
            <a:ext cx="373238" cy="524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cxnSp>
        <p:nvCxnSpPr>
          <p:cNvPr id="37" name="直接连接符 36"/>
          <p:cNvCxnSpPr/>
          <p:nvPr/>
        </p:nvCxnSpPr>
        <p:spPr>
          <a:xfrm>
            <a:off x="6436240" y="1969799"/>
            <a:ext cx="539468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6480821" y="3479330"/>
            <a:ext cx="1129709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5347532" y="2127306"/>
            <a:ext cx="338790" cy="3781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7514924" y="1969800"/>
            <a:ext cx="728744" cy="5108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8243668" y="544195"/>
            <a:ext cx="580019" cy="120530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43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3" grpId="0"/>
      <p:bldP spid="23" grpId="1"/>
      <p:bldP spid="25" grpId="0"/>
      <p:bldP spid="25" grpId="1"/>
      <p:bldP spid="28" grpId="0" animBg="1"/>
      <p:bldP spid="28" grpId="1" animBg="1"/>
      <p:bldP spid="4" grpId="0" animBg="1"/>
      <p:bldP spid="29" grpId="0" animBg="1"/>
      <p:bldP spid="30" grpId="0" animBg="1"/>
      <p:bldP spid="8" grpId="0"/>
      <p:bldP spid="9" grpId="0" animBg="1"/>
      <p:bldP spid="31" grpId="0" animBg="1"/>
      <p:bldP spid="33" grpId="0" animBg="1"/>
      <p:bldP spid="43" grpId="0" animBg="1"/>
      <p:bldP spid="24" grpId="0" animBg="1"/>
      <p:bldP spid="47" grpId="0" animBg="1"/>
      <p:bldP spid="42" grpId="0" animBg="1"/>
      <p:bldP spid="12" grpId="0" animBg="1"/>
      <p:bldP spid="38" grpId="0" animBg="1"/>
      <p:bldP spid="4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433581" y="3184216"/>
            <a:ext cx="11580228" cy="352404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prstClr val="black"/>
                </a:solidFill>
              </a:rPr>
              <a:t>答案示例：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algn="just"/>
            <a:r>
              <a:rPr lang="zh-CN" altLang="en-US" sz="2500" b="1" spc="-150" dirty="0">
                <a:solidFill>
                  <a:srgbClr val="00B050"/>
                </a:solidFill>
              </a:rPr>
              <a:t>我愿意</a:t>
            </a:r>
            <a:r>
              <a:rPr lang="zh-CN" altLang="en-US" sz="2500" b="1" spc="-150" dirty="0" smtClean="0">
                <a:solidFill>
                  <a:srgbClr val="00B050"/>
                </a:solidFill>
              </a:rPr>
              <a:t>参加这类实践</a:t>
            </a:r>
            <a:r>
              <a:rPr lang="zh-CN" altLang="en-US" sz="2500" b="1" spc="-150" dirty="0">
                <a:solidFill>
                  <a:srgbClr val="00B050"/>
                </a:solidFill>
              </a:rPr>
              <a:t>活动</a:t>
            </a:r>
            <a:r>
              <a:rPr lang="zh-CN" altLang="en-US" sz="2500" b="1" spc="-150" dirty="0" smtClean="0">
                <a:solidFill>
                  <a:srgbClr val="FF0000"/>
                </a:solidFill>
              </a:rPr>
              <a:t>（</a:t>
            </a:r>
            <a:r>
              <a:rPr lang="en-US" altLang="zh-CN" sz="2400" b="1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zh-CN" altLang="en-US" sz="2500" b="1" spc="-150" dirty="0" smtClean="0">
                <a:solidFill>
                  <a:srgbClr val="FF0000"/>
                </a:solidFill>
              </a:rPr>
              <a:t>）</a:t>
            </a:r>
            <a:endParaRPr lang="en-US" altLang="zh-CN" sz="2500" b="1" spc="-150" dirty="0" smtClean="0">
              <a:solidFill>
                <a:srgbClr val="FF0000"/>
              </a:solidFill>
            </a:endParaRPr>
          </a:p>
          <a:p>
            <a:pPr lvl="0" algn="just"/>
            <a:r>
              <a:rPr lang="zh-CN" altLang="en-US" sz="2500" b="1" spc="-150" dirty="0" smtClean="0">
                <a:solidFill>
                  <a:srgbClr val="0070C0"/>
                </a:solidFill>
              </a:rPr>
              <a:t>“青春访谈”活动</a:t>
            </a:r>
            <a:r>
              <a:rPr lang="zh-CN" altLang="en-US" sz="2500" b="1" spc="-150" dirty="0">
                <a:solidFill>
                  <a:srgbClr val="00B050"/>
                </a:solidFill>
              </a:rPr>
              <a:t>本身就是学习</a:t>
            </a:r>
            <a:r>
              <a:rPr lang="zh-CN" altLang="en-US" sz="2500" b="1" spc="-150" dirty="0" smtClean="0">
                <a:solidFill>
                  <a:srgbClr val="0070C0"/>
                </a:solidFill>
              </a:rPr>
              <a:t>，</a:t>
            </a:r>
            <a:r>
              <a:rPr lang="zh-CN" altLang="en-US" sz="2500" b="1" spc="-150" dirty="0" smtClean="0">
                <a:solidFill>
                  <a:srgbClr val="00B050"/>
                </a:solidFill>
              </a:rPr>
              <a:t>因为</a:t>
            </a:r>
            <a:r>
              <a:rPr lang="zh-CN" altLang="en-US" sz="2500" b="1" spc="-150" dirty="0" smtClean="0">
                <a:solidFill>
                  <a:prstClr val="black"/>
                </a:solidFill>
              </a:rPr>
              <a:t>学习不仅表现为接受和掌握，而且表现为探究、发现、体验和感悟</a:t>
            </a:r>
            <a:r>
              <a:rPr lang="zh-CN" altLang="en-US" sz="2500" b="1" spc="-150" dirty="0">
                <a:solidFill>
                  <a:prstClr val="black"/>
                </a:solidFill>
              </a:rPr>
              <a:t>；</a:t>
            </a:r>
            <a:r>
              <a:rPr lang="en-US" altLang="zh-CN" sz="2400" b="1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400" b="1" spc="50" dirty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spc="50" dirty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en-US" altLang="zh-CN" sz="2400" b="1" spc="50" dirty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500" b="1" spc="-150" dirty="0">
              <a:solidFill>
                <a:prstClr val="black"/>
              </a:solidFill>
            </a:endParaRPr>
          </a:p>
          <a:p>
            <a:pPr algn="just"/>
            <a:r>
              <a:rPr lang="zh-CN" altLang="en-US" sz="2500" b="1" spc="-150" dirty="0" smtClean="0">
                <a:solidFill>
                  <a:srgbClr val="0070C0"/>
                </a:solidFill>
              </a:rPr>
              <a:t>“男生女生”话题的访谈，</a:t>
            </a:r>
            <a:r>
              <a:rPr lang="zh-CN" altLang="en-US" sz="2500" b="1" spc="-150" dirty="0" smtClean="0">
                <a:solidFill>
                  <a:srgbClr val="00B050"/>
                </a:solidFill>
              </a:rPr>
              <a:t>让我对</a:t>
            </a:r>
            <a:r>
              <a:rPr lang="zh-CN" altLang="en-US" sz="2500" b="1" spc="-150" dirty="0">
                <a:solidFill>
                  <a:prstClr val="black"/>
                </a:solidFill>
              </a:rPr>
              <a:t>青春期自我保护（或异性交往的意义、尺度或男女生各自具有的优势）</a:t>
            </a:r>
            <a:r>
              <a:rPr lang="zh-CN" altLang="en-US" sz="2500" b="1" spc="-150" dirty="0" smtClean="0">
                <a:solidFill>
                  <a:srgbClr val="00B050"/>
                </a:solidFill>
              </a:rPr>
              <a:t>有了清晰的认识</a:t>
            </a:r>
            <a:r>
              <a:rPr lang="en-US" altLang="zh-CN" sz="2500" b="1" spc="-150" dirty="0" smtClean="0">
                <a:solidFill>
                  <a:srgbClr val="00B050"/>
                </a:solidFill>
              </a:rPr>
              <a:t>……</a:t>
            </a:r>
            <a:r>
              <a:rPr lang="en-US" altLang="zh-CN" sz="2400" b="1" spc="50" dirty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(3</a:t>
            </a:r>
            <a:r>
              <a:rPr lang="zh-CN" altLang="en-US" sz="2400" b="1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en-US" altLang="zh-CN" sz="2400" b="1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500" b="1" spc="-150" dirty="0" smtClean="0">
              <a:solidFill>
                <a:prstClr val="black"/>
              </a:solidFill>
            </a:endParaRPr>
          </a:p>
          <a:p>
            <a:pPr algn="just"/>
            <a:r>
              <a:rPr lang="zh-CN" altLang="en-US" sz="2500" b="1" spc="-150" dirty="0" smtClean="0">
                <a:solidFill>
                  <a:srgbClr val="0070C0"/>
                </a:solidFill>
              </a:rPr>
              <a:t>“情绪”“情感”</a:t>
            </a:r>
            <a:r>
              <a:rPr lang="zh-CN" altLang="en-US" sz="2500" b="1" spc="-150" dirty="0">
                <a:solidFill>
                  <a:srgbClr val="0070C0"/>
                </a:solidFill>
              </a:rPr>
              <a:t>话题的</a:t>
            </a:r>
            <a:r>
              <a:rPr lang="zh-CN" altLang="en-US" sz="2500" b="1" spc="-150" dirty="0" smtClean="0">
                <a:solidFill>
                  <a:srgbClr val="0070C0"/>
                </a:solidFill>
              </a:rPr>
              <a:t>访谈，</a:t>
            </a:r>
            <a:r>
              <a:rPr lang="zh-CN" altLang="en-US" sz="2500" b="1" spc="-150" dirty="0">
                <a:solidFill>
                  <a:srgbClr val="00B050"/>
                </a:solidFill>
              </a:rPr>
              <a:t>让我</a:t>
            </a:r>
            <a:r>
              <a:rPr lang="zh-CN" altLang="en-US" sz="2500" b="1" spc="-150" dirty="0" smtClean="0">
                <a:solidFill>
                  <a:srgbClr val="00B050"/>
                </a:solidFill>
              </a:rPr>
              <a:t>对（我学会了）</a:t>
            </a:r>
            <a:r>
              <a:rPr lang="zh-CN" altLang="en-US" sz="2500" b="1" spc="-150" dirty="0">
                <a:solidFill>
                  <a:prstClr val="black"/>
                </a:solidFill>
              </a:rPr>
              <a:t>调节情绪、情绪的作用、美好情感体验等</a:t>
            </a:r>
            <a:r>
              <a:rPr lang="en-US" altLang="zh-CN" sz="2500" b="1" spc="-150" dirty="0">
                <a:solidFill>
                  <a:prstClr val="black"/>
                </a:solidFill>
              </a:rPr>
              <a:t>…… (</a:t>
            </a:r>
            <a:r>
              <a:rPr lang="en-US" altLang="zh-CN" sz="2400" b="1" spc="50" dirty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spc="50" dirty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en-US" altLang="zh-CN" sz="2400" b="1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 lvl="0" algn="just"/>
            <a:r>
              <a:rPr lang="zh-CN" altLang="en-US" sz="2400" b="1" spc="-300" dirty="0" smtClean="0">
                <a:solidFill>
                  <a:srgbClr val="FF0000"/>
                </a:solidFill>
              </a:rPr>
              <a:t>我们要多学习、多体验，正确看待青春期的变化，做情绪情感的主人，书写青春华美乐章。</a:t>
            </a:r>
            <a:r>
              <a:rPr lang="en-US" altLang="zh-CN" sz="2400" b="1" spc="-30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</a:t>
            </a:r>
            <a:r>
              <a:rPr lang="zh-CN" altLang="en-US" sz="2400" b="1" spc="-30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en-US" altLang="zh-CN" sz="2400" b="1" spc="-30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500" b="1" spc="-300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8" y="136986"/>
            <a:ext cx="9836794" cy="2493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59" y="2365393"/>
            <a:ext cx="4074941" cy="139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91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0772" y="1493949"/>
            <a:ext cx="9990455" cy="888990"/>
          </a:xfrm>
        </p:spPr>
        <p:txBody>
          <a:bodyPr>
            <a:normAutofit/>
          </a:bodyPr>
          <a:lstStyle/>
          <a:p>
            <a:r>
              <a:rPr lang="zh-CN" altLang="zh-CN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一学期   练习卷</a:t>
            </a:r>
            <a:endParaRPr lang="zh-CN" altLang="zh-CN" sz="4800" kern="100" dirty="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99" y="2966771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</a:rPr>
              <a:t>讲评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7637CD8-F4F5-23F6-F0A5-548E9A3F2712}"/>
              </a:ext>
            </a:extLst>
          </p:cNvPr>
          <p:cNvSpPr/>
          <p:nvPr/>
        </p:nvSpPr>
        <p:spPr>
          <a:xfrm>
            <a:off x="2959512" y="4796151"/>
            <a:ext cx="6055261" cy="6882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基于</a:t>
            </a:r>
            <a:r>
              <a:rPr lang="zh-CN" altLang="en-US" sz="2800" b="1" dirty="0">
                <a:solidFill>
                  <a:srgbClr val="FFFF00"/>
                </a:solidFill>
              </a:rPr>
              <a:t>情境  </a:t>
            </a:r>
            <a:r>
              <a:rPr lang="zh-CN" altLang="en-US" sz="2800" dirty="0"/>
              <a:t>运用</a:t>
            </a:r>
            <a:r>
              <a:rPr lang="zh-CN" altLang="en-US" sz="2800" b="1" dirty="0">
                <a:solidFill>
                  <a:srgbClr val="FFFF00"/>
                </a:solidFill>
              </a:rPr>
              <a:t>知识  解决</a:t>
            </a:r>
            <a:r>
              <a:rPr lang="zh-CN" altLang="en-US" sz="2800" dirty="0"/>
              <a:t>具体</a:t>
            </a:r>
            <a:r>
              <a:rPr lang="zh-CN" altLang="en-US" sz="2800" b="1" dirty="0">
                <a:solidFill>
                  <a:srgbClr val="FFFF00"/>
                </a:solidFill>
              </a:rPr>
              <a:t>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02" y="609581"/>
            <a:ext cx="10001112" cy="565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3582697" y="1491119"/>
            <a:ext cx="118625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258389" y="1934436"/>
            <a:ext cx="14893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4614203" y="1936226"/>
            <a:ext cx="489980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1703" y="1818633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911158" y="4433823"/>
            <a:ext cx="67153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49426" y="4433823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80893" y="2391295"/>
            <a:ext cx="960810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04460" y="3258931"/>
            <a:ext cx="1021942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P6/7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741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9" y="351692"/>
            <a:ext cx="10566188" cy="612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7620629" y="810471"/>
            <a:ext cx="1043514" cy="23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851791" y="2182205"/>
            <a:ext cx="1311051" cy="4906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285714" y="1264297"/>
            <a:ext cx="130035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00268" y="449894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805395" y="4449854"/>
            <a:ext cx="16304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8142386" y="1817534"/>
            <a:ext cx="839328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P29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31038" y="5958332"/>
            <a:ext cx="1111348" cy="3922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P38/38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3203" y="1232759"/>
            <a:ext cx="93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196266" y="2672863"/>
            <a:ext cx="883366" cy="4642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994585" y="2673652"/>
            <a:ext cx="1908531" cy="4642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653518" y="5006321"/>
            <a:ext cx="1379133" cy="4642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763253" y="5452363"/>
            <a:ext cx="1379133" cy="4642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1" grpId="0" animBg="1"/>
      <p:bldP spid="18" grpId="0" animBg="1"/>
      <p:bldP spid="22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98" y="119528"/>
            <a:ext cx="9369083" cy="653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2563492" y="1753006"/>
            <a:ext cx="1074457" cy="23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767942" y="135310"/>
            <a:ext cx="1971678" cy="4906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807569" y="1755369"/>
            <a:ext cx="9237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36821" y="484427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971820" y="1755369"/>
            <a:ext cx="132573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8787014" y="1858024"/>
            <a:ext cx="839328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13706" y="5417698"/>
            <a:ext cx="1111348" cy="3922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P14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1394" y="1755369"/>
            <a:ext cx="93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516923" y="2208626"/>
            <a:ext cx="883366" cy="3495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992834" y="5809957"/>
            <a:ext cx="1213047" cy="3469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3516923" y="1753006"/>
            <a:ext cx="562709" cy="4696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368172" y="4608766"/>
            <a:ext cx="108464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1870534" y="5006321"/>
            <a:ext cx="858295" cy="86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848014" y="4988131"/>
            <a:ext cx="141330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876149" y="6156877"/>
            <a:ext cx="1111348" cy="3922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P14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76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1" grpId="0" animBg="1"/>
      <p:bldP spid="18" grpId="0" animBg="1"/>
      <p:bldP spid="25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5" y="235226"/>
            <a:ext cx="11205241" cy="631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4093700" y="740132"/>
            <a:ext cx="1772528" cy="23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144086" y="719880"/>
            <a:ext cx="184341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34261" y="465249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406331" y="1220796"/>
            <a:ext cx="170024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713706" y="1755369"/>
            <a:ext cx="839328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P27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854418" y="5451559"/>
            <a:ext cx="1111348" cy="3922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P45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20061" y="719880"/>
            <a:ext cx="93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653181" y="6015380"/>
            <a:ext cx="1414964" cy="53375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714127" y="3595893"/>
            <a:ext cx="108464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3398155" y="4100552"/>
            <a:ext cx="4184331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926783" y="5016263"/>
            <a:ext cx="2955900" cy="1819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7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84" y="133595"/>
            <a:ext cx="11008936" cy="357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椭圆 9"/>
          <p:cNvSpPr/>
          <p:nvPr/>
        </p:nvSpPr>
        <p:spPr>
          <a:xfrm>
            <a:off x="8557375" y="2224587"/>
            <a:ext cx="727299" cy="3781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681340" y="3616165"/>
            <a:ext cx="1545504" cy="1426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38389" y="4757722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18544" y="4758065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找材料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18544" y="5904443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判知识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98"/>
          <p:cNvSpPr txBox="1"/>
          <p:nvPr>
            <p:custDataLst>
              <p:tags r:id="rId1"/>
            </p:custDataLst>
          </p:nvPr>
        </p:nvSpPr>
        <p:spPr>
          <a:xfrm>
            <a:off x="2867082" y="3910066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5" name="TextBox 98"/>
          <p:cNvSpPr txBox="1"/>
          <p:nvPr>
            <p:custDataLst>
              <p:tags r:id="rId2"/>
            </p:custDataLst>
          </p:nvPr>
        </p:nvSpPr>
        <p:spPr>
          <a:xfrm>
            <a:off x="6524182" y="4026884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或情境，回应任务）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8" name="TextBox 98"/>
          <p:cNvSpPr txBox="1"/>
          <p:nvPr>
            <p:custDataLst>
              <p:tags r:id="rId3"/>
            </p:custDataLst>
          </p:nvPr>
        </p:nvSpPr>
        <p:spPr>
          <a:xfrm>
            <a:off x="9030520" y="5327945"/>
            <a:ext cx="1756706" cy="9602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价值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驱动</a:t>
            </a:r>
            <a:endParaRPr lang="en-US" altLang="zh-CN" sz="320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3428497" y="3767296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4551603" y="5342840"/>
            <a:ext cx="264928" cy="5616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83445" y="5342840"/>
            <a:ext cx="191658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左大括号 29"/>
          <p:cNvSpPr/>
          <p:nvPr/>
        </p:nvSpPr>
        <p:spPr>
          <a:xfrm rot="10800000">
            <a:off x="5545643" y="4890776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05303" y="6348589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375480" y="4944564"/>
            <a:ext cx="513202" cy="19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5970243" y="5403079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87637CD8-F4F5-23F6-F0A5-548E9A3F2712}"/>
              </a:ext>
            </a:extLst>
          </p:cNvPr>
          <p:cNvSpPr/>
          <p:nvPr/>
        </p:nvSpPr>
        <p:spPr>
          <a:xfrm>
            <a:off x="9761216" y="4074199"/>
            <a:ext cx="2248972" cy="1132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prstClr val="white"/>
                </a:solidFill>
              </a:rPr>
              <a:t>基于</a:t>
            </a:r>
            <a:r>
              <a:rPr lang="zh-CN" altLang="en-US" sz="2400" b="1" dirty="0">
                <a:solidFill>
                  <a:srgbClr val="FFFF00"/>
                </a:solidFill>
              </a:rPr>
              <a:t>情境  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 smtClean="0">
                <a:solidFill>
                  <a:prstClr val="white"/>
                </a:solidFill>
              </a:rPr>
              <a:t>运用</a:t>
            </a:r>
            <a:r>
              <a:rPr lang="zh-CN" altLang="en-US" sz="2400" b="1" dirty="0">
                <a:solidFill>
                  <a:srgbClr val="FFFF00"/>
                </a:solidFill>
              </a:rPr>
              <a:t>知识  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 smtClean="0">
                <a:solidFill>
                  <a:srgbClr val="FFFF00"/>
                </a:solidFill>
              </a:rPr>
              <a:t>解决</a:t>
            </a:r>
            <a:r>
              <a:rPr lang="zh-CN" altLang="en-US" sz="2400" b="1" dirty="0">
                <a:solidFill>
                  <a:prstClr val="white"/>
                </a:solidFill>
              </a:rPr>
              <a:t>具体</a:t>
            </a:r>
            <a:r>
              <a:rPr lang="zh-CN" altLang="en-US" sz="2400" b="1" dirty="0">
                <a:solidFill>
                  <a:srgbClr val="FFFF00"/>
                </a:solidFill>
              </a:rPr>
              <a:t>问题</a:t>
            </a:r>
          </a:p>
        </p:txBody>
      </p:sp>
      <p:sp>
        <p:nvSpPr>
          <p:cNvPr id="33" name="右箭头 32"/>
          <p:cNvSpPr/>
          <p:nvPr/>
        </p:nvSpPr>
        <p:spPr>
          <a:xfrm>
            <a:off x="8426406" y="5433802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888543" y="1122188"/>
            <a:ext cx="20175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138840" y="1992108"/>
            <a:ext cx="204045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6524182" y="3323430"/>
            <a:ext cx="804363" cy="3832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P5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4332812" y="1566014"/>
            <a:ext cx="299573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5079393" y="2257353"/>
            <a:ext cx="752723" cy="3781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18545" y="2020244"/>
            <a:ext cx="1100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矛盾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613" y="75989"/>
            <a:ext cx="2336178" cy="402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5784877" y="1827636"/>
            <a:ext cx="7393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28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zh-CN" altLang="en-US" sz="2800" b="1" cap="none" spc="50" dirty="0">
              <a:ln w="11430"/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989148" y="1758634"/>
            <a:ext cx="7393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28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zh-CN" altLang="en-US" sz="2800" b="1" cap="none" spc="50" dirty="0">
              <a:ln w="11430"/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7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  <p:bldP spid="25" grpId="0"/>
      <p:bldP spid="28" grpId="0" animBg="1"/>
      <p:bldP spid="41" grpId="0" animBg="1"/>
      <p:bldP spid="40" grpId="0" animBg="1"/>
      <p:bldP spid="18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822151" y="2840714"/>
            <a:ext cx="10862776" cy="3046988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prstClr val="black"/>
                </a:solidFill>
              </a:rPr>
              <a:t>答案示例：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algn="just"/>
            <a:r>
              <a:rPr lang="zh-CN" altLang="en-US" sz="2400" b="1" dirty="0" smtClean="0">
                <a:solidFill>
                  <a:srgbClr val="00B050"/>
                </a:solidFill>
              </a:rPr>
              <a:t>针对</a:t>
            </a:r>
            <a:r>
              <a:rPr lang="zh-CN" altLang="en-US" sz="2400" b="1" dirty="0">
                <a:solidFill>
                  <a:srgbClr val="0070C0"/>
                </a:solidFill>
              </a:rPr>
              <a:t>学习上有困难不敢问同学，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建议晓明可以放下矜持，大胆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求助同学，</a:t>
            </a:r>
            <a:r>
              <a:rPr lang="zh-CN" altLang="en-US" sz="2400" b="1" dirty="0">
                <a:solidFill>
                  <a:prstClr val="black"/>
                </a:solidFill>
              </a:rPr>
              <a:t>或者求助老师、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家长来化解烦恼</a:t>
            </a:r>
            <a:r>
              <a:rPr lang="zh-CN" altLang="en-US" sz="2400" b="1" dirty="0">
                <a:solidFill>
                  <a:prstClr val="black"/>
                </a:solidFill>
              </a:rPr>
              <a:t>；</a:t>
            </a:r>
            <a:endParaRPr lang="en-US" altLang="zh-CN" sz="2400" b="1" dirty="0" smtClean="0">
              <a:solidFill>
                <a:prstClr val="black"/>
              </a:solidFill>
            </a:endParaRPr>
          </a:p>
          <a:p>
            <a:pPr algn="just"/>
            <a:r>
              <a:rPr lang="zh-CN" altLang="en-US" sz="2400" b="1" dirty="0">
                <a:solidFill>
                  <a:srgbClr val="0070C0"/>
                </a:solidFill>
              </a:rPr>
              <a:t>想得到父母指导缺不愿和父母交流，</a:t>
            </a:r>
            <a:r>
              <a:rPr lang="zh-CN" altLang="en-US" sz="2400" b="1" dirty="0">
                <a:solidFill>
                  <a:srgbClr val="00B050"/>
                </a:solidFill>
              </a:rPr>
              <a:t>建议晓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明</a:t>
            </a:r>
            <a:r>
              <a:rPr lang="zh-CN" altLang="en-US" sz="2400" b="1" dirty="0">
                <a:solidFill>
                  <a:prstClr val="black"/>
                </a:solidFill>
              </a:rPr>
              <a:t>求助老师、心理医生或参加体育活动等方式排解烦恼；</a:t>
            </a:r>
            <a:endParaRPr lang="en-US" altLang="zh-CN" sz="2400" b="1" dirty="0">
              <a:solidFill>
                <a:prstClr val="black"/>
              </a:solidFill>
            </a:endParaRPr>
          </a:p>
          <a:p>
            <a:pPr algn="just"/>
            <a:r>
              <a:rPr lang="zh-CN" altLang="en-US" sz="2400" b="1" dirty="0" smtClean="0">
                <a:solidFill>
                  <a:srgbClr val="0070C0"/>
                </a:solidFill>
              </a:rPr>
              <a:t>晓明想参加比赛却不敢报名，</a:t>
            </a:r>
            <a:r>
              <a:rPr lang="zh-CN" altLang="en-US" sz="2400" b="1" dirty="0">
                <a:solidFill>
                  <a:srgbClr val="00B050"/>
                </a:solidFill>
              </a:rPr>
              <a:t>建议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他</a:t>
            </a:r>
            <a:r>
              <a:rPr lang="zh-CN" altLang="en-US" sz="2400" b="1" dirty="0">
                <a:solidFill>
                  <a:prstClr val="black"/>
                </a:solidFill>
              </a:rPr>
              <a:t>运用积极思维，对自己说“这对我也是锻炼”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、“胜败乃兵家常事”等积极的心理暗示来</a:t>
            </a:r>
            <a:r>
              <a:rPr lang="zh-CN" altLang="en-US" sz="2400" b="1" dirty="0">
                <a:solidFill>
                  <a:prstClr val="black"/>
                </a:solidFill>
              </a:rPr>
              <a:t>放松心情、稳定情绪。</a:t>
            </a:r>
            <a:endParaRPr lang="en-US" altLang="zh-CN" sz="2400" b="1" dirty="0">
              <a:solidFill>
                <a:prstClr val="black"/>
              </a:solidFill>
            </a:endParaRPr>
          </a:p>
          <a:p>
            <a:pPr algn="just"/>
            <a:r>
              <a:rPr lang="zh-CN" altLang="en-US" sz="2400" b="1" dirty="0" smtClean="0">
                <a:solidFill>
                  <a:srgbClr val="FF0000"/>
                </a:solidFill>
              </a:rPr>
              <a:t>我们要正确看待青春期矛盾心理，并学会调节，使自己健康成长。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63" y="187789"/>
            <a:ext cx="8718773" cy="2392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71" y="979232"/>
            <a:ext cx="5110877" cy="1601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-34158" y="6041059"/>
            <a:ext cx="121927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4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评分标准：</a:t>
            </a:r>
            <a:r>
              <a:rPr lang="en-US" altLang="zh-CN" sz="24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、能结合具体的矛盾心理给出可行的解决对策，每条</a:t>
            </a:r>
            <a:r>
              <a:rPr lang="en-US" altLang="zh-CN" sz="24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分，至少两条建议；</a:t>
            </a:r>
            <a:endParaRPr lang="en-US" altLang="zh-CN" sz="2400" b="1" cap="none" spc="50" dirty="0" smtClean="0">
              <a:ln w="11430"/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en-US" altLang="zh-CN" sz="24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2</a:t>
            </a:r>
            <a:r>
              <a:rPr lang="zh-CN" altLang="en-US" sz="24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、价值判断</a:t>
            </a:r>
            <a:r>
              <a:rPr lang="en-US" altLang="zh-CN" sz="24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cap="none" spc="50" dirty="0" smtClean="0">
                <a:ln w="1143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zh-CN" altLang="en-US" sz="2400" b="1" cap="none" spc="50" dirty="0">
              <a:ln w="11430"/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109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43" y="58235"/>
            <a:ext cx="10621052" cy="33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直接连接符 16"/>
          <p:cNvCxnSpPr/>
          <p:nvPr/>
        </p:nvCxnSpPr>
        <p:spPr>
          <a:xfrm flipV="1">
            <a:off x="5437607" y="3416223"/>
            <a:ext cx="2679451" cy="2020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79069" y="4434158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6122" y="4434501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判知识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9224" y="5580879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找材料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98"/>
          <p:cNvSpPr txBox="1"/>
          <p:nvPr>
            <p:custDataLst>
              <p:tags r:id="rId1"/>
            </p:custDataLst>
          </p:nvPr>
        </p:nvSpPr>
        <p:spPr>
          <a:xfrm>
            <a:off x="3007762" y="3586502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5" name="TextBox 98"/>
          <p:cNvSpPr txBox="1"/>
          <p:nvPr>
            <p:custDataLst>
              <p:tags r:id="rId2"/>
            </p:custDataLst>
          </p:nvPr>
        </p:nvSpPr>
        <p:spPr>
          <a:xfrm>
            <a:off x="6664862" y="3703320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或情境，回应任务）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8" name="TextBox 98"/>
          <p:cNvSpPr txBox="1"/>
          <p:nvPr>
            <p:custDataLst>
              <p:tags r:id="rId3"/>
            </p:custDataLst>
          </p:nvPr>
        </p:nvSpPr>
        <p:spPr>
          <a:xfrm>
            <a:off x="9171200" y="5004381"/>
            <a:ext cx="1756706" cy="9602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价值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驱动</a:t>
            </a:r>
            <a:endParaRPr lang="en-US" altLang="zh-CN" sz="320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3569177" y="3443732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24125" y="5019276"/>
            <a:ext cx="191658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左大括号 29"/>
          <p:cNvSpPr/>
          <p:nvPr/>
        </p:nvSpPr>
        <p:spPr>
          <a:xfrm rot="10800000">
            <a:off x="5686323" y="4567212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45983" y="6025025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516160" y="4621000"/>
            <a:ext cx="513202" cy="19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110923" y="5079515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87637CD8-F4F5-23F6-F0A5-548E9A3F2712}"/>
              </a:ext>
            </a:extLst>
          </p:cNvPr>
          <p:cNvSpPr/>
          <p:nvPr/>
        </p:nvSpPr>
        <p:spPr>
          <a:xfrm>
            <a:off x="9943028" y="2659847"/>
            <a:ext cx="2248972" cy="11323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prstClr val="white"/>
                </a:solidFill>
              </a:rPr>
              <a:t>基于</a:t>
            </a:r>
            <a:r>
              <a:rPr lang="zh-CN" altLang="en-US" sz="2400" b="1" dirty="0">
                <a:solidFill>
                  <a:srgbClr val="FFFF00"/>
                </a:solidFill>
              </a:rPr>
              <a:t>情境  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 smtClean="0">
                <a:solidFill>
                  <a:prstClr val="white"/>
                </a:solidFill>
              </a:rPr>
              <a:t>运用</a:t>
            </a:r>
            <a:r>
              <a:rPr lang="zh-CN" altLang="en-US" sz="2400" b="1" dirty="0">
                <a:solidFill>
                  <a:srgbClr val="FFFF00"/>
                </a:solidFill>
              </a:rPr>
              <a:t>知识  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en-US" sz="2400" b="1" dirty="0" smtClean="0">
                <a:solidFill>
                  <a:srgbClr val="FFFF00"/>
                </a:solidFill>
              </a:rPr>
              <a:t>解决</a:t>
            </a:r>
            <a:r>
              <a:rPr lang="zh-CN" altLang="en-US" sz="2400" b="1" dirty="0">
                <a:solidFill>
                  <a:prstClr val="white"/>
                </a:solidFill>
              </a:rPr>
              <a:t>具体</a:t>
            </a:r>
            <a:r>
              <a:rPr lang="zh-CN" altLang="en-US" sz="2400" b="1" dirty="0">
                <a:solidFill>
                  <a:srgbClr val="FFFF00"/>
                </a:solidFill>
              </a:rPr>
              <a:t>问题</a:t>
            </a:r>
          </a:p>
        </p:txBody>
      </p:sp>
      <p:sp>
        <p:nvSpPr>
          <p:cNvPr id="33" name="右箭头 32"/>
          <p:cNvSpPr/>
          <p:nvPr/>
        </p:nvSpPr>
        <p:spPr>
          <a:xfrm>
            <a:off x="8567086" y="5110238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7440876" y="1282399"/>
            <a:ext cx="1730324" cy="209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8405331" y="3064436"/>
            <a:ext cx="1315444" cy="3832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P45-46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2297488" y="1737229"/>
            <a:ext cx="258887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>
            <a:off x="2345693" y="1785285"/>
            <a:ext cx="2383314" cy="3781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4" name="矩形标注 23"/>
          <p:cNvSpPr/>
          <p:nvPr/>
        </p:nvSpPr>
        <p:spPr>
          <a:xfrm>
            <a:off x="426826" y="827121"/>
            <a:ext cx="1099282" cy="558263"/>
          </a:xfrm>
          <a:prstGeom prst="wedgeRectCallout">
            <a:avLst>
              <a:gd name="adj1" fmla="val 131582"/>
              <a:gd name="adj2" fmla="val 8310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关注现实问题</a:t>
            </a:r>
          </a:p>
        </p:txBody>
      </p:sp>
      <p:sp>
        <p:nvSpPr>
          <p:cNvPr id="46" name="矩形标注 45"/>
          <p:cNvSpPr/>
          <p:nvPr/>
        </p:nvSpPr>
        <p:spPr>
          <a:xfrm>
            <a:off x="7471254" y="62020"/>
            <a:ext cx="1291608" cy="451051"/>
          </a:xfrm>
          <a:prstGeom prst="wedgeRectCallout">
            <a:avLst>
              <a:gd name="adj1" fmla="val 70735"/>
              <a:gd name="adj2" fmla="val 16587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远大理想</a:t>
            </a:r>
          </a:p>
        </p:txBody>
      </p:sp>
      <p:sp>
        <p:nvSpPr>
          <p:cNvPr id="47" name="矩形标注 46"/>
          <p:cNvSpPr/>
          <p:nvPr/>
        </p:nvSpPr>
        <p:spPr>
          <a:xfrm>
            <a:off x="4059224" y="84013"/>
            <a:ext cx="1406816" cy="558263"/>
          </a:xfrm>
          <a:prstGeom prst="wedgeRectCallout">
            <a:avLst>
              <a:gd name="adj1" fmla="val -52979"/>
              <a:gd name="adj2" fmla="val 25698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砥砺</a:t>
            </a:r>
            <a:r>
              <a:rPr lang="zh-CN" altLang="en-US" b="1" dirty="0" smtClean="0"/>
              <a:t>前行</a:t>
            </a:r>
          </a:p>
        </p:txBody>
      </p:sp>
      <p:sp>
        <p:nvSpPr>
          <p:cNvPr id="42" name="椭圆 41"/>
          <p:cNvSpPr/>
          <p:nvPr/>
        </p:nvSpPr>
        <p:spPr>
          <a:xfrm>
            <a:off x="10572487" y="917163"/>
            <a:ext cx="623784" cy="3781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4680802" y="5079515"/>
            <a:ext cx="373238" cy="524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cxnSp>
        <p:nvCxnSpPr>
          <p:cNvPr id="37" name="直接连接符 36"/>
          <p:cNvCxnSpPr/>
          <p:nvPr/>
        </p:nvCxnSpPr>
        <p:spPr>
          <a:xfrm>
            <a:off x="1470345" y="2597947"/>
            <a:ext cx="227028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25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3" grpId="0"/>
      <p:bldP spid="23" grpId="1"/>
      <p:bldP spid="25" grpId="0"/>
      <p:bldP spid="25" grpId="1"/>
      <p:bldP spid="28" grpId="0" animBg="1"/>
      <p:bldP spid="28" grpId="1" animBg="1"/>
      <p:bldP spid="4" grpId="0" animBg="1"/>
      <p:bldP spid="29" grpId="0" animBg="1"/>
      <p:bldP spid="30" grpId="0" animBg="1"/>
      <p:bldP spid="8" grpId="0"/>
      <p:bldP spid="9" grpId="0" animBg="1"/>
      <p:bldP spid="31" grpId="0" animBg="1"/>
      <p:bldP spid="33" grpId="0" animBg="1"/>
      <p:bldP spid="41" grpId="0" animBg="1"/>
      <p:bldP spid="43" grpId="0" animBg="1"/>
      <p:bldP spid="24" grpId="0" animBg="1"/>
      <p:bldP spid="46" grpId="0" animBg="1"/>
      <p:bldP spid="47" grpId="0" animBg="1"/>
      <p:bldP spid="42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JkYTliMTNiMTQwOTlkMmJhYTg1ZTllMWRkN2NmYT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>
          <a:defRPr lang="zh-CN" altLang="en-US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3701</TotalTime>
  <Words>640</Words>
  <Application>Microsoft Office PowerPoint</Application>
  <PresentationFormat>自定义</PresentationFormat>
  <Paragraphs>90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选择题要求：页码、             错误之处、             正确选项</vt:lpstr>
      <vt:lpstr>第一学期   练习卷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 伶君</dc:creator>
  <cp:lastModifiedBy>微软用户</cp:lastModifiedBy>
  <cp:revision>400</cp:revision>
  <dcterms:created xsi:type="dcterms:W3CDTF">2022-07-15T06:31:00Z</dcterms:created>
  <dcterms:modified xsi:type="dcterms:W3CDTF">2024-12-22T23:57:58Z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7A8A55A588624255BEF172D875FEAB15</vt:lpwstr>
  </property>
  <property fmtid="{D5CDD505-2E9C-101B-9397-08002B2CF9AE}" pid="3" name="KSOProductBuildVer">
    <vt:lpwstr>2052-12.1.0.18276</vt:lpwstr>
  </property>
</Properties>
</file>