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672" r:id="rId2"/>
    <p:sldId id="717" r:id="rId3"/>
    <p:sldId id="718" r:id="rId4"/>
    <p:sldId id="699" r:id="rId5"/>
    <p:sldId id="700" r:id="rId6"/>
    <p:sldId id="701" r:id="rId7"/>
    <p:sldId id="703" r:id="rId8"/>
    <p:sldId id="704" r:id="rId9"/>
    <p:sldId id="707" r:id="rId10"/>
    <p:sldId id="708" r:id="rId11"/>
    <p:sldId id="709" r:id="rId12"/>
    <p:sldId id="710" r:id="rId13"/>
    <p:sldId id="711" r:id="rId14"/>
    <p:sldId id="712" r:id="rId15"/>
    <p:sldId id="713" r:id="rId16"/>
    <p:sldId id="714" r:id="rId17"/>
    <p:sldId id="715" r:id="rId18"/>
    <p:sldId id="71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89687" autoAdjust="0"/>
  </p:normalViewPr>
  <p:slideViewPr>
    <p:cSldViewPr snapToGrid="0">
      <p:cViewPr varScale="1">
        <p:scale>
          <a:sx n="63" d="100"/>
          <a:sy n="63" d="100"/>
        </p:scale>
        <p:origin x="-936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1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抗美援朝战争中的英雄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2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67D5C-B5D7-4BB1-A45C-F2660E58E1B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84E25-48B0-431A-B69E-00ED27085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10.wdp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microsoft.com/office/2007/relationships/hdphoto" Target="../media/hdphoto11.wdp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00772" y="1493949"/>
            <a:ext cx="9990455" cy="888990"/>
          </a:xfrm>
        </p:spPr>
        <p:txBody>
          <a:bodyPr>
            <a:normAutofit/>
          </a:bodyPr>
          <a:lstStyle/>
          <a:p>
            <a:r>
              <a:rPr lang="zh-CN" altLang="zh-CN" sz="4800" kern="100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zh-CN" altLang="en-US" sz="4800" kern="100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一单元</a:t>
            </a:r>
            <a:r>
              <a:rPr lang="zh-CN" altLang="zh-CN" sz="4800" kern="100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4800" kern="100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珍惜青春时光</a:t>
            </a:r>
            <a:endParaRPr lang="zh-CN" altLang="zh-CN" sz="4800" kern="100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99" y="2966771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</a:rPr>
              <a:t>作业讲评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7637CD8-F4F5-23F6-F0A5-548E9A3F2712}"/>
              </a:ext>
            </a:extLst>
          </p:cNvPr>
          <p:cNvSpPr/>
          <p:nvPr/>
        </p:nvSpPr>
        <p:spPr>
          <a:xfrm>
            <a:off x="2959512" y="4796151"/>
            <a:ext cx="6055261" cy="6882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基于</a:t>
            </a:r>
            <a:r>
              <a:rPr lang="zh-CN" altLang="en-US" sz="2800" b="1" dirty="0">
                <a:solidFill>
                  <a:srgbClr val="FFFF00"/>
                </a:solidFill>
              </a:rPr>
              <a:t>情境  </a:t>
            </a:r>
            <a:r>
              <a:rPr lang="zh-CN" altLang="en-US" sz="2800" dirty="0"/>
              <a:t>运用</a:t>
            </a:r>
            <a:r>
              <a:rPr lang="zh-CN" altLang="en-US" sz="2800" b="1" dirty="0">
                <a:solidFill>
                  <a:srgbClr val="FFFF00"/>
                </a:solidFill>
              </a:rPr>
              <a:t>知识  解决</a:t>
            </a:r>
            <a:r>
              <a:rPr lang="zh-CN" altLang="en-US" sz="2800" dirty="0"/>
              <a:t>具体</a:t>
            </a:r>
            <a:r>
              <a:rPr lang="zh-CN" altLang="en-US" sz="2800" b="1" dirty="0">
                <a:solidFill>
                  <a:srgbClr val="FFFF00"/>
                </a:solidFill>
              </a:rPr>
              <a:t>问题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6" y="173138"/>
            <a:ext cx="8757810" cy="284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006141" y="0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P7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20" y="923330"/>
            <a:ext cx="434900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364434" y="3501174"/>
            <a:ext cx="115252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 smtClean="0"/>
              <a:t>答案示例：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彭士禄</a:t>
            </a:r>
            <a:r>
              <a:rPr lang="zh-CN" altLang="en-US" sz="2400" b="1" dirty="0">
                <a:solidFill>
                  <a:srgbClr val="0070C0"/>
                </a:solidFill>
              </a:rPr>
              <a:t>砥砺前行的背后具有的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情感是对</a:t>
            </a:r>
            <a:r>
              <a:rPr lang="zh-CN" altLang="en-US" sz="2400" b="1" dirty="0">
                <a:solidFill>
                  <a:srgbClr val="00B050"/>
                </a:solidFill>
              </a:rPr>
              <a:t>祖国深沉而浓厚的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热爱</a:t>
            </a:r>
            <a:r>
              <a:rPr lang="zh-CN" altLang="en-US" sz="2400" b="1" dirty="0">
                <a:solidFill>
                  <a:srgbClr val="00B050"/>
                </a:solidFill>
              </a:rPr>
              <a:t>及对科研工作的责任感和衷心热爱。</a:t>
            </a:r>
            <a:endParaRPr lang="en-US" altLang="zh-CN" sz="2400" b="1" dirty="0">
              <a:solidFill>
                <a:srgbClr val="00B050"/>
              </a:solidFill>
            </a:endParaRPr>
          </a:p>
          <a:p>
            <a:pPr algn="just"/>
            <a:r>
              <a:rPr lang="zh-CN" altLang="en-US" sz="2400" b="1" dirty="0" smtClean="0"/>
              <a:t>    情感</a:t>
            </a:r>
            <a:r>
              <a:rPr lang="zh-CN" altLang="en-US" sz="2400" b="1" dirty="0"/>
              <a:t>反映着我们对人对事的态度、</a:t>
            </a:r>
            <a:r>
              <a:rPr lang="zh-CN" altLang="en-US" sz="2400" b="1" dirty="0" smtClean="0"/>
              <a:t>观念，影响</a:t>
            </a:r>
            <a:r>
              <a:rPr lang="zh-CN" altLang="en-US" sz="2400" b="1" dirty="0"/>
              <a:t>我们的判断和选择</a:t>
            </a:r>
            <a:r>
              <a:rPr lang="en-US" altLang="zh-CN" sz="2400" b="1" dirty="0"/>
              <a:t>,</a:t>
            </a:r>
            <a:r>
              <a:rPr lang="zh-CN" altLang="en-US" sz="2400" b="1" dirty="0"/>
              <a:t>促使我们作出</a:t>
            </a:r>
            <a:r>
              <a:rPr lang="zh-CN" altLang="en-US" sz="2400" b="1" dirty="0" smtClean="0"/>
              <a:t>行动。情感能提升我们的想象力、创造力，丰富</a:t>
            </a:r>
            <a:r>
              <a:rPr lang="zh-CN" altLang="en-US" sz="2400" b="1" dirty="0"/>
              <a:t>、深刻的情感</a:t>
            </a:r>
            <a:r>
              <a:rPr lang="zh-CN" altLang="en-US" sz="2400" b="1" dirty="0" smtClean="0"/>
              <a:t>有助于我们</a:t>
            </a:r>
            <a:r>
              <a:rPr lang="zh-CN" altLang="en-US" sz="2400" b="1" dirty="0"/>
              <a:t>更全面地观察事物、探索未知。</a:t>
            </a:r>
            <a:r>
              <a:rPr lang="zh-CN" altLang="en-US" sz="2400" b="1" dirty="0">
                <a:solidFill>
                  <a:srgbClr val="00B050"/>
                </a:solidFill>
              </a:rPr>
              <a:t>正是因为</a:t>
            </a:r>
            <a:r>
              <a:rPr lang="zh-CN" altLang="en-US" sz="2400" b="1" dirty="0">
                <a:solidFill>
                  <a:srgbClr val="0070C0"/>
                </a:solidFill>
              </a:rPr>
              <a:t>彭士禄</a:t>
            </a:r>
            <a:r>
              <a:rPr lang="zh-CN" altLang="en-US" sz="2400" b="1" dirty="0">
                <a:solidFill>
                  <a:srgbClr val="00B050"/>
                </a:solidFill>
              </a:rPr>
              <a:t>具有强烈的爱国情感和社会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责任感，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使</a:t>
            </a:r>
            <a:r>
              <a:rPr lang="zh-CN" altLang="en-US" sz="2400" b="1" dirty="0">
                <a:solidFill>
                  <a:srgbClr val="0070C0"/>
                </a:solidFill>
              </a:rPr>
              <a:t>他几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十年如一日</a:t>
            </a:r>
            <a:r>
              <a:rPr lang="zh-CN" altLang="en-US" sz="2400" b="1" dirty="0">
                <a:solidFill>
                  <a:srgbClr val="0070C0"/>
                </a:solidFill>
              </a:rPr>
              <a:t>，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隐姓埋名</a:t>
            </a:r>
            <a:r>
              <a:rPr lang="zh-CN" altLang="en-US" sz="2400" b="1" dirty="0">
                <a:solidFill>
                  <a:srgbClr val="0070C0"/>
                </a:solidFill>
              </a:rPr>
              <a:t>投身核潜艇研制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事业</a:t>
            </a:r>
            <a:r>
              <a:rPr lang="zh-CN" altLang="en-US" sz="2400" b="1" dirty="0">
                <a:solidFill>
                  <a:srgbClr val="0070C0"/>
                </a:solidFill>
              </a:rPr>
              <a:t>，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无怨无悔</a:t>
            </a:r>
            <a:r>
              <a:rPr lang="zh-CN" altLang="en-US" sz="2400" b="1" dirty="0">
                <a:solidFill>
                  <a:srgbClr val="0070C0"/>
                </a:solidFill>
              </a:rPr>
              <a:t>，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为祖国作出</a:t>
            </a:r>
            <a:r>
              <a:rPr lang="zh-CN" altLang="en-US" sz="2400" b="1" dirty="0">
                <a:solidFill>
                  <a:srgbClr val="0070C0"/>
                </a:solidFill>
              </a:rPr>
              <a:t>了巨大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成就。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en-US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  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所以，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我们要有意识地增加自己的积极情感体验，不断提升情感境界，培养高尚情操。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004081" y="155261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1" name="椭圆 10"/>
          <p:cNvSpPr/>
          <p:nvPr/>
        </p:nvSpPr>
        <p:spPr>
          <a:xfrm>
            <a:off x="3822317" y="1416353"/>
            <a:ext cx="780867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5405718" y="1290918"/>
            <a:ext cx="309282" cy="793376"/>
          </a:xfrm>
          <a:prstGeom prst="straightConnector1">
            <a:avLst/>
          </a:prstGeom>
          <a:ln w="254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1913965" y="945777"/>
            <a:ext cx="3222811" cy="793376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14920"/>
            <a:ext cx="36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9.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30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" t="35655" r="8973" b="16679"/>
          <a:stretch/>
        </p:blipFill>
        <p:spPr>
          <a:xfrm rot="10800000">
            <a:off x="1920612" y="282387"/>
            <a:ext cx="8077867" cy="64545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5388" y="14791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P8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565985" y="640939"/>
            <a:ext cx="237269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2534772" y="1752582"/>
            <a:ext cx="2031213" cy="1031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064018" y="2629032"/>
            <a:ext cx="1334976" cy="3183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801" y="132470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899499" y="3316545"/>
            <a:ext cx="2474407" cy="7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4803014" y="3350522"/>
            <a:ext cx="922425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2272" y="285322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534772" y="5496684"/>
            <a:ext cx="2729454" cy="55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792270" y="2122694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P3/4/6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02919" y="3704695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P8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057981" y="5713946"/>
            <a:ext cx="1721224" cy="37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P19/5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8662" y="5061936"/>
            <a:ext cx="934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266433" y="6277807"/>
            <a:ext cx="1132561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8918593" y="5209834"/>
            <a:ext cx="951548" cy="213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0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079" r="8973" b="64345"/>
          <a:stretch/>
        </p:blipFill>
        <p:spPr>
          <a:xfrm rot="10800000">
            <a:off x="1269798" y="490934"/>
            <a:ext cx="10107679" cy="50112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5388" y="14791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P8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391665" y="801233"/>
            <a:ext cx="11743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144701" y="1358153"/>
            <a:ext cx="29854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23520" y="794625"/>
            <a:ext cx="1023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391665" y="3570663"/>
            <a:ext cx="14089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4032613" y="4150724"/>
            <a:ext cx="1198293" cy="389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7700" y="3525608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26840" y="1553135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P6/</a:t>
            </a:r>
            <a:r>
              <a:rPr lang="zh-CN" altLang="en-US" sz="20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03258" y="4043082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P15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545598" y="4614953"/>
            <a:ext cx="2778039" cy="4411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209511" y="3598274"/>
            <a:ext cx="8439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3" t="58074" b="8889"/>
          <a:stretch/>
        </p:blipFill>
        <p:spPr>
          <a:xfrm rot="10800000">
            <a:off x="977072" y="191673"/>
            <a:ext cx="10913790" cy="58874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5388" y="14791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P9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766848" y="908809"/>
            <a:ext cx="232828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898948" y="1828800"/>
            <a:ext cx="25587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3448" y="1788631"/>
            <a:ext cx="1023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218525" y="4650741"/>
            <a:ext cx="257374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3928950" y="2355541"/>
            <a:ext cx="750626" cy="389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34517" y="2877670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P17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03777" y="5190565"/>
            <a:ext cx="1721224" cy="37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P20/21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92470" y="4171308"/>
            <a:ext cx="934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545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81" b="42152"/>
          <a:stretch/>
        </p:blipFill>
        <p:spPr>
          <a:xfrm rot="10800000">
            <a:off x="272929" y="1825782"/>
            <a:ext cx="10677625" cy="4336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5388" y="14791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P9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216817" y="3155650"/>
            <a:ext cx="1040231" cy="3781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53685" y="2772409"/>
            <a:ext cx="1722870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P14/</a:t>
            </a:r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</a:p>
        </p:txBody>
      </p:sp>
      <p:cxnSp>
        <p:nvCxnSpPr>
          <p:cNvPr id="38" name="直接连接符 37"/>
          <p:cNvCxnSpPr/>
          <p:nvPr/>
        </p:nvCxnSpPr>
        <p:spPr>
          <a:xfrm>
            <a:off x="1158964" y="3508310"/>
            <a:ext cx="247977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2702859" y="3057834"/>
            <a:ext cx="2914495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31481" r="59805" b="52511"/>
          <a:stretch/>
        </p:blipFill>
        <p:spPr>
          <a:xfrm rot="10800000">
            <a:off x="6753685" y="3344740"/>
            <a:ext cx="3942024" cy="33653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6977" r="4835" b="17675"/>
          <a:stretch/>
        </p:blipFill>
        <p:spPr bwMode="auto">
          <a:xfrm>
            <a:off x="6368774" y="18797"/>
            <a:ext cx="5669358" cy="217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椭圆 15"/>
          <p:cNvSpPr/>
          <p:nvPr/>
        </p:nvSpPr>
        <p:spPr>
          <a:xfrm>
            <a:off x="10695709" y="938157"/>
            <a:ext cx="1342422" cy="12236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" name="矩形 1"/>
          <p:cNvSpPr/>
          <p:nvPr/>
        </p:nvSpPr>
        <p:spPr>
          <a:xfrm>
            <a:off x="438355" y="4996711"/>
            <a:ext cx="6096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algn="just"/>
            <a:r>
              <a:rPr lang="zh-CN" altLang="en-US" sz="2400" b="1" dirty="0" smtClean="0">
                <a:solidFill>
                  <a:srgbClr val="0070C0"/>
                </a:solidFill>
              </a:rPr>
              <a:t>                           但</a:t>
            </a:r>
            <a:r>
              <a:rPr lang="zh-CN" altLang="en-US" sz="2400" b="1" dirty="0">
                <a:solidFill>
                  <a:srgbClr val="0070C0"/>
                </a:solidFill>
              </a:rPr>
              <a:t>当焦虑情绪达到一定程度，反而会降低行动效率，</a:t>
            </a:r>
            <a:r>
              <a:rPr lang="zh-CN" altLang="en-US" sz="2400" b="1" dirty="0">
                <a:solidFill>
                  <a:prstClr val="black"/>
                </a:solidFill>
              </a:rPr>
              <a:t>给人带来不良体验，产生负面影响。</a:t>
            </a:r>
          </a:p>
        </p:txBody>
      </p:sp>
      <p:cxnSp>
        <p:nvCxnSpPr>
          <p:cNvPr id="34" name="直接连接符 33"/>
          <p:cNvCxnSpPr/>
          <p:nvPr/>
        </p:nvCxnSpPr>
        <p:spPr>
          <a:xfrm>
            <a:off x="7404461" y="3887345"/>
            <a:ext cx="1072094" cy="107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9309459" y="5673076"/>
            <a:ext cx="1273376" cy="4891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8355" y="3898090"/>
            <a:ext cx="6096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zh-CN" altLang="en-US" sz="2400" dirty="0" smtClean="0"/>
              <a:t>答案示例：</a:t>
            </a:r>
            <a:r>
              <a:rPr lang="zh-CN" altLang="en-US" sz="2400" b="1" dirty="0"/>
              <a:t>在一定条件下</a:t>
            </a:r>
            <a:r>
              <a:rPr lang="en-US" altLang="zh-CN" sz="2400" b="1" dirty="0"/>
              <a:t>,</a:t>
            </a:r>
            <a:r>
              <a:rPr lang="zh-CN" altLang="en-US" sz="2400" b="1" dirty="0"/>
              <a:t>消极情绪也会有积极</a:t>
            </a:r>
            <a:r>
              <a:rPr lang="zh-CN" altLang="en-US" sz="2400" b="1" dirty="0" smtClean="0"/>
              <a:t>作用。如</a:t>
            </a:r>
            <a:r>
              <a:rPr lang="zh-CN" altLang="en-US" sz="2400" b="1" dirty="0">
                <a:solidFill>
                  <a:srgbClr val="0070C0"/>
                </a:solidFill>
              </a:rPr>
              <a:t>适度的焦虑情绪</a:t>
            </a:r>
            <a:r>
              <a:rPr lang="zh-CN" altLang="en-US" sz="2400" b="1" dirty="0"/>
              <a:t>可以把压力转化为</a:t>
            </a:r>
            <a:r>
              <a:rPr lang="zh-CN" altLang="en-US" sz="2400" b="1" dirty="0" smtClean="0"/>
              <a:t>动力，从而</a:t>
            </a:r>
            <a:r>
              <a:rPr lang="zh-CN" altLang="en-US" sz="2400" b="1" dirty="0"/>
              <a:t>有助于我们提升思考能力、加快反应速度、提高</a:t>
            </a:r>
            <a:r>
              <a:rPr lang="zh-CN" altLang="en-US" sz="2400" b="1" dirty="0" smtClean="0"/>
              <a:t>学习效率；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195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6" grpId="0" animBg="1"/>
      <p:bldP spid="2" grpId="0"/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6471" r="6018" b="70428"/>
          <a:stretch/>
        </p:blipFill>
        <p:spPr>
          <a:xfrm rot="10800000">
            <a:off x="869929" y="147916"/>
            <a:ext cx="10600412" cy="25198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17" y="13446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P9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19649" y="2250726"/>
            <a:ext cx="623784" cy="3781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64946" y="1744423"/>
            <a:ext cx="1722870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P15-19</a:t>
            </a:r>
            <a:endParaRPr lang="zh-CN" altLang="en-US" sz="20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117" y="4509872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明任务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2272" y="4510215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找材料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62272" y="5656593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判知识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TextBox 98"/>
          <p:cNvSpPr txBox="1"/>
          <p:nvPr>
            <p:custDataLst>
              <p:tags r:id="rId1"/>
            </p:custDataLst>
          </p:nvPr>
        </p:nvSpPr>
        <p:spPr>
          <a:xfrm>
            <a:off x="2810810" y="3662216"/>
            <a:ext cx="2504497" cy="40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准确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审题</a:t>
            </a:r>
            <a:r>
              <a:rPr lang="zh-CN" altLang="en-US" sz="200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（关键）</a:t>
            </a:r>
            <a:endParaRPr lang="zh-CN" altLang="en-US" sz="200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5" name="TextBox 98"/>
          <p:cNvSpPr txBox="1"/>
          <p:nvPr>
            <p:custDataLst>
              <p:tags r:id="rId2"/>
            </p:custDataLst>
          </p:nvPr>
        </p:nvSpPr>
        <p:spPr>
          <a:xfrm>
            <a:off x="6467910" y="3779034"/>
            <a:ext cx="189133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夹叙夹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议</a:t>
            </a:r>
            <a:endParaRPr lang="en-US" altLang="zh-CN" sz="2400" b="1" dirty="0" smtClean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（用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课本知识</a:t>
            </a:r>
            <a:r>
              <a:rPr lang="zh-CN" altLang="en-US" b="1" spc="-150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分析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材料</a:t>
            </a: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或情境，回应任务）</a:t>
            </a:r>
            <a:endParaRPr lang="zh-CN" altLang="en-US" spc="-15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8" name="TextBox 98"/>
          <p:cNvSpPr txBox="1"/>
          <p:nvPr>
            <p:custDataLst>
              <p:tags r:id="rId3"/>
            </p:custDataLst>
          </p:nvPr>
        </p:nvSpPr>
        <p:spPr>
          <a:xfrm>
            <a:off x="8974248" y="5080095"/>
            <a:ext cx="1756706" cy="9602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价值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驱动</a:t>
            </a:r>
            <a:endParaRPr lang="en-US" altLang="zh-CN" sz="3200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“我们要</a:t>
            </a:r>
            <a:r>
              <a:rPr lang="en-US" altLang="zh-CN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……</a:t>
            </a: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”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3372225" y="3519446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上下箭头 5"/>
          <p:cNvSpPr/>
          <p:nvPr/>
        </p:nvSpPr>
        <p:spPr>
          <a:xfrm>
            <a:off x="4495331" y="5094990"/>
            <a:ext cx="264928" cy="5616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27173" y="5094990"/>
            <a:ext cx="191658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整体构思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左大括号 29"/>
          <p:cNvSpPr/>
          <p:nvPr/>
        </p:nvSpPr>
        <p:spPr>
          <a:xfrm rot="10800000">
            <a:off x="5489371" y="4642926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49031" y="6100739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思想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行动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目标）</a:t>
            </a:r>
            <a:endParaRPr lang="zh-CN" altLang="en-US" sz="2000" b="1" spc="-15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319208" y="4696714"/>
            <a:ext cx="513202" cy="190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5913971" y="5155229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7637CD8-F4F5-23F6-F0A5-548E9A3F2712}"/>
              </a:ext>
            </a:extLst>
          </p:cNvPr>
          <p:cNvSpPr/>
          <p:nvPr/>
        </p:nvSpPr>
        <p:spPr>
          <a:xfrm>
            <a:off x="5997140" y="2258235"/>
            <a:ext cx="5362548" cy="415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</a:rPr>
              <a:t>基于</a:t>
            </a:r>
            <a:r>
              <a:rPr lang="zh-CN" altLang="en-US" sz="2400" b="1" dirty="0">
                <a:solidFill>
                  <a:srgbClr val="FFFF00"/>
                </a:solidFill>
              </a:rPr>
              <a:t>情境  </a:t>
            </a:r>
            <a:r>
              <a:rPr lang="zh-CN" altLang="en-US" sz="2400" b="1" dirty="0">
                <a:solidFill>
                  <a:prstClr val="white"/>
                </a:solidFill>
              </a:rPr>
              <a:t>运用</a:t>
            </a:r>
            <a:r>
              <a:rPr lang="zh-CN" altLang="en-US" sz="2400" b="1" dirty="0">
                <a:solidFill>
                  <a:srgbClr val="FFFF00"/>
                </a:solidFill>
              </a:rPr>
              <a:t>知识  解决</a:t>
            </a:r>
            <a:r>
              <a:rPr lang="zh-CN" altLang="en-US" sz="2400" b="1" dirty="0">
                <a:solidFill>
                  <a:prstClr val="white"/>
                </a:solidFill>
              </a:rPr>
              <a:t>具体</a:t>
            </a:r>
            <a:r>
              <a:rPr lang="zh-CN" altLang="en-US" sz="2400" b="1" dirty="0">
                <a:solidFill>
                  <a:srgbClr val="FFFF00"/>
                </a:solidFill>
              </a:rPr>
              <a:t>问题</a:t>
            </a:r>
          </a:p>
        </p:txBody>
      </p:sp>
      <p:sp>
        <p:nvSpPr>
          <p:cNvPr id="33" name="右箭头 32"/>
          <p:cNvSpPr/>
          <p:nvPr/>
        </p:nvSpPr>
        <p:spPr>
          <a:xfrm>
            <a:off x="8370134" y="5185952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 flipV="1">
            <a:off x="1207478" y="2628907"/>
            <a:ext cx="4281892" cy="73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465118" y="2127664"/>
            <a:ext cx="465186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3" grpId="0" animBg="1"/>
      <p:bldP spid="21" grpId="0" animBg="1"/>
      <p:bldP spid="22" grpId="0" animBg="1"/>
      <p:bldP spid="23" grpId="0"/>
      <p:bldP spid="23" grpId="1"/>
      <p:bldP spid="25" grpId="0"/>
      <p:bldP spid="25" grpId="1"/>
      <p:bldP spid="28" grpId="0" animBg="1"/>
      <p:bldP spid="28" grpId="1" animBg="1"/>
      <p:bldP spid="4" grpId="0" animBg="1"/>
      <p:bldP spid="6" grpId="0" animBg="1"/>
      <p:bldP spid="29" grpId="0" animBg="1"/>
      <p:bldP spid="30" grpId="0" animBg="1"/>
      <p:bldP spid="8" grpId="0"/>
      <p:bldP spid="9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006141" y="0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P9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2120" y="3380151"/>
            <a:ext cx="115252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 smtClean="0">
                <a:solidFill>
                  <a:prstClr val="black"/>
                </a:solidFill>
              </a:rPr>
              <a:t>答案示例：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建议</a:t>
            </a:r>
            <a:r>
              <a:rPr lang="zh-CN" altLang="en-US" sz="2400" b="1" dirty="0">
                <a:solidFill>
                  <a:srgbClr val="00B050"/>
                </a:solidFill>
              </a:rPr>
              <a:t>小磊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要管理</a:t>
            </a:r>
            <a:r>
              <a:rPr lang="zh-CN" altLang="en-US" sz="2400" b="1" dirty="0">
                <a:solidFill>
                  <a:srgbClr val="00B050"/>
                </a:solidFill>
              </a:rPr>
              <a:t>好情绪</a:t>
            </a:r>
            <a:r>
              <a:rPr lang="en-US" altLang="zh-CN" sz="2400" b="1" dirty="0">
                <a:solidFill>
                  <a:srgbClr val="00B050"/>
                </a:solidFill>
              </a:rPr>
              <a:t>,</a:t>
            </a:r>
            <a:r>
              <a:rPr lang="zh-CN" altLang="en-US" sz="2400" b="1" dirty="0">
                <a:solidFill>
                  <a:srgbClr val="00B050"/>
                </a:solidFill>
              </a:rPr>
              <a:t>做自己情绪的主人。</a:t>
            </a:r>
            <a:endParaRPr lang="en-US" altLang="zh-CN" sz="2400" b="1" dirty="0">
              <a:solidFill>
                <a:srgbClr val="00B050"/>
              </a:solidFill>
            </a:endParaRPr>
          </a:p>
          <a:p>
            <a:pPr algn="just"/>
            <a:r>
              <a:rPr lang="zh-CN" altLang="en-US" sz="2400" b="1" dirty="0" smtClean="0">
                <a:solidFill>
                  <a:srgbClr val="00B050"/>
                </a:solidFill>
              </a:rPr>
              <a:t>首先</a:t>
            </a:r>
            <a:r>
              <a:rPr lang="zh-CN" altLang="en-US" sz="2400" b="1" dirty="0">
                <a:solidFill>
                  <a:srgbClr val="00B050"/>
                </a:solidFill>
              </a:rPr>
              <a:t>，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要</a:t>
            </a:r>
            <a:r>
              <a:rPr lang="zh-CN" altLang="en-US" sz="2400" b="1" dirty="0">
                <a:solidFill>
                  <a:prstClr val="black"/>
                </a:solidFill>
              </a:rPr>
              <a:t>学会认识自己的情绪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。</a:t>
            </a:r>
            <a:r>
              <a:rPr lang="zh-CN" altLang="en-US" sz="2400" b="1" dirty="0">
                <a:solidFill>
                  <a:srgbClr val="0070C0"/>
                </a:solidFill>
              </a:rPr>
              <a:t>小磊因同桌不小心把墨水洒在他身上而发火</a:t>
            </a:r>
            <a:r>
              <a:rPr lang="zh-CN" altLang="en-US" sz="2400" b="1" dirty="0">
                <a:solidFill>
                  <a:srgbClr val="00B050"/>
                </a:solidFill>
              </a:rPr>
              <a:t>体现了</a:t>
            </a:r>
            <a:r>
              <a:rPr lang="zh-CN" altLang="en-US" sz="2400" b="1" dirty="0">
                <a:solidFill>
                  <a:prstClr val="black"/>
                </a:solidFill>
              </a:rPr>
              <a:t>青少年的情绪具有反应强烈的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特点。</a:t>
            </a:r>
            <a:r>
              <a:rPr lang="zh-CN" altLang="en-US" sz="2400" b="1" dirty="0">
                <a:solidFill>
                  <a:srgbClr val="0070C0"/>
                </a:solidFill>
              </a:rPr>
              <a:t>小磊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要学会觉察自己的情绪及背后的原因。</a:t>
            </a:r>
            <a:endParaRPr lang="en-US" altLang="zh-CN" sz="2400" b="1" dirty="0" smtClean="0">
              <a:solidFill>
                <a:prstClr val="black"/>
              </a:solidFill>
            </a:endParaRPr>
          </a:p>
          <a:p>
            <a:pPr algn="just"/>
            <a:r>
              <a:rPr lang="zh-CN" altLang="en-US" sz="2400" b="1" dirty="0" smtClean="0">
                <a:solidFill>
                  <a:srgbClr val="00B050"/>
                </a:solidFill>
              </a:rPr>
              <a:t>其次</a:t>
            </a:r>
            <a:r>
              <a:rPr lang="zh-CN" altLang="en-US" sz="2400" b="1" dirty="0">
                <a:solidFill>
                  <a:srgbClr val="00B050"/>
                </a:solidFill>
              </a:rPr>
              <a:t>，</a:t>
            </a:r>
            <a:r>
              <a:rPr lang="zh-CN" altLang="en-US" sz="2400" b="1" dirty="0">
                <a:solidFill>
                  <a:prstClr val="black"/>
                </a:solidFill>
              </a:rPr>
              <a:t>要学会调节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情绪</a:t>
            </a:r>
            <a:r>
              <a:rPr lang="zh-CN" altLang="en-US" sz="2400" b="1" dirty="0">
                <a:solidFill>
                  <a:prstClr val="black"/>
                </a:solidFill>
              </a:rPr>
              <a:t>。如注意转移、合理宣泄、认知调节、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放松训练</a:t>
            </a:r>
            <a:r>
              <a:rPr lang="zh-CN" altLang="en-US" sz="2400" b="1" dirty="0">
                <a:solidFill>
                  <a:prstClr val="black"/>
                </a:solidFill>
              </a:rPr>
              <a:t>等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，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小磊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可以</a:t>
            </a:r>
            <a:r>
              <a:rPr lang="zh-CN" altLang="en-US" sz="2400" b="1" dirty="0">
                <a:solidFill>
                  <a:prstClr val="black"/>
                </a:solidFill>
              </a:rPr>
              <a:t>根据自身的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特点，找到适合自己的调节情绪的方法。</a:t>
            </a:r>
            <a:endParaRPr lang="en-US" altLang="zh-CN" sz="2400" b="1" dirty="0">
              <a:solidFill>
                <a:srgbClr val="00B050"/>
              </a:solidFill>
            </a:endParaRPr>
          </a:p>
          <a:p>
            <a:pPr algn="just"/>
            <a:r>
              <a:rPr lang="zh-CN" altLang="en-US" sz="2400" b="1" dirty="0">
                <a:solidFill>
                  <a:srgbClr val="00B050"/>
                </a:solidFill>
              </a:rPr>
              <a:t>第三，</a:t>
            </a:r>
            <a:r>
              <a:rPr lang="zh-CN" altLang="en-US" sz="2400" b="1" dirty="0">
                <a:solidFill>
                  <a:prstClr val="black"/>
                </a:solidFill>
              </a:rPr>
              <a:t>要学会合理表达情绪。要学会选择合适的场合、用合理的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方式表达情绪，注意</a:t>
            </a:r>
            <a:r>
              <a:rPr lang="zh-CN" altLang="en-US" sz="2400" b="1" dirty="0">
                <a:solidFill>
                  <a:prstClr val="black"/>
                </a:solidFill>
              </a:rPr>
              <a:t>关照他人的感受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。</a:t>
            </a:r>
            <a:r>
              <a:rPr lang="zh-CN" altLang="en-US" sz="2400" b="1" dirty="0">
                <a:solidFill>
                  <a:srgbClr val="0070C0"/>
                </a:solidFill>
              </a:rPr>
              <a:t>小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磊推倒同学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的做法</a:t>
            </a:r>
            <a:r>
              <a:rPr lang="zh-CN" altLang="en-US" sz="2400" b="1" dirty="0">
                <a:solidFill>
                  <a:srgbClr val="00B050"/>
                </a:solidFill>
              </a:rPr>
              <a:t>是非常错误的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。</a:t>
            </a:r>
            <a:endParaRPr lang="en-US" altLang="zh-CN" sz="2400" b="1" dirty="0" smtClean="0">
              <a:solidFill>
                <a:prstClr val="black"/>
              </a:solidFill>
            </a:endParaRPr>
          </a:p>
          <a:p>
            <a:pPr algn="just"/>
            <a:r>
              <a:rPr lang="zh-CN" altLang="en-US" sz="2400" b="1" dirty="0" smtClean="0">
                <a:solidFill>
                  <a:srgbClr val="00B050"/>
                </a:solidFill>
              </a:rPr>
              <a:t>所以</a:t>
            </a:r>
            <a:r>
              <a:rPr lang="zh-CN" altLang="en-US" sz="2400" b="1" dirty="0">
                <a:solidFill>
                  <a:srgbClr val="00B050"/>
                </a:solidFill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我们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要不断提升</a:t>
            </a:r>
            <a:r>
              <a:rPr lang="zh-CN" altLang="en-US" sz="2400" b="1" dirty="0">
                <a:solidFill>
                  <a:srgbClr val="FF0000"/>
                </a:solidFill>
              </a:rPr>
              <a:t>管理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情绪的能力，使情绪更积极、更健康。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0" y="162382"/>
            <a:ext cx="8319868" cy="23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8051" r="6802" b="16902"/>
          <a:stretch/>
        </p:blipFill>
        <p:spPr bwMode="auto">
          <a:xfrm>
            <a:off x="7614155" y="1546412"/>
            <a:ext cx="4577846" cy="181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48231" r="2328" b="8769"/>
          <a:stretch/>
        </p:blipFill>
        <p:spPr>
          <a:xfrm>
            <a:off x="1317557" y="40337"/>
            <a:ext cx="10300706" cy="33134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645" y="40337"/>
            <a:ext cx="10358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P10</a:t>
            </a:r>
            <a:endParaRPr lang="zh-CN" altLang="en-US" sz="4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101686" y="2395264"/>
            <a:ext cx="2047498" cy="5018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844062" y="3779034"/>
            <a:ext cx="2811460" cy="664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32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P19-21</a:t>
            </a:r>
            <a:endParaRPr lang="zh-CN" altLang="en-US" sz="3200" b="1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117" y="4509872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明任务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2272" y="4510215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找材料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62272" y="5656593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判知识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TextBox 98"/>
          <p:cNvSpPr txBox="1"/>
          <p:nvPr>
            <p:custDataLst>
              <p:tags r:id="rId1"/>
            </p:custDataLst>
          </p:nvPr>
        </p:nvSpPr>
        <p:spPr>
          <a:xfrm>
            <a:off x="2810810" y="3662216"/>
            <a:ext cx="2504497" cy="40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准确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审题</a:t>
            </a:r>
            <a:r>
              <a:rPr lang="zh-CN" altLang="en-US" sz="200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（关键）</a:t>
            </a:r>
            <a:endParaRPr lang="zh-CN" altLang="en-US" sz="200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5" name="TextBox 98"/>
          <p:cNvSpPr txBox="1"/>
          <p:nvPr>
            <p:custDataLst>
              <p:tags r:id="rId2"/>
            </p:custDataLst>
          </p:nvPr>
        </p:nvSpPr>
        <p:spPr>
          <a:xfrm>
            <a:off x="6467910" y="3779034"/>
            <a:ext cx="189133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夹叙夹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议</a:t>
            </a:r>
            <a:endParaRPr lang="en-US" altLang="zh-CN" sz="2400" b="1" dirty="0" smtClean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（用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课本知识</a:t>
            </a:r>
            <a:r>
              <a:rPr lang="zh-CN" altLang="en-US" b="1" spc="-150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分析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材料</a:t>
            </a: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或情境，回应任务）</a:t>
            </a:r>
            <a:endParaRPr lang="zh-CN" altLang="en-US" spc="-15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8" name="TextBox 98"/>
          <p:cNvSpPr txBox="1"/>
          <p:nvPr>
            <p:custDataLst>
              <p:tags r:id="rId3"/>
            </p:custDataLst>
          </p:nvPr>
        </p:nvSpPr>
        <p:spPr>
          <a:xfrm>
            <a:off x="8974248" y="5080095"/>
            <a:ext cx="1756706" cy="9602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价值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驱动</a:t>
            </a:r>
            <a:endParaRPr lang="en-US" altLang="zh-CN" sz="3200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“我们要</a:t>
            </a:r>
            <a:r>
              <a:rPr lang="en-US" altLang="zh-CN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……</a:t>
            </a: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”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3372225" y="3519446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上下箭头 5"/>
          <p:cNvSpPr/>
          <p:nvPr/>
        </p:nvSpPr>
        <p:spPr>
          <a:xfrm>
            <a:off x="4495331" y="5094990"/>
            <a:ext cx="264928" cy="5616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27173" y="5094990"/>
            <a:ext cx="191658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整体构思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左大括号 29"/>
          <p:cNvSpPr/>
          <p:nvPr/>
        </p:nvSpPr>
        <p:spPr>
          <a:xfrm rot="10800000">
            <a:off x="5489371" y="4642926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49031" y="6100739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思想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行动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目标）</a:t>
            </a:r>
            <a:endParaRPr lang="zh-CN" altLang="en-US" sz="2000" b="1" spc="-15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319208" y="4696714"/>
            <a:ext cx="513202" cy="190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5913971" y="5155229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7637CD8-F4F5-23F6-F0A5-548E9A3F2712}"/>
              </a:ext>
            </a:extLst>
          </p:cNvPr>
          <p:cNvSpPr/>
          <p:nvPr/>
        </p:nvSpPr>
        <p:spPr>
          <a:xfrm>
            <a:off x="6292974" y="2945681"/>
            <a:ext cx="5362548" cy="415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</a:rPr>
              <a:t>基于</a:t>
            </a:r>
            <a:r>
              <a:rPr lang="zh-CN" altLang="en-US" sz="2400" b="1" dirty="0">
                <a:solidFill>
                  <a:srgbClr val="FFFF00"/>
                </a:solidFill>
              </a:rPr>
              <a:t>情境  </a:t>
            </a:r>
            <a:r>
              <a:rPr lang="zh-CN" altLang="en-US" sz="2400" b="1" dirty="0">
                <a:solidFill>
                  <a:prstClr val="white"/>
                </a:solidFill>
              </a:rPr>
              <a:t>运用</a:t>
            </a:r>
            <a:r>
              <a:rPr lang="zh-CN" altLang="en-US" sz="2400" b="1" dirty="0">
                <a:solidFill>
                  <a:srgbClr val="FFFF00"/>
                </a:solidFill>
              </a:rPr>
              <a:t>知识  解决</a:t>
            </a:r>
            <a:r>
              <a:rPr lang="zh-CN" altLang="en-US" sz="2400" b="1" dirty="0">
                <a:solidFill>
                  <a:prstClr val="white"/>
                </a:solidFill>
              </a:rPr>
              <a:t>具体</a:t>
            </a:r>
            <a:r>
              <a:rPr lang="zh-CN" altLang="en-US" sz="2400" b="1" dirty="0">
                <a:solidFill>
                  <a:srgbClr val="FFFF00"/>
                </a:solidFill>
              </a:rPr>
              <a:t>问题</a:t>
            </a:r>
          </a:p>
        </p:txBody>
      </p:sp>
      <p:sp>
        <p:nvSpPr>
          <p:cNvPr id="33" name="右箭头 32"/>
          <p:cNvSpPr/>
          <p:nvPr/>
        </p:nvSpPr>
        <p:spPr>
          <a:xfrm>
            <a:off x="8370134" y="5185952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 flipV="1">
            <a:off x="1721326" y="2792773"/>
            <a:ext cx="3593981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0730954" y="535262"/>
            <a:ext cx="638099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1721326" y="3299637"/>
            <a:ext cx="544742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4006127" y="2395263"/>
            <a:ext cx="1345802" cy="39751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V="1">
            <a:off x="1844118" y="903907"/>
            <a:ext cx="2651213" cy="15309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5372813" y="114397"/>
            <a:ext cx="2012653" cy="40478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13321" y="5406514"/>
            <a:ext cx="1112805" cy="1200329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</a:rPr>
              <a:t>是什么</a:t>
            </a:r>
            <a:endParaRPr lang="en-US" altLang="zh-CN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为什么</a:t>
            </a:r>
            <a:endParaRPr lang="en-US" altLang="zh-CN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latin typeface="华文隶书" panose="02010800040101010101" pitchFamily="2" charset="-122"/>
                <a:ea typeface="华文隶书" panose="02010800040101010101" pitchFamily="2" charset="-122"/>
              </a:rPr>
              <a:t>怎么做</a:t>
            </a:r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8398790" y="1025263"/>
            <a:ext cx="2970263" cy="7656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4163763" y="1467373"/>
            <a:ext cx="2937923" cy="7656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669178" y="1959994"/>
            <a:ext cx="944144" cy="40478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7413577" y="1990475"/>
            <a:ext cx="985213" cy="40478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918554" y="1519057"/>
            <a:ext cx="913718" cy="40478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3" grpId="0" animBg="1"/>
      <p:bldP spid="21" grpId="0" animBg="1"/>
      <p:bldP spid="22" grpId="0" animBg="1"/>
      <p:bldP spid="23" grpId="0"/>
      <p:bldP spid="23" grpId="1"/>
      <p:bldP spid="25" grpId="0"/>
      <p:bldP spid="25" grpId="1"/>
      <p:bldP spid="28" grpId="0" animBg="1"/>
      <p:bldP spid="28" grpId="1" animBg="1"/>
      <p:bldP spid="4" grpId="0" animBg="1"/>
      <p:bldP spid="6" grpId="0" animBg="1"/>
      <p:bldP spid="29" grpId="0" animBg="1"/>
      <p:bldP spid="30" grpId="0" animBg="1"/>
      <p:bldP spid="8" grpId="0"/>
      <p:bldP spid="9" grpId="0" animBg="1"/>
      <p:bldP spid="31" grpId="0" animBg="1"/>
      <p:bldP spid="33" grpId="0" animBg="1"/>
      <p:bldP spid="37" grpId="0" animBg="1"/>
      <p:bldP spid="39" grpId="0" animBg="1"/>
      <p:bldP spid="17" grpId="0" animBg="1"/>
      <p:bldP spid="35" grpId="0" animBg="1"/>
      <p:bldP spid="40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7645" y="40337"/>
            <a:ext cx="10358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P10</a:t>
            </a:r>
            <a:endParaRPr lang="zh-CN" altLang="en-US" sz="4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5575" y="3414629"/>
            <a:ext cx="111268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/>
            <a:r>
              <a:rPr lang="zh-CN" altLang="en-US" sz="2400" dirty="0">
                <a:solidFill>
                  <a:prstClr val="black"/>
                </a:solidFill>
              </a:rPr>
              <a:t>答案示例</a:t>
            </a:r>
            <a:r>
              <a:rPr lang="zh-CN" altLang="en-US" sz="2400" dirty="0" smtClean="0">
                <a:solidFill>
                  <a:prstClr val="black"/>
                </a:solidFill>
              </a:rPr>
              <a:t>：我愿意参加这样的寻访活动。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pPr lvl="0" algn="just" hangingPunct="0"/>
            <a:r>
              <a:rPr lang="en-US" altLang="zh-CN" sz="2400" b="1" dirty="0">
                <a:solidFill>
                  <a:prstClr val="black"/>
                </a:solidFill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  </a:t>
            </a:r>
            <a:r>
              <a:rPr lang="zh-CN" altLang="en-US" sz="2400" b="1" dirty="0">
                <a:solidFill>
                  <a:srgbClr val="00B050"/>
                </a:solidFill>
              </a:rPr>
              <a:t>因为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寻访</a:t>
            </a:r>
            <a:r>
              <a:rPr lang="zh-CN" altLang="en-US" sz="2400" b="1" dirty="0">
                <a:solidFill>
                  <a:srgbClr val="0070C0"/>
                </a:solidFill>
              </a:rPr>
              <a:t>这些先进人物</a:t>
            </a:r>
            <a:r>
              <a:rPr lang="en-US" altLang="zh-CN" sz="2400" b="1" dirty="0">
                <a:solidFill>
                  <a:srgbClr val="0070C0"/>
                </a:solidFill>
              </a:rPr>
              <a:t>,</a:t>
            </a:r>
            <a:r>
              <a:rPr lang="zh-CN" altLang="en-US" sz="2400" b="1" dirty="0">
                <a:solidFill>
                  <a:srgbClr val="00B050"/>
                </a:solidFill>
              </a:rPr>
              <a:t>可以感受到他们身上的爱国情感、正义感、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责任感</a:t>
            </a:r>
            <a:r>
              <a:rPr lang="zh-CN" altLang="en-US" sz="2400" b="1" dirty="0">
                <a:solidFill>
                  <a:srgbClr val="00B050"/>
                </a:solidFill>
              </a:rPr>
              <a:t>、自豪感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等。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让我们感受到生活的美好，使我们的情怀更宽广、博大。</a:t>
            </a:r>
            <a:endParaRPr lang="en-US" altLang="zh-CN" sz="2400" b="1" dirty="0" smtClean="0">
              <a:solidFill>
                <a:prstClr val="black"/>
              </a:solidFill>
            </a:endParaRPr>
          </a:p>
          <a:p>
            <a:pPr lvl="0" algn="just" hangingPunct="0"/>
            <a:r>
              <a:rPr lang="en-US" altLang="zh-CN" sz="2400" b="1" dirty="0">
                <a:solidFill>
                  <a:prstClr val="black"/>
                </a:solidFill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  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我们</a:t>
            </a:r>
            <a:r>
              <a:rPr lang="zh-CN" altLang="en-US" sz="2400" b="1" dirty="0">
                <a:solidFill>
                  <a:srgbClr val="0070C0"/>
                </a:solidFill>
              </a:rPr>
              <a:t>通过网络、报纸等方式了解榜样，并以黑板报方式宣传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，</a:t>
            </a:r>
            <a:r>
              <a:rPr lang="zh-CN" altLang="en-US" sz="2400" b="1" dirty="0">
                <a:solidFill>
                  <a:srgbClr val="00B050"/>
                </a:solidFill>
              </a:rPr>
              <a:t>正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是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通过与人交往、积极参与有意识地社会活动等方式获得积极情感体验，</a:t>
            </a:r>
            <a:r>
              <a:rPr lang="zh-CN" altLang="en-US" sz="2400" b="1" dirty="0">
                <a:solidFill>
                  <a:srgbClr val="00B050"/>
                </a:solidFill>
              </a:rPr>
              <a:t>同时，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也</a:t>
            </a:r>
            <a:r>
              <a:rPr lang="zh-CN" altLang="en-US" sz="2400" b="1" dirty="0">
                <a:solidFill>
                  <a:srgbClr val="00B050"/>
                </a:solidFill>
              </a:rPr>
              <a:t>是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用热情和行动来影响周围环境，让世界因我们的积极情感多一份美好。</a:t>
            </a:r>
            <a:endParaRPr lang="en-US" altLang="zh-CN" dirty="0" smtClean="0"/>
          </a:p>
          <a:p>
            <a:pPr lvl="0" algn="just" hangingPunct="0"/>
            <a:r>
              <a:rPr lang="en-US" altLang="zh-CN" dirty="0"/>
              <a:t> </a:t>
            </a:r>
            <a:r>
              <a:rPr lang="en-US" altLang="zh-CN" dirty="0" smtClean="0"/>
              <a:t>     </a:t>
            </a:r>
            <a:r>
              <a:rPr lang="zh-CN" altLang="en-US" sz="2400" b="1" dirty="0">
                <a:solidFill>
                  <a:srgbClr val="FF0000"/>
                </a:solidFill>
              </a:rPr>
              <a:t>所以，我们要积极参加这样的寻访活动</a:t>
            </a:r>
            <a:r>
              <a:rPr lang="en-US" altLang="zh-CN" sz="2400" b="1" dirty="0">
                <a:solidFill>
                  <a:srgbClr val="FF0000"/>
                </a:solidFill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</a:rPr>
              <a:t>体味美好情感，在实践中提升情感境界，培养高尚情操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。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94" y="214313"/>
            <a:ext cx="7821706" cy="3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8" y="1196783"/>
            <a:ext cx="4404602" cy="176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03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2" t="53886" r="2753" b="25887"/>
          <a:stretch/>
        </p:blipFill>
        <p:spPr>
          <a:xfrm>
            <a:off x="1593451" y="330347"/>
            <a:ext cx="9370762" cy="29026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594" y="1479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P6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06400" y="2798273"/>
            <a:ext cx="623784" cy="3781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238802" y="1622538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163671" y="2756296"/>
            <a:ext cx="5489409" cy="142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180671" y="1979155"/>
            <a:ext cx="1722870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P14/</a:t>
            </a:r>
            <a:r>
              <a:rPr lang="zh-CN" altLang="en-US" sz="2000" b="1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</a:p>
        </p:txBody>
      </p:sp>
      <p:sp>
        <p:nvSpPr>
          <p:cNvPr id="27" name="椭圆 26"/>
          <p:cNvSpPr/>
          <p:nvPr/>
        </p:nvSpPr>
        <p:spPr>
          <a:xfrm>
            <a:off x="9722224" y="2366880"/>
            <a:ext cx="930856" cy="403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117" y="4321614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明任务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2272" y="4321957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找材料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62272" y="5468335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判知识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TextBox 98"/>
          <p:cNvSpPr txBox="1"/>
          <p:nvPr>
            <p:custDataLst>
              <p:tags r:id="rId1"/>
            </p:custDataLst>
          </p:nvPr>
        </p:nvSpPr>
        <p:spPr>
          <a:xfrm>
            <a:off x="2810810" y="3473958"/>
            <a:ext cx="2504497" cy="40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准确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审题</a:t>
            </a:r>
            <a:r>
              <a:rPr lang="zh-CN" altLang="en-US" sz="200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（关键）</a:t>
            </a:r>
            <a:endParaRPr lang="zh-CN" altLang="en-US" sz="200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5" name="TextBox 98"/>
          <p:cNvSpPr txBox="1"/>
          <p:nvPr>
            <p:custDataLst>
              <p:tags r:id="rId2"/>
            </p:custDataLst>
          </p:nvPr>
        </p:nvSpPr>
        <p:spPr>
          <a:xfrm>
            <a:off x="6467910" y="3590776"/>
            <a:ext cx="189133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夹叙夹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议</a:t>
            </a:r>
            <a:endParaRPr lang="en-US" altLang="zh-CN" sz="2400" b="1" dirty="0" smtClean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（用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课本知识</a:t>
            </a:r>
            <a:r>
              <a:rPr lang="zh-CN" altLang="en-US" b="1" spc="-150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分析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材料</a:t>
            </a: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或情境，回应任务）</a:t>
            </a:r>
            <a:endParaRPr lang="zh-CN" altLang="en-US" spc="-15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8" name="TextBox 98"/>
          <p:cNvSpPr txBox="1"/>
          <p:nvPr>
            <p:custDataLst>
              <p:tags r:id="rId3"/>
            </p:custDataLst>
          </p:nvPr>
        </p:nvSpPr>
        <p:spPr>
          <a:xfrm>
            <a:off x="8974248" y="4891837"/>
            <a:ext cx="1756706" cy="9602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价值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驱动</a:t>
            </a:r>
            <a:endParaRPr lang="en-US" altLang="zh-CN" sz="3200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“我们要</a:t>
            </a:r>
            <a:r>
              <a:rPr lang="en-US" altLang="zh-CN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……</a:t>
            </a: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”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3372225" y="3331188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上下箭头 5"/>
          <p:cNvSpPr/>
          <p:nvPr/>
        </p:nvSpPr>
        <p:spPr>
          <a:xfrm>
            <a:off x="4495331" y="4906732"/>
            <a:ext cx="264928" cy="5616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27173" y="4906732"/>
            <a:ext cx="191658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整体构思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左大括号 29"/>
          <p:cNvSpPr/>
          <p:nvPr/>
        </p:nvSpPr>
        <p:spPr>
          <a:xfrm rot="10800000">
            <a:off x="5489371" y="4454668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49031" y="5912481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思想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行动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目标）</a:t>
            </a:r>
            <a:endParaRPr lang="zh-CN" altLang="en-US" sz="2000" b="1" spc="-15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319208" y="4508456"/>
            <a:ext cx="513202" cy="190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5913971" y="4966971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7637CD8-F4F5-23F6-F0A5-548E9A3F2712}"/>
              </a:ext>
            </a:extLst>
          </p:cNvPr>
          <p:cNvSpPr/>
          <p:nvPr/>
        </p:nvSpPr>
        <p:spPr>
          <a:xfrm>
            <a:off x="6727184" y="2909388"/>
            <a:ext cx="5362548" cy="415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</a:rPr>
              <a:t>基于</a:t>
            </a:r>
            <a:r>
              <a:rPr lang="zh-CN" altLang="en-US" sz="2400" b="1" dirty="0">
                <a:solidFill>
                  <a:srgbClr val="FFFF00"/>
                </a:solidFill>
              </a:rPr>
              <a:t>情境  </a:t>
            </a:r>
            <a:r>
              <a:rPr lang="zh-CN" altLang="en-US" sz="2400" b="1" dirty="0">
                <a:solidFill>
                  <a:prstClr val="white"/>
                </a:solidFill>
              </a:rPr>
              <a:t>运用</a:t>
            </a:r>
            <a:r>
              <a:rPr lang="zh-CN" altLang="en-US" sz="2400" b="1" dirty="0">
                <a:solidFill>
                  <a:srgbClr val="FFFF00"/>
                </a:solidFill>
              </a:rPr>
              <a:t>知识  解决</a:t>
            </a:r>
            <a:r>
              <a:rPr lang="zh-CN" altLang="en-US" sz="2400" b="1" dirty="0">
                <a:solidFill>
                  <a:prstClr val="white"/>
                </a:solidFill>
              </a:rPr>
              <a:t>具体</a:t>
            </a:r>
            <a:r>
              <a:rPr lang="zh-CN" altLang="en-US" sz="2400" b="1" dirty="0">
                <a:solidFill>
                  <a:srgbClr val="FFFF00"/>
                </a:solidFill>
              </a:rPr>
              <a:t>问题</a:t>
            </a:r>
          </a:p>
        </p:txBody>
      </p:sp>
      <p:sp>
        <p:nvSpPr>
          <p:cNvPr id="33" name="右箭头 32"/>
          <p:cNvSpPr/>
          <p:nvPr/>
        </p:nvSpPr>
        <p:spPr>
          <a:xfrm>
            <a:off x="8370134" y="4997694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>
              <a:solidFill>
                <a:prstClr val="white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171089" y="3176454"/>
            <a:ext cx="2992582" cy="214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908375" y="844781"/>
            <a:ext cx="274470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8971508" y="1260417"/>
            <a:ext cx="175944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2171322" y="1606781"/>
            <a:ext cx="3318048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6278832" y="1606781"/>
            <a:ext cx="59302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2426797" y="1939290"/>
            <a:ext cx="59302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6278832" y="1939290"/>
            <a:ext cx="994804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2217787" y="2366880"/>
            <a:ext cx="3244685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20" grpId="0" animBg="1"/>
      <p:bldP spid="27" grpId="0" animBg="1"/>
      <p:bldP spid="3" grpId="0" animBg="1"/>
      <p:bldP spid="21" grpId="0" animBg="1"/>
      <p:bldP spid="22" grpId="0" animBg="1"/>
      <p:bldP spid="23" grpId="0"/>
      <p:bldP spid="23" grpId="1"/>
      <p:bldP spid="25" grpId="0"/>
      <p:bldP spid="25" grpId="1"/>
      <p:bldP spid="28" grpId="0" animBg="1"/>
      <p:bldP spid="28" grpId="1" animBg="1"/>
      <p:bldP spid="4" grpId="0" animBg="1"/>
      <p:bldP spid="6" grpId="0" animBg="1"/>
      <p:bldP spid="29" grpId="0" animBg="1"/>
      <p:bldP spid="30" grpId="0" animBg="1"/>
      <p:bldP spid="8" grpId="0"/>
      <p:bldP spid="9" grpId="0" animBg="1"/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1006" y="-2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P6</a:t>
            </a:r>
            <a:endParaRPr lang="zh-CN" alt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69" y="0"/>
            <a:ext cx="8507844" cy="272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矩形 48"/>
          <p:cNvSpPr/>
          <p:nvPr/>
        </p:nvSpPr>
        <p:spPr>
          <a:xfrm>
            <a:off x="364434" y="4382568"/>
            <a:ext cx="112403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 smtClean="0">
                <a:solidFill>
                  <a:prstClr val="black"/>
                </a:solidFill>
              </a:rPr>
              <a:t>答案示例：</a:t>
            </a:r>
            <a:r>
              <a:rPr lang="zh-CN" altLang="en-US" sz="2400" b="1" dirty="0">
                <a:solidFill>
                  <a:srgbClr val="0070C0"/>
                </a:solidFill>
              </a:rPr>
              <a:t>激励小勇和影响小林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水平发挥</a:t>
            </a:r>
            <a:r>
              <a:rPr lang="zh-CN" altLang="en-US" sz="2400" b="1" dirty="0">
                <a:solidFill>
                  <a:srgbClr val="0070C0"/>
                </a:solidFill>
              </a:rPr>
              <a:t>的因素</a:t>
            </a:r>
            <a:r>
              <a:rPr lang="zh-CN" altLang="en-US" sz="2400" b="1" dirty="0">
                <a:solidFill>
                  <a:srgbClr val="00B050"/>
                </a:solidFill>
              </a:rPr>
              <a:t>都是情绪</a:t>
            </a:r>
            <a:r>
              <a:rPr lang="zh-CN" altLang="en-US" sz="2400" dirty="0" smtClean="0">
                <a:solidFill>
                  <a:prstClr val="black"/>
                </a:solidFill>
              </a:rPr>
              <a:t>。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pPr algn="just"/>
            <a:r>
              <a:rPr lang="en-US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  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小</a:t>
            </a:r>
            <a:r>
              <a:rPr lang="zh-CN" altLang="en-US" sz="2400" b="1" dirty="0">
                <a:solidFill>
                  <a:srgbClr val="0070C0"/>
                </a:solidFill>
              </a:rPr>
              <a:t>勇和小林平时水平不相上下</a:t>
            </a:r>
            <a:r>
              <a:rPr lang="en-US" altLang="zh-CN" sz="2400" b="1" dirty="0">
                <a:solidFill>
                  <a:srgbClr val="0070C0"/>
                </a:solidFill>
              </a:rPr>
              <a:t>,</a:t>
            </a:r>
            <a:r>
              <a:rPr lang="zh-CN" altLang="en-US" sz="2400" b="1" dirty="0">
                <a:solidFill>
                  <a:srgbClr val="0070C0"/>
                </a:solidFill>
              </a:rPr>
              <a:t>结果发挥却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不一样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。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这</a:t>
            </a:r>
            <a:r>
              <a:rPr lang="zh-CN" altLang="en-US" sz="2400" b="1" dirty="0">
                <a:solidFill>
                  <a:srgbClr val="00B050"/>
                </a:solidFill>
              </a:rPr>
              <a:t>说明</a:t>
            </a:r>
            <a:r>
              <a:rPr lang="zh-CN" altLang="en-US" sz="2400" b="1" dirty="0">
                <a:solidFill>
                  <a:prstClr val="black"/>
                </a:solidFill>
              </a:rPr>
              <a:t>情绪会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影响我们</a:t>
            </a:r>
            <a:r>
              <a:rPr lang="zh-CN" altLang="en-US" sz="2400" b="1" dirty="0">
                <a:solidFill>
                  <a:prstClr val="black"/>
                </a:solidFill>
              </a:rPr>
              <a:t>的观念和</a:t>
            </a:r>
            <a:r>
              <a:rPr lang="zh-CN" altLang="en-US" sz="2400" b="1" dirty="0" smtClean="0">
                <a:solidFill>
                  <a:prstClr val="black"/>
                </a:solidFill>
              </a:rPr>
              <a:t>行动。</a:t>
            </a:r>
            <a:r>
              <a:rPr lang="zh-CN" altLang="en-US" sz="2400" b="1" dirty="0">
                <a:solidFill>
                  <a:srgbClr val="0070C0"/>
                </a:solidFill>
              </a:rPr>
              <a:t>小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勇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情绪稳定，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满怀信心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顽强</a:t>
            </a:r>
            <a:r>
              <a:rPr lang="zh-CN" altLang="en-US" sz="2400" b="1" dirty="0">
                <a:solidFill>
                  <a:srgbClr val="0070C0"/>
                </a:solidFill>
              </a:rPr>
              <a:t>拼搏</a:t>
            </a:r>
            <a:r>
              <a:rPr lang="en-US" altLang="zh-CN" sz="2400" b="1" dirty="0">
                <a:solidFill>
                  <a:srgbClr val="0070C0"/>
                </a:solidFill>
              </a:rPr>
              <a:t>,</a:t>
            </a:r>
            <a:r>
              <a:rPr lang="zh-CN" altLang="en-US" sz="2400" b="1" dirty="0">
                <a:solidFill>
                  <a:srgbClr val="0070C0"/>
                </a:solidFill>
              </a:rPr>
              <a:t>最终取得了成功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。而</a:t>
            </a:r>
            <a:r>
              <a:rPr lang="zh-CN" altLang="en-US" sz="2400" b="1" dirty="0">
                <a:solidFill>
                  <a:srgbClr val="0070C0"/>
                </a:solidFill>
              </a:rPr>
              <a:t>小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林一开始就紧张，情绪不稳定，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在负面情绪的影响下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，导致技术动作走样，没有</a:t>
            </a:r>
            <a:r>
              <a:rPr lang="zh-CN" altLang="en-US" sz="2400" b="1" dirty="0">
                <a:solidFill>
                  <a:srgbClr val="0070C0"/>
                </a:solidFill>
              </a:rPr>
              <a:t>发挥出正常水平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。</a:t>
            </a:r>
            <a:endParaRPr lang="en-US" altLang="zh-CN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  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所以，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我们要善于发挥情绪对人的观念、行动的积极作用，使我们更好地成长。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92" y="2728931"/>
            <a:ext cx="5699031" cy="147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0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9" t="19412" r="3257" b="9804"/>
          <a:stretch/>
        </p:blipFill>
        <p:spPr>
          <a:xfrm>
            <a:off x="1385047" y="147916"/>
            <a:ext cx="9344290" cy="65756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594" y="1479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P2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177118" y="609581"/>
            <a:ext cx="44375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377083" y="609581"/>
            <a:ext cx="107128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353235" y="1071246"/>
            <a:ext cx="658906" cy="44827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229100" y="54234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398994" y="3263133"/>
            <a:ext cx="17413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512424" y="3263133"/>
            <a:ext cx="107128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6621967" y="3276597"/>
            <a:ext cx="1426097" cy="44827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993841" y="276110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902139" y="5038146"/>
            <a:ext cx="17223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4666129" y="1828800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P3/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</a:p>
        </p:txBody>
      </p:sp>
      <p:sp>
        <p:nvSpPr>
          <p:cNvPr id="20" name="矩形 19"/>
          <p:cNvSpPr/>
          <p:nvPr/>
        </p:nvSpPr>
        <p:spPr>
          <a:xfrm>
            <a:off x="8191500" y="3863788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P3/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53068" y="5455023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P9/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653068" y="5952565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P10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53068" y="6432177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P11/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31558" y="4906088"/>
            <a:ext cx="934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29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098" r="5466" b="47451"/>
          <a:stretch/>
        </p:blipFill>
        <p:spPr>
          <a:xfrm>
            <a:off x="1491587" y="0"/>
            <a:ext cx="8956778" cy="67489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594" y="1479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P3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733365" y="542346"/>
            <a:ext cx="44375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787654" y="542346"/>
            <a:ext cx="4796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740088" y="1039833"/>
            <a:ext cx="658906" cy="3183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938682" y="49093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467267" y="3374477"/>
            <a:ext cx="43203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398994" y="936792"/>
            <a:ext cx="136431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3313991" y="3863786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707671" y="327901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883405" y="5373286"/>
            <a:ext cx="8611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326840" y="1553135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P6/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03258" y="4043082"/>
            <a:ext cx="1721224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P8/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</a:p>
        </p:txBody>
      </p:sp>
      <p:sp>
        <p:nvSpPr>
          <p:cNvPr id="21" name="矩形 20"/>
          <p:cNvSpPr/>
          <p:nvPr/>
        </p:nvSpPr>
        <p:spPr>
          <a:xfrm>
            <a:off x="5766848" y="5889812"/>
            <a:ext cx="1721224" cy="37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P6/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92270" y="4917447"/>
            <a:ext cx="934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966882" y="4222309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cxnSp>
        <p:nvCxnSpPr>
          <p:cNvPr id="26" name="直接连接符 25"/>
          <p:cNvCxnSpPr/>
          <p:nvPr/>
        </p:nvCxnSpPr>
        <p:spPr>
          <a:xfrm>
            <a:off x="7130134" y="5373286"/>
            <a:ext cx="4943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5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1586" r="5466" b="5679"/>
          <a:stretch/>
        </p:blipFill>
        <p:spPr>
          <a:xfrm>
            <a:off x="1384528" y="186187"/>
            <a:ext cx="9752466" cy="66180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260" y="1479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P3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98735" y="1512794"/>
            <a:ext cx="20581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8007422" y="291261"/>
            <a:ext cx="658906" cy="3183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206973" y="2403852"/>
            <a:ext cx="433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礼貌拒绝，不随意接受他人食物和饮料，尤其是陌生人的。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059253" y="666935"/>
            <a:ext cx="3187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4322518" y="2501036"/>
            <a:ext cx="760469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206973" y="3812249"/>
            <a:ext cx="428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大声喝止，也可以向周围人或司乘人员靠近，必要时报警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838143" y="4361397"/>
            <a:ext cx="4305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40680" y="0"/>
            <a:ext cx="1515035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P9-11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3867" y="5504467"/>
            <a:ext cx="428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快速跑向人多的地方及时寻求帮助，尽量和同学结伴而行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769988" y="4043082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cxnSp>
        <p:nvCxnSpPr>
          <p:cNvPr id="26" name="直接连接符 25"/>
          <p:cNvCxnSpPr/>
          <p:nvPr/>
        </p:nvCxnSpPr>
        <p:spPr>
          <a:xfrm>
            <a:off x="2517792" y="6079124"/>
            <a:ext cx="6019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87637CD8-F4F5-23F6-F0A5-548E9A3F2712}"/>
              </a:ext>
            </a:extLst>
          </p:cNvPr>
          <p:cNvSpPr/>
          <p:nvPr/>
        </p:nvSpPr>
        <p:spPr>
          <a:xfrm>
            <a:off x="5179945" y="1104878"/>
            <a:ext cx="5362548" cy="415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基于</a:t>
            </a:r>
            <a:r>
              <a:rPr lang="zh-CN" altLang="en-US" sz="2400" b="1" dirty="0">
                <a:solidFill>
                  <a:srgbClr val="FFFF00"/>
                </a:solidFill>
              </a:rPr>
              <a:t>情境  </a:t>
            </a:r>
            <a:r>
              <a:rPr lang="zh-CN" altLang="en-US" sz="2400" b="1" dirty="0"/>
              <a:t>运用</a:t>
            </a:r>
            <a:r>
              <a:rPr lang="zh-CN" altLang="en-US" sz="2400" b="1" dirty="0">
                <a:solidFill>
                  <a:srgbClr val="FFFF00"/>
                </a:solidFill>
              </a:rPr>
              <a:t>知识  解决</a:t>
            </a:r>
            <a:r>
              <a:rPr lang="zh-CN" altLang="en-US" sz="2400" b="1" dirty="0"/>
              <a:t>具体</a:t>
            </a:r>
            <a:r>
              <a:rPr lang="zh-CN" altLang="en-US" sz="2400" b="1" dirty="0">
                <a:solidFill>
                  <a:srgbClr val="FFFF00"/>
                </a:solidFill>
              </a:rPr>
              <a:t>问题</a:t>
            </a:r>
          </a:p>
        </p:txBody>
      </p:sp>
      <p:sp>
        <p:nvSpPr>
          <p:cNvPr id="27" name="椭圆 26"/>
          <p:cNvSpPr/>
          <p:nvPr/>
        </p:nvSpPr>
        <p:spPr>
          <a:xfrm>
            <a:off x="3358399" y="5760809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cxnSp>
        <p:nvCxnSpPr>
          <p:cNvPr id="18" name="直接连接符 17"/>
          <p:cNvCxnSpPr/>
          <p:nvPr/>
        </p:nvCxnSpPr>
        <p:spPr>
          <a:xfrm>
            <a:off x="2087207" y="3230434"/>
            <a:ext cx="4305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5" grpId="0" animBg="1"/>
      <p:bldP spid="22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" t="44902" r="6936" b="6470"/>
          <a:stretch/>
        </p:blipFill>
        <p:spPr>
          <a:xfrm>
            <a:off x="1795181" y="107576"/>
            <a:ext cx="8522889" cy="67100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594" y="1479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P5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004708" y="609581"/>
            <a:ext cx="69057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391665" y="1035196"/>
            <a:ext cx="1001806" cy="3183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109882" y="47511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791668" y="3078641"/>
            <a:ext cx="83281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3966882" y="1940856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575506" y="258428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470658" y="5150792"/>
            <a:ext cx="14398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467132" y="3446793"/>
            <a:ext cx="2649072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P14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“相关链接”</a:t>
            </a:r>
          </a:p>
        </p:txBody>
      </p:sp>
      <p:sp>
        <p:nvSpPr>
          <p:cNvPr id="20" name="矩形 19"/>
          <p:cNvSpPr/>
          <p:nvPr/>
        </p:nvSpPr>
        <p:spPr>
          <a:xfrm>
            <a:off x="4935070" y="1532964"/>
            <a:ext cx="1721224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P14/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</a:p>
        </p:txBody>
      </p:sp>
      <p:sp>
        <p:nvSpPr>
          <p:cNvPr id="21" name="矩形 20"/>
          <p:cNvSpPr/>
          <p:nvPr/>
        </p:nvSpPr>
        <p:spPr>
          <a:xfrm>
            <a:off x="8057794" y="6439035"/>
            <a:ext cx="1721224" cy="37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P14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2447" y="5080898"/>
            <a:ext cx="467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266433" y="3944335"/>
            <a:ext cx="1381332" cy="4394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3" name="椭圆 22"/>
          <p:cNvSpPr/>
          <p:nvPr/>
        </p:nvSpPr>
        <p:spPr>
          <a:xfrm>
            <a:off x="4050571" y="3131992"/>
            <a:ext cx="515414" cy="4394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7" name="椭圆 26"/>
          <p:cNvSpPr/>
          <p:nvPr/>
        </p:nvSpPr>
        <p:spPr>
          <a:xfrm>
            <a:off x="3832411" y="5559186"/>
            <a:ext cx="1035424" cy="403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8" name="椭圆 27"/>
          <p:cNvSpPr/>
          <p:nvPr/>
        </p:nvSpPr>
        <p:spPr>
          <a:xfrm>
            <a:off x="6273956" y="6053148"/>
            <a:ext cx="1035424" cy="403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cxnSp>
        <p:nvCxnSpPr>
          <p:cNvPr id="22" name="直接连接符 21"/>
          <p:cNvCxnSpPr/>
          <p:nvPr/>
        </p:nvCxnSpPr>
        <p:spPr>
          <a:xfrm>
            <a:off x="2161037" y="5559186"/>
            <a:ext cx="118544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0" grpId="0" animBg="1"/>
      <p:bldP spid="21" grpId="0" animBg="1"/>
      <p:bldP spid="25" grpId="0" animBg="1"/>
      <p:bldP spid="23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9" t="6321" r="2754" b="46114"/>
          <a:stretch/>
        </p:blipFill>
        <p:spPr>
          <a:xfrm>
            <a:off x="1510945" y="111921"/>
            <a:ext cx="8755754" cy="666974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594" y="1479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P6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718612" y="609581"/>
            <a:ext cx="11997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584841" y="1781696"/>
            <a:ext cx="1247569" cy="31831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906066" y="384428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019657" y="2919483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348870" y="244252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718612" y="5252262"/>
            <a:ext cx="165885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740641" y="3248302"/>
            <a:ext cx="2649072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P20/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57099" y="1341342"/>
            <a:ext cx="1734671" cy="44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P19/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76129" y="5252262"/>
            <a:ext cx="105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ABC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450872" y="4147245"/>
            <a:ext cx="1035424" cy="403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6" name="矩形 25"/>
          <p:cNvSpPr/>
          <p:nvPr/>
        </p:nvSpPr>
        <p:spPr>
          <a:xfrm>
            <a:off x="5240638" y="5950491"/>
            <a:ext cx="2649072" cy="49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P20/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</a:p>
        </p:txBody>
      </p:sp>
      <p:sp>
        <p:nvSpPr>
          <p:cNvPr id="3" name="矩形 2"/>
          <p:cNvSpPr/>
          <p:nvPr/>
        </p:nvSpPr>
        <p:spPr>
          <a:xfrm>
            <a:off x="6925985" y="1364872"/>
            <a:ext cx="963725" cy="40011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altLang="zh-CN" sz="20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P14/20</a:t>
            </a:r>
            <a:endParaRPr lang="zh-CN" altLang="en-US" sz="20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23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0" grpId="0" animBg="1"/>
      <p:bldP spid="27" grpId="0" animBg="1"/>
      <p:bldP spid="2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2" t="50656" r="8191" b="28670"/>
          <a:stretch/>
        </p:blipFill>
        <p:spPr>
          <a:xfrm>
            <a:off x="1682117" y="147916"/>
            <a:ext cx="9526271" cy="33260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5388" y="147916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P7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75412" y="2883779"/>
            <a:ext cx="1363784" cy="3781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15" name="椭圆 14"/>
          <p:cNvSpPr/>
          <p:nvPr/>
        </p:nvSpPr>
        <p:spPr>
          <a:xfrm>
            <a:off x="9315670" y="2477089"/>
            <a:ext cx="599103" cy="3183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0" name="矩形 19"/>
          <p:cNvSpPr/>
          <p:nvPr/>
        </p:nvSpPr>
        <p:spPr>
          <a:xfrm>
            <a:off x="9042106" y="1941727"/>
            <a:ext cx="1722870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课本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P20/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endParaRPr lang="zh-CN" altLang="en-US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117" y="4509872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明任务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2272" y="4510215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找材料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62272" y="5656593"/>
            <a:ext cx="16002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判知识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TextBox 98"/>
          <p:cNvSpPr txBox="1"/>
          <p:nvPr>
            <p:custDataLst>
              <p:tags r:id="rId1"/>
            </p:custDataLst>
          </p:nvPr>
        </p:nvSpPr>
        <p:spPr>
          <a:xfrm>
            <a:off x="2810810" y="3662216"/>
            <a:ext cx="2504497" cy="40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准确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审题</a:t>
            </a:r>
            <a:r>
              <a:rPr lang="zh-CN" altLang="en-US" sz="200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（关键）</a:t>
            </a:r>
            <a:endParaRPr lang="zh-CN" altLang="en-US" sz="200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5" name="TextBox 98"/>
          <p:cNvSpPr txBox="1"/>
          <p:nvPr>
            <p:custDataLst>
              <p:tags r:id="rId2"/>
            </p:custDataLst>
          </p:nvPr>
        </p:nvSpPr>
        <p:spPr>
          <a:xfrm>
            <a:off x="6467910" y="3779034"/>
            <a:ext cx="189133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夹叙夹</a:t>
            </a:r>
            <a:r>
              <a:rPr lang="zh-CN" altLang="en-US" sz="2400" b="1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议</a:t>
            </a:r>
            <a:endParaRPr lang="en-US" altLang="zh-CN" sz="2400" b="1" dirty="0" smtClean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（用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课本知识</a:t>
            </a:r>
            <a:r>
              <a:rPr lang="zh-CN" altLang="en-US" b="1" spc="-150" dirty="0" smtClean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分析</a:t>
            </a:r>
            <a:r>
              <a:rPr lang="zh-CN" altLang="en-US" spc="-150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材料</a:t>
            </a:r>
            <a:r>
              <a:rPr lang="zh-CN" altLang="en-US" spc="-150" dirty="0" smtClean="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charset="-122"/>
                <a:cs typeface="Lato Black"/>
                <a:sym typeface="Arial" panose="020B0604020202020204" pitchFamily="34" charset="0"/>
              </a:rPr>
              <a:t>或情境，回应任务）</a:t>
            </a:r>
            <a:endParaRPr lang="zh-CN" altLang="en-US" spc="-150" dirty="0">
              <a:solidFill>
                <a:srgbClr val="44546A"/>
              </a:solidFill>
              <a:latin typeface="Arial" panose="020B0604020202020204" pitchFamily="34" charset="0"/>
              <a:ea typeface="微软雅黑" panose="020B050302020402020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28" name="TextBox 98"/>
          <p:cNvSpPr txBox="1"/>
          <p:nvPr>
            <p:custDataLst>
              <p:tags r:id="rId3"/>
            </p:custDataLst>
          </p:nvPr>
        </p:nvSpPr>
        <p:spPr>
          <a:xfrm>
            <a:off x="8974248" y="5080095"/>
            <a:ext cx="1756706" cy="9602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价值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驱动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“我们要</a:t>
            </a:r>
            <a:r>
              <a:rPr lang="en-US" altLang="zh-CN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……</a:t>
            </a: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”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3372225" y="3519446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上下箭头 5"/>
          <p:cNvSpPr/>
          <p:nvPr/>
        </p:nvSpPr>
        <p:spPr>
          <a:xfrm>
            <a:off x="4495331" y="5094990"/>
            <a:ext cx="264928" cy="5616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6427173" y="5094990"/>
            <a:ext cx="191658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整体构思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左大括号 29"/>
          <p:cNvSpPr/>
          <p:nvPr/>
        </p:nvSpPr>
        <p:spPr>
          <a:xfrm rot="10800000">
            <a:off x="5489371" y="4642926"/>
            <a:ext cx="342900" cy="1465729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649031" y="6100739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思想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行动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目标）</a:t>
            </a:r>
            <a:endParaRPr lang="zh-CN" altLang="en-US" sz="2000" b="1" spc="-15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319208" y="4696714"/>
            <a:ext cx="513202" cy="190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31" name="右箭头 30"/>
          <p:cNvSpPr/>
          <p:nvPr/>
        </p:nvSpPr>
        <p:spPr>
          <a:xfrm>
            <a:off x="5913971" y="5155229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87637CD8-F4F5-23F6-F0A5-548E9A3F2712}"/>
              </a:ext>
            </a:extLst>
          </p:cNvPr>
          <p:cNvSpPr/>
          <p:nvPr/>
        </p:nvSpPr>
        <p:spPr>
          <a:xfrm>
            <a:off x="6467910" y="2909388"/>
            <a:ext cx="5362548" cy="415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基于</a:t>
            </a:r>
            <a:r>
              <a:rPr lang="zh-CN" altLang="en-US" sz="2400" b="1" dirty="0">
                <a:solidFill>
                  <a:srgbClr val="FFFF00"/>
                </a:solidFill>
              </a:rPr>
              <a:t>情境  </a:t>
            </a:r>
            <a:r>
              <a:rPr lang="zh-CN" altLang="en-US" sz="2400" b="1" dirty="0"/>
              <a:t>运用</a:t>
            </a:r>
            <a:r>
              <a:rPr lang="zh-CN" altLang="en-US" sz="2400" b="1" dirty="0">
                <a:solidFill>
                  <a:srgbClr val="FFFF00"/>
                </a:solidFill>
              </a:rPr>
              <a:t>知识  解决</a:t>
            </a:r>
            <a:r>
              <a:rPr lang="zh-CN" altLang="en-US" sz="2400" b="1" dirty="0"/>
              <a:t>具体</a:t>
            </a:r>
            <a:r>
              <a:rPr lang="zh-CN" altLang="en-US" sz="2400" b="1" dirty="0">
                <a:solidFill>
                  <a:srgbClr val="FFFF00"/>
                </a:solidFill>
              </a:rPr>
              <a:t>问题</a:t>
            </a:r>
          </a:p>
        </p:txBody>
      </p:sp>
      <p:sp>
        <p:nvSpPr>
          <p:cNvPr id="33" name="右箭头 32"/>
          <p:cNvSpPr/>
          <p:nvPr/>
        </p:nvSpPr>
        <p:spPr>
          <a:xfrm>
            <a:off x="8370134" y="5185952"/>
            <a:ext cx="513202" cy="441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smtClean="0"/>
          </a:p>
        </p:txBody>
      </p:sp>
      <p:cxnSp>
        <p:nvCxnSpPr>
          <p:cNvPr id="34" name="直接连接符 33"/>
          <p:cNvCxnSpPr/>
          <p:nvPr/>
        </p:nvCxnSpPr>
        <p:spPr>
          <a:xfrm>
            <a:off x="2727780" y="3278355"/>
            <a:ext cx="3512815" cy="214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4528931" y="1069866"/>
            <a:ext cx="3195702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2982549" y="1506077"/>
            <a:ext cx="517881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212880" y="2373724"/>
            <a:ext cx="42526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2185705" y="1069866"/>
            <a:ext cx="1676567" cy="138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116982" y="1941727"/>
            <a:ext cx="850203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536056" y="1939804"/>
            <a:ext cx="425263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51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3" grpId="0" animBg="1"/>
      <p:bldP spid="21" grpId="0" animBg="1"/>
      <p:bldP spid="22" grpId="0" animBg="1"/>
      <p:bldP spid="23" grpId="0"/>
      <p:bldP spid="23" grpId="1"/>
      <p:bldP spid="25" grpId="0"/>
      <p:bldP spid="25" grpId="1"/>
      <p:bldP spid="28" grpId="0" animBg="1"/>
      <p:bldP spid="28" grpId="1" animBg="1"/>
      <p:bldP spid="4" grpId="0" animBg="1"/>
      <p:bldP spid="6" grpId="0" animBg="1"/>
      <p:bldP spid="29" grpId="0" animBg="1"/>
      <p:bldP spid="30" grpId="0" animBg="1"/>
      <p:bldP spid="8" grpId="0"/>
      <p:bldP spid="9" grpId="0" animBg="1"/>
      <p:bldP spid="31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WJkYTliMTNiMTQwOTlkMmJhYTg1ZTllMWRkN2NmYT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3177162110102,&quot;left&quot;:52,&quot;top&quot;:111.35,&quot;width&quot;:860.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>
          <a:defRPr lang="zh-CN" altLang="en-US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1017</Words>
  <Application>Microsoft Office PowerPoint</Application>
  <PresentationFormat>自定义</PresentationFormat>
  <Paragraphs>138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主题​​</vt:lpstr>
      <vt:lpstr>第一单元  珍惜青春时光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顾 伶君</dc:creator>
  <cp:lastModifiedBy>微软用户</cp:lastModifiedBy>
  <cp:revision>332</cp:revision>
  <dcterms:created xsi:type="dcterms:W3CDTF">2022-07-15T06:31:00Z</dcterms:created>
  <dcterms:modified xsi:type="dcterms:W3CDTF">2024-10-30T05:26:02Z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7A8A55A588624255BEF172D875FEAB15</vt:lpwstr>
  </property>
  <property fmtid="{D5CDD505-2E9C-101B-9397-08002B2CF9AE}" pid="3" name="KSOProductBuildVer">
    <vt:lpwstr>2052-12.1.0.18276</vt:lpwstr>
  </property>
</Properties>
</file>