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86D8FF-8C76-4984-A4B3-9FE58ED95F0E}" type="datetimeFigureOut">
              <a:rPr lang="zh-CN" altLang="en-US" smtClean="0"/>
              <a:t>2026/1/14</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8F0105-2331-45DB-A058-2981C986946A}" type="slidenum">
              <a:rPr lang="zh-CN" altLang="en-US" smtClean="0"/>
              <a:t>‹#›</a:t>
            </a:fld>
            <a:endParaRPr lang="zh-CN" altLang="en-US"/>
          </a:p>
        </p:txBody>
      </p:sp>
    </p:spTree>
    <p:extLst>
      <p:ext uri="{BB962C8B-B14F-4D97-AF65-F5344CB8AC3E}">
        <p14:creationId xmlns:p14="http://schemas.microsoft.com/office/powerpoint/2010/main" val="232583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C58F0105-2331-45DB-A058-2981C986946A}" type="slidenum">
              <a:rPr lang="zh-CN" altLang="en-US" smtClean="0"/>
              <a:t>4</a:t>
            </a:fld>
            <a:endParaRPr lang="zh-CN" altLang="en-US"/>
          </a:p>
        </p:txBody>
      </p:sp>
    </p:spTree>
    <p:extLst>
      <p:ext uri="{BB962C8B-B14F-4D97-AF65-F5344CB8AC3E}">
        <p14:creationId xmlns:p14="http://schemas.microsoft.com/office/powerpoint/2010/main" val="2231680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B38C8B8-9E07-32E0-AEAC-0B5C25746006}"/>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00DADB58-3923-72EF-9FDF-5C44EBD86D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362D90DE-E464-D7C5-A0C3-515250766011}"/>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3FCAE89B-E119-A84B-6788-9F39120FA24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C851A8F-57FC-A2BF-4AD1-1A25BDB9CF22}"/>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1965941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4F3012C-F34E-0703-F23A-66AA9982D1EA}"/>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1915F30C-E67C-FDA0-694A-E7C31F943022}"/>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523046FF-1F16-6A1C-FC4B-460917355108}"/>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9C53168A-75CC-255D-70CA-18C9E4EB999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BF3BA1C-570F-6F38-1BC8-BCB011FAA221}"/>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4269684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3237279-C115-1CD2-9AFB-19232816F60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31DAF0FC-BDCD-71DF-D683-99E425CBDC26}"/>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1576CD2-AEC1-DBC7-7AB8-4C327B23E7C7}"/>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90C047A6-D1FB-A08B-F59A-4AE32B96871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E20ED17-8C8A-CBFB-922A-9C02940EA8E6}"/>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132082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9DBA185-2FA4-A6C4-003C-DAD8D4A0B12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F3A84D1-97A4-C9D8-F85D-759821EC7C0A}"/>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0CCEFFF-C273-3E94-6358-D8E9756295A1}"/>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346E2722-5483-9F9F-4EC6-F24004AE204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0CA4D4D-878A-6EB9-F01C-DFFE035A8DB3}"/>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601921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85F0BF8-D6AB-E26A-93E0-65DF031A7766}"/>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65E9D647-00F1-E2DA-FF28-7EFE586891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F818831B-A91D-5DEA-4818-DFAE20E49F5F}"/>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CF3CAC8F-E86C-ED5B-D492-4DC23CBC4DB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45D0D5-4151-40EB-DF89-11E9836ED984}"/>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2832011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F46BA1-1130-6DA5-5BCD-C1B671B13329}"/>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BD65931-AAB8-F08D-58A5-FC04FBD0BAB8}"/>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FAEBFC25-604E-35EC-1CE6-BB50119CC4B0}"/>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8D342F34-5850-084A-01CB-01D596ACF42A}"/>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6" name="页脚占位符 5">
            <a:extLst>
              <a:ext uri="{FF2B5EF4-FFF2-40B4-BE49-F238E27FC236}">
                <a16:creationId xmlns:a16="http://schemas.microsoft.com/office/drawing/2014/main" id="{E8EE9B21-71E0-FB4D-882B-462DB70E724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C06C395-4371-F825-E0D1-A382F899CC1B}"/>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1930805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9E6366-C266-7331-8B73-0259EF66FD1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8B2F2E6F-989D-E14E-BB95-81E3499A41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797C930F-9F00-E76B-A487-CBCEC108D14C}"/>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B53F7DC8-17B6-7C19-657C-225934AF4F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2327A3E-D521-9086-6E92-F6E18E810244}"/>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52AE03C7-ACF9-CBBD-B2DA-5CE5C382E978}"/>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8" name="页脚占位符 7">
            <a:extLst>
              <a:ext uri="{FF2B5EF4-FFF2-40B4-BE49-F238E27FC236}">
                <a16:creationId xmlns:a16="http://schemas.microsoft.com/office/drawing/2014/main" id="{5F9D5819-8807-9B69-140B-FB2666843721}"/>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EBAB3C3-B38D-0AD9-FD8C-2EE15714AE3F}"/>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3528233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8CF13C-76AC-6F7E-2A6B-46B332C55B84}"/>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82F214E7-0500-6826-EB14-77AD953C212C}"/>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4" name="页脚占位符 3">
            <a:extLst>
              <a:ext uri="{FF2B5EF4-FFF2-40B4-BE49-F238E27FC236}">
                <a16:creationId xmlns:a16="http://schemas.microsoft.com/office/drawing/2014/main" id="{9474626E-9D33-BB8C-7B5F-F3A7400CDD6D}"/>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6D4C3C4D-26BA-C7DB-831C-0C0926D25F91}"/>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3594838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1FE00C-F53D-127B-2227-3117720C0F69}"/>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3" name="页脚占位符 2">
            <a:extLst>
              <a:ext uri="{FF2B5EF4-FFF2-40B4-BE49-F238E27FC236}">
                <a16:creationId xmlns:a16="http://schemas.microsoft.com/office/drawing/2014/main" id="{0EC6205B-D4D8-5BFC-B04C-7BC78636C59C}"/>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EC2391E3-0A42-100D-A9B0-6DC1BDF895D6}"/>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84964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F84E519-8DDC-63BD-E68F-E2F0A57D1E8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B82F498-FC52-95B7-9773-24DD076EE4D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5805A5A4-D0AB-F698-29A2-3686BA0C59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285735D-5ACC-CF81-6C5B-A48F63F50730}"/>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6" name="页脚占位符 5">
            <a:extLst>
              <a:ext uri="{FF2B5EF4-FFF2-40B4-BE49-F238E27FC236}">
                <a16:creationId xmlns:a16="http://schemas.microsoft.com/office/drawing/2014/main" id="{A9B9A0C4-C2AE-9DF9-A223-41FFEB71656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DF162E0-AED4-272B-7251-2919EAD06540}"/>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2528093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1BE251B-0D5D-D339-B361-1DB1C6CE243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E6DEBEF-AA89-BE2A-913D-8670F0B27E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4AA6FFB0-2607-3528-73CB-9C35778BD5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EF0017E-4815-5501-F517-219EA779723E}"/>
              </a:ext>
            </a:extLst>
          </p:cNvPr>
          <p:cNvSpPr>
            <a:spLocks noGrp="1"/>
          </p:cNvSpPr>
          <p:nvPr>
            <p:ph type="dt" sz="half" idx="10"/>
          </p:nvPr>
        </p:nvSpPr>
        <p:spPr/>
        <p:txBody>
          <a:bodyPr/>
          <a:lstStyle/>
          <a:p>
            <a:fld id="{7DB70301-3B8F-46A4-AD23-B35390626435}" type="datetimeFigureOut">
              <a:rPr lang="zh-CN" altLang="en-US" smtClean="0"/>
              <a:t>2026/1/14</a:t>
            </a:fld>
            <a:endParaRPr lang="zh-CN" altLang="en-US"/>
          </a:p>
        </p:txBody>
      </p:sp>
      <p:sp>
        <p:nvSpPr>
          <p:cNvPr id="6" name="页脚占位符 5">
            <a:extLst>
              <a:ext uri="{FF2B5EF4-FFF2-40B4-BE49-F238E27FC236}">
                <a16:creationId xmlns:a16="http://schemas.microsoft.com/office/drawing/2014/main" id="{7AF53BF6-CC48-BB0B-A2CE-BA3FBC59A27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46AEE8D1-8423-774F-688A-BDFC14AC33DF}"/>
              </a:ext>
            </a:extLst>
          </p:cNvPr>
          <p:cNvSpPr>
            <a:spLocks noGrp="1"/>
          </p:cNvSpPr>
          <p:nvPr>
            <p:ph type="sldNum" sz="quarter" idx="12"/>
          </p:nvPr>
        </p:nvSpPr>
        <p:spPr/>
        <p:txBody>
          <a:body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31059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62372D38-3813-F459-2853-E77FBC7198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9D845D5D-A8EF-18ED-0AF5-BD90B4AD5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4AD2641-1034-738E-DE1C-2795E4AF87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70301-3B8F-46A4-AD23-B35390626435}" type="datetimeFigureOut">
              <a:rPr lang="zh-CN" altLang="en-US" smtClean="0"/>
              <a:t>2026/1/14</a:t>
            </a:fld>
            <a:endParaRPr lang="zh-CN" altLang="en-US"/>
          </a:p>
        </p:txBody>
      </p:sp>
      <p:sp>
        <p:nvSpPr>
          <p:cNvPr id="5" name="页脚占位符 4">
            <a:extLst>
              <a:ext uri="{FF2B5EF4-FFF2-40B4-BE49-F238E27FC236}">
                <a16:creationId xmlns:a16="http://schemas.microsoft.com/office/drawing/2014/main" id="{1570D24E-8A51-831A-3527-F37F3A51AC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7B4F1AC6-7B67-8C3B-2281-BF74858DAA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87A62-00D1-4DBB-A5E2-971F8A85658A}" type="slidenum">
              <a:rPr lang="zh-CN" altLang="en-US" smtClean="0"/>
              <a:t>‹#›</a:t>
            </a:fld>
            <a:endParaRPr lang="zh-CN" altLang="en-US"/>
          </a:p>
        </p:txBody>
      </p:sp>
    </p:spTree>
    <p:extLst>
      <p:ext uri="{BB962C8B-B14F-4D97-AF65-F5344CB8AC3E}">
        <p14:creationId xmlns:p14="http://schemas.microsoft.com/office/powerpoint/2010/main" val="6495925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a:extLst>
              <a:ext uri="{FF2B5EF4-FFF2-40B4-BE49-F238E27FC236}">
                <a16:creationId xmlns:a16="http://schemas.microsoft.com/office/drawing/2014/main" id="{FF37C91E-5CED-9C13-2C57-C50761FF7A57}"/>
              </a:ext>
            </a:extLst>
          </p:cNvPr>
          <p:cNvPicPr>
            <a:picLocks noChangeAspect="1"/>
          </p:cNvPicPr>
          <p:nvPr/>
        </p:nvPicPr>
        <p:blipFill>
          <a:blip r:embed="rId2"/>
          <a:stretch>
            <a:fillRect/>
          </a:stretch>
        </p:blipFill>
        <p:spPr>
          <a:xfrm>
            <a:off x="0" y="0"/>
            <a:ext cx="8140131" cy="6705600"/>
          </a:xfrm>
          <a:prstGeom prst="rect">
            <a:avLst/>
          </a:prstGeom>
        </p:spPr>
      </p:pic>
      <p:sp>
        <p:nvSpPr>
          <p:cNvPr id="6" name="矩形 5">
            <a:extLst>
              <a:ext uri="{FF2B5EF4-FFF2-40B4-BE49-F238E27FC236}">
                <a16:creationId xmlns:a16="http://schemas.microsoft.com/office/drawing/2014/main" id="{E3DEB0CB-58DE-F455-3FAC-E1077C282D8F}"/>
              </a:ext>
            </a:extLst>
          </p:cNvPr>
          <p:cNvSpPr/>
          <p:nvPr/>
        </p:nvSpPr>
        <p:spPr>
          <a:xfrm>
            <a:off x="2103119" y="1158240"/>
            <a:ext cx="822961" cy="957943"/>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6">
            <a:extLst>
              <a:ext uri="{FF2B5EF4-FFF2-40B4-BE49-F238E27FC236}">
                <a16:creationId xmlns:a16="http://schemas.microsoft.com/office/drawing/2014/main" id="{981C4E83-1772-065D-EB45-BE11473CD65E}"/>
              </a:ext>
            </a:extLst>
          </p:cNvPr>
          <p:cNvSpPr/>
          <p:nvPr/>
        </p:nvSpPr>
        <p:spPr>
          <a:xfrm>
            <a:off x="4734561" y="6061165"/>
            <a:ext cx="650240" cy="319315"/>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文本框 7">
            <a:extLst>
              <a:ext uri="{FF2B5EF4-FFF2-40B4-BE49-F238E27FC236}">
                <a16:creationId xmlns:a16="http://schemas.microsoft.com/office/drawing/2014/main" id="{BF6BFD69-5B87-C3B4-8CFB-B0C5043BC19D}"/>
              </a:ext>
            </a:extLst>
          </p:cNvPr>
          <p:cNvSpPr txBox="1"/>
          <p:nvPr/>
        </p:nvSpPr>
        <p:spPr>
          <a:xfrm>
            <a:off x="690880" y="6172220"/>
            <a:ext cx="51816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③</a:t>
            </a:r>
          </a:p>
        </p:txBody>
      </p:sp>
      <p:sp>
        <p:nvSpPr>
          <p:cNvPr id="9" name="矩形 8">
            <a:extLst>
              <a:ext uri="{FF2B5EF4-FFF2-40B4-BE49-F238E27FC236}">
                <a16:creationId xmlns:a16="http://schemas.microsoft.com/office/drawing/2014/main" id="{1BE864D3-2AEA-A0AD-B083-7C2D06A5B3AB}"/>
              </a:ext>
            </a:extLst>
          </p:cNvPr>
          <p:cNvSpPr/>
          <p:nvPr/>
        </p:nvSpPr>
        <p:spPr>
          <a:xfrm>
            <a:off x="2976880" y="1483361"/>
            <a:ext cx="995680" cy="47752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a:extLst>
              <a:ext uri="{FF2B5EF4-FFF2-40B4-BE49-F238E27FC236}">
                <a16:creationId xmlns:a16="http://schemas.microsoft.com/office/drawing/2014/main" id="{B44A4A45-E52A-AC3C-79FE-69D983CDCC4F}"/>
              </a:ext>
            </a:extLst>
          </p:cNvPr>
          <p:cNvSpPr txBox="1"/>
          <p:nvPr/>
        </p:nvSpPr>
        <p:spPr>
          <a:xfrm>
            <a:off x="1809465" y="6172220"/>
            <a:ext cx="51816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①</a:t>
            </a:r>
          </a:p>
        </p:txBody>
      </p:sp>
      <p:sp>
        <p:nvSpPr>
          <p:cNvPr id="11" name="矩形 10">
            <a:extLst>
              <a:ext uri="{FF2B5EF4-FFF2-40B4-BE49-F238E27FC236}">
                <a16:creationId xmlns:a16="http://schemas.microsoft.com/office/drawing/2014/main" id="{CAAC76D8-8D47-5DDA-1F71-B73D068BD747}"/>
              </a:ext>
            </a:extLst>
          </p:cNvPr>
          <p:cNvSpPr/>
          <p:nvPr/>
        </p:nvSpPr>
        <p:spPr>
          <a:xfrm>
            <a:off x="4236720" y="1158240"/>
            <a:ext cx="1300479" cy="105663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a:extLst>
              <a:ext uri="{FF2B5EF4-FFF2-40B4-BE49-F238E27FC236}">
                <a16:creationId xmlns:a16="http://schemas.microsoft.com/office/drawing/2014/main" id="{4FAAB670-D308-A9F2-A643-E8C2A4A5ABD3}"/>
              </a:ext>
            </a:extLst>
          </p:cNvPr>
          <p:cNvSpPr txBox="1"/>
          <p:nvPr/>
        </p:nvSpPr>
        <p:spPr>
          <a:xfrm>
            <a:off x="1809465" y="50800"/>
            <a:ext cx="1193801" cy="523220"/>
          </a:xfrm>
          <a:prstGeom prst="rect">
            <a:avLst/>
          </a:prstGeom>
          <a:noFill/>
        </p:spPr>
        <p:txBody>
          <a:bodyPr wrap="square" rtlCol="0">
            <a:spAutoFit/>
          </a:bodyPr>
          <a:lstStyle/>
          <a:p>
            <a:pPr algn="ctr"/>
            <a:r>
              <a:rPr lang="en-US" altLang="zh-CN" sz="2800" b="1" dirty="0">
                <a:solidFill>
                  <a:srgbClr val="0070C0"/>
                </a:solidFill>
                <a:latin typeface="微软雅黑" panose="020B0503020204020204" pitchFamily="34" charset="-122"/>
                <a:ea typeface="微软雅黑" panose="020B0503020204020204" pitchFamily="34" charset="-122"/>
              </a:rPr>
              <a:t>P101</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13" name="文本框 12">
            <a:extLst>
              <a:ext uri="{FF2B5EF4-FFF2-40B4-BE49-F238E27FC236}">
                <a16:creationId xmlns:a16="http://schemas.microsoft.com/office/drawing/2014/main" id="{2B6E0FF2-CFA4-166A-E8C4-EF8E2C7C3229}"/>
              </a:ext>
            </a:extLst>
          </p:cNvPr>
          <p:cNvSpPr txBox="1"/>
          <p:nvPr/>
        </p:nvSpPr>
        <p:spPr>
          <a:xfrm>
            <a:off x="2876264" y="50800"/>
            <a:ext cx="1193801" cy="523220"/>
          </a:xfrm>
          <a:prstGeom prst="rect">
            <a:avLst/>
          </a:prstGeom>
          <a:noFill/>
        </p:spPr>
        <p:txBody>
          <a:bodyPr wrap="square" rtlCol="0">
            <a:spAutoFit/>
          </a:bodyPr>
          <a:lstStyle/>
          <a:p>
            <a:pPr algn="ctr"/>
            <a:r>
              <a:rPr lang="en-US" altLang="zh-CN" sz="2800" b="1" dirty="0">
                <a:solidFill>
                  <a:srgbClr val="0070C0"/>
                </a:solidFill>
                <a:latin typeface="微软雅黑" panose="020B0503020204020204" pitchFamily="34" charset="-122"/>
                <a:ea typeface="微软雅黑" panose="020B0503020204020204" pitchFamily="34" charset="-122"/>
              </a:rPr>
              <a:t>P106</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14" name="文本框 13">
            <a:extLst>
              <a:ext uri="{FF2B5EF4-FFF2-40B4-BE49-F238E27FC236}">
                <a16:creationId xmlns:a16="http://schemas.microsoft.com/office/drawing/2014/main" id="{6E3DB0E6-203B-A5F4-0B9A-744C6A12D8D5}"/>
              </a:ext>
            </a:extLst>
          </p:cNvPr>
          <p:cNvSpPr txBox="1"/>
          <p:nvPr/>
        </p:nvSpPr>
        <p:spPr>
          <a:xfrm>
            <a:off x="4343398" y="50800"/>
            <a:ext cx="1193801" cy="523220"/>
          </a:xfrm>
          <a:prstGeom prst="rect">
            <a:avLst/>
          </a:prstGeom>
          <a:noFill/>
        </p:spPr>
        <p:txBody>
          <a:bodyPr wrap="square" rtlCol="0">
            <a:spAutoFit/>
          </a:bodyPr>
          <a:lstStyle/>
          <a:p>
            <a:pPr algn="ctr"/>
            <a:r>
              <a:rPr lang="en-US" altLang="zh-CN" sz="2800" b="1" dirty="0">
                <a:solidFill>
                  <a:srgbClr val="0070C0"/>
                </a:solidFill>
                <a:latin typeface="微软雅黑" panose="020B0503020204020204" pitchFamily="34" charset="-122"/>
                <a:ea typeface="微软雅黑" panose="020B0503020204020204" pitchFamily="34" charset="-122"/>
              </a:rPr>
              <a:t>P108</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15" name="文本框 14">
            <a:extLst>
              <a:ext uri="{FF2B5EF4-FFF2-40B4-BE49-F238E27FC236}">
                <a16:creationId xmlns:a16="http://schemas.microsoft.com/office/drawing/2014/main" id="{AEA389B6-D194-2466-7FE2-B8C4623B653E}"/>
              </a:ext>
            </a:extLst>
          </p:cNvPr>
          <p:cNvSpPr txBox="1"/>
          <p:nvPr/>
        </p:nvSpPr>
        <p:spPr>
          <a:xfrm>
            <a:off x="2976880" y="6172220"/>
            <a:ext cx="51816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④</a:t>
            </a:r>
          </a:p>
        </p:txBody>
      </p:sp>
      <p:sp>
        <p:nvSpPr>
          <p:cNvPr id="16" name="矩形 15">
            <a:extLst>
              <a:ext uri="{FF2B5EF4-FFF2-40B4-BE49-F238E27FC236}">
                <a16:creationId xmlns:a16="http://schemas.microsoft.com/office/drawing/2014/main" id="{194AE17E-DEB3-F1CE-27DE-865A2D343E05}"/>
              </a:ext>
            </a:extLst>
          </p:cNvPr>
          <p:cNvSpPr/>
          <p:nvPr/>
        </p:nvSpPr>
        <p:spPr>
          <a:xfrm>
            <a:off x="5801359" y="1158240"/>
            <a:ext cx="1046480" cy="1056639"/>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文本框 16">
            <a:extLst>
              <a:ext uri="{FF2B5EF4-FFF2-40B4-BE49-F238E27FC236}">
                <a16:creationId xmlns:a16="http://schemas.microsoft.com/office/drawing/2014/main" id="{9D711A63-8D5E-45DB-121D-408C1E34626F}"/>
              </a:ext>
            </a:extLst>
          </p:cNvPr>
          <p:cNvSpPr txBox="1"/>
          <p:nvPr/>
        </p:nvSpPr>
        <p:spPr>
          <a:xfrm>
            <a:off x="5644863" y="50800"/>
            <a:ext cx="1193801" cy="523220"/>
          </a:xfrm>
          <a:prstGeom prst="rect">
            <a:avLst/>
          </a:prstGeom>
          <a:noFill/>
        </p:spPr>
        <p:txBody>
          <a:bodyPr wrap="square" rtlCol="0">
            <a:spAutoFit/>
          </a:bodyPr>
          <a:lstStyle/>
          <a:p>
            <a:pPr algn="ctr"/>
            <a:r>
              <a:rPr lang="en-US" altLang="zh-CN" sz="2800" b="1" dirty="0">
                <a:solidFill>
                  <a:srgbClr val="0070C0"/>
                </a:solidFill>
                <a:latin typeface="微软雅黑" panose="020B0503020204020204" pitchFamily="34" charset="-122"/>
                <a:ea typeface="微软雅黑" panose="020B0503020204020204" pitchFamily="34" charset="-122"/>
              </a:rPr>
              <a:t>P115</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18" name="文本框 17">
            <a:extLst>
              <a:ext uri="{FF2B5EF4-FFF2-40B4-BE49-F238E27FC236}">
                <a16:creationId xmlns:a16="http://schemas.microsoft.com/office/drawing/2014/main" id="{80EB44B0-0602-8F9B-50B8-1FB780FAC144}"/>
              </a:ext>
            </a:extLst>
          </p:cNvPr>
          <p:cNvSpPr txBox="1"/>
          <p:nvPr/>
        </p:nvSpPr>
        <p:spPr>
          <a:xfrm>
            <a:off x="4144295" y="6172220"/>
            <a:ext cx="51816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②</a:t>
            </a:r>
          </a:p>
        </p:txBody>
      </p:sp>
    </p:spTree>
    <p:extLst>
      <p:ext uri="{BB962C8B-B14F-4D97-AF65-F5344CB8AC3E}">
        <p14:creationId xmlns:p14="http://schemas.microsoft.com/office/powerpoint/2010/main" val="319369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CE8A409E-FB91-31E2-193C-A3BE7776CFDB}"/>
              </a:ext>
            </a:extLst>
          </p:cNvPr>
          <p:cNvSpPr txBox="1"/>
          <p:nvPr/>
        </p:nvSpPr>
        <p:spPr>
          <a:xfrm>
            <a:off x="223520" y="233680"/>
            <a:ext cx="9072880" cy="584775"/>
          </a:xfrm>
          <a:prstGeom prst="rect">
            <a:avLst/>
          </a:prstGeom>
          <a:noFill/>
        </p:spPr>
        <p:txBody>
          <a:bodyPr wrap="square" rtlCol="0">
            <a:spAutoFit/>
          </a:bodyPr>
          <a:lstStyle/>
          <a:p>
            <a:r>
              <a:rPr lang="zh-CN" altLang="en-US" sz="3200" b="1" dirty="0">
                <a:solidFill>
                  <a:srgbClr val="C00000"/>
                </a:solidFill>
                <a:latin typeface="微软雅黑" panose="020B0503020204020204" pitchFamily="34" charset="-122"/>
                <a:ea typeface="微软雅黑" panose="020B0503020204020204" pitchFamily="34" charset="-122"/>
              </a:rPr>
              <a:t>观点：</a:t>
            </a:r>
            <a:r>
              <a:rPr lang="en-US" altLang="zh-CN" sz="3200" b="1" dirty="0">
                <a:solidFill>
                  <a:srgbClr val="C00000"/>
                </a:solidFill>
                <a:latin typeface="微软雅黑" panose="020B0503020204020204" pitchFamily="34" charset="-122"/>
                <a:ea typeface="微软雅黑" panose="020B0503020204020204" pitchFamily="34" charset="-122"/>
              </a:rPr>
              <a:t>1</a:t>
            </a:r>
            <a:r>
              <a:rPr lang="zh-CN" altLang="en-US" sz="3200" b="1" dirty="0">
                <a:solidFill>
                  <a:srgbClr val="C00000"/>
                </a:solidFill>
                <a:latin typeface="微软雅黑" panose="020B0503020204020204" pitchFamily="34" charset="-122"/>
                <a:ea typeface="微软雅黑" panose="020B0503020204020204" pitchFamily="34" charset="-122"/>
              </a:rPr>
              <a:t>分，一句话，围绕主题，参考大题干。</a:t>
            </a:r>
          </a:p>
        </p:txBody>
      </p:sp>
      <p:sp>
        <p:nvSpPr>
          <p:cNvPr id="4" name="文本框 3">
            <a:extLst>
              <a:ext uri="{FF2B5EF4-FFF2-40B4-BE49-F238E27FC236}">
                <a16:creationId xmlns:a16="http://schemas.microsoft.com/office/drawing/2014/main" id="{C2EB8461-7E7E-39F3-121A-1E3964C7ABFC}"/>
              </a:ext>
            </a:extLst>
          </p:cNvPr>
          <p:cNvSpPr txBox="1"/>
          <p:nvPr/>
        </p:nvSpPr>
        <p:spPr>
          <a:xfrm>
            <a:off x="106640" y="1036320"/>
            <a:ext cx="11341566" cy="553998"/>
          </a:xfrm>
          <a:prstGeom prst="rect">
            <a:avLst/>
          </a:prstGeom>
          <a:noFill/>
        </p:spPr>
        <p:txBody>
          <a:bodyPr wrap="non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上海道台职能变化</a:t>
            </a:r>
            <a:r>
              <a:rPr lang="zh-CN" altLang="en-US" sz="3000" b="1" dirty="0">
                <a:solidFill>
                  <a:srgbClr val="002060"/>
                </a:solidFill>
                <a:latin typeface="微软雅黑" panose="020B0503020204020204" pitchFamily="34" charset="-122"/>
                <a:ea typeface="微软雅黑" panose="020B0503020204020204" pitchFamily="34" charset="-122"/>
              </a:rPr>
              <a:t>反映了当时的时代背景和清朝统治形势的变迁。</a:t>
            </a:r>
          </a:p>
        </p:txBody>
      </p:sp>
      <p:sp>
        <p:nvSpPr>
          <p:cNvPr id="5" name="文本框 4">
            <a:extLst>
              <a:ext uri="{FF2B5EF4-FFF2-40B4-BE49-F238E27FC236}">
                <a16:creationId xmlns:a16="http://schemas.microsoft.com/office/drawing/2014/main" id="{9CF8952C-42B3-8B46-1C76-64AAF4DC153E}"/>
              </a:ext>
            </a:extLst>
          </p:cNvPr>
          <p:cNvSpPr txBox="1"/>
          <p:nvPr/>
        </p:nvSpPr>
        <p:spPr>
          <a:xfrm>
            <a:off x="106640" y="2092960"/>
            <a:ext cx="9417963" cy="553998"/>
          </a:xfrm>
          <a:prstGeom prst="rect">
            <a:avLst/>
          </a:prstGeom>
          <a:noFill/>
        </p:spPr>
        <p:txBody>
          <a:bodyPr wrap="non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上海道台职能变化</a:t>
            </a:r>
            <a:r>
              <a:rPr lang="zh-CN" altLang="en-US" sz="3000" b="1" dirty="0">
                <a:solidFill>
                  <a:srgbClr val="002060"/>
                </a:solidFill>
                <a:latin typeface="微软雅黑" panose="020B0503020204020204" pitchFamily="34" charset="-122"/>
                <a:ea typeface="微软雅黑" panose="020B0503020204020204" pitchFamily="34" charset="-122"/>
              </a:rPr>
              <a:t>与清朝统治形势的演变有密切关系。</a:t>
            </a:r>
          </a:p>
        </p:txBody>
      </p:sp>
      <p:sp>
        <p:nvSpPr>
          <p:cNvPr id="6" name="文本框 5">
            <a:extLst>
              <a:ext uri="{FF2B5EF4-FFF2-40B4-BE49-F238E27FC236}">
                <a16:creationId xmlns:a16="http://schemas.microsoft.com/office/drawing/2014/main" id="{EEEB1D93-D5E4-7E4B-F6A9-F4EDE52781B0}"/>
              </a:ext>
            </a:extLst>
          </p:cNvPr>
          <p:cNvSpPr txBox="1"/>
          <p:nvPr/>
        </p:nvSpPr>
        <p:spPr>
          <a:xfrm>
            <a:off x="106640" y="3152001"/>
            <a:ext cx="12111008" cy="553998"/>
          </a:xfrm>
          <a:prstGeom prst="rect">
            <a:avLst/>
          </a:prstGeom>
          <a:noFill/>
        </p:spPr>
        <p:txBody>
          <a:bodyPr wrap="non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从上海道台的职能变迁中，</a:t>
            </a:r>
            <a:r>
              <a:rPr lang="zh-CN" altLang="en-US" sz="3000" b="1" dirty="0">
                <a:solidFill>
                  <a:srgbClr val="002060"/>
                </a:solidFill>
                <a:latin typeface="微软雅黑" panose="020B0503020204020204" pitchFamily="34" charset="-122"/>
                <a:ea typeface="微软雅黑" panose="020B0503020204020204" pitchFamily="34" charset="-122"/>
              </a:rPr>
              <a:t>可一窥清王朝的不同时代背景（统治形势）</a:t>
            </a:r>
          </a:p>
        </p:txBody>
      </p:sp>
      <p:sp>
        <p:nvSpPr>
          <p:cNvPr id="7" name="文本框 6">
            <a:extLst>
              <a:ext uri="{FF2B5EF4-FFF2-40B4-BE49-F238E27FC236}">
                <a16:creationId xmlns:a16="http://schemas.microsoft.com/office/drawing/2014/main" id="{B32975F4-F147-58EC-85E5-432FF5BC0A3B}"/>
              </a:ext>
            </a:extLst>
          </p:cNvPr>
          <p:cNvSpPr txBox="1"/>
          <p:nvPr/>
        </p:nvSpPr>
        <p:spPr>
          <a:xfrm>
            <a:off x="106640" y="4015601"/>
            <a:ext cx="12085360" cy="1015663"/>
          </a:xfrm>
          <a:prstGeom prst="rect">
            <a:avLst/>
          </a:prstGeom>
          <a:noFill/>
        </p:spPr>
        <p:txBody>
          <a:bodyPr wrap="squar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上海道台是清朝管理上海地方基层事务的官职，其主要职能</a:t>
            </a:r>
            <a:r>
              <a:rPr lang="zh-CN" altLang="en-US" sz="3000" b="1" dirty="0">
                <a:solidFill>
                  <a:srgbClr val="002060"/>
                </a:solidFill>
                <a:latin typeface="微软雅黑" panose="020B0503020204020204" pitchFamily="34" charset="-122"/>
                <a:ea typeface="微软雅黑" panose="020B0503020204020204" pitchFamily="34" charset="-122"/>
              </a:rPr>
              <a:t>随着清朝统治形势的变化不断扩充。</a:t>
            </a:r>
          </a:p>
        </p:txBody>
      </p:sp>
    </p:spTree>
    <p:extLst>
      <p:ext uri="{BB962C8B-B14F-4D97-AF65-F5344CB8AC3E}">
        <p14:creationId xmlns:p14="http://schemas.microsoft.com/office/powerpoint/2010/main" val="4285403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a:extLst>
              <a:ext uri="{FF2B5EF4-FFF2-40B4-BE49-F238E27FC236}">
                <a16:creationId xmlns:a16="http://schemas.microsoft.com/office/drawing/2014/main" id="{848D7E26-3267-ACFD-8C1C-936028A242C4}"/>
              </a:ext>
            </a:extLst>
          </p:cNvPr>
          <p:cNvSpPr txBox="1"/>
          <p:nvPr/>
        </p:nvSpPr>
        <p:spPr>
          <a:xfrm>
            <a:off x="-10160" y="-63500"/>
            <a:ext cx="12202160" cy="584775"/>
          </a:xfrm>
          <a:prstGeom prst="rect">
            <a:avLst/>
          </a:prstGeom>
          <a:noFill/>
        </p:spPr>
        <p:txBody>
          <a:bodyPr wrap="square" rtlCol="0">
            <a:spAutoFit/>
          </a:bodyPr>
          <a:lstStyle/>
          <a:p>
            <a:r>
              <a:rPr lang="zh-CN" altLang="en-US" sz="3200" b="1" dirty="0">
                <a:solidFill>
                  <a:srgbClr val="C00000"/>
                </a:solidFill>
                <a:latin typeface="微软雅黑" panose="020B0503020204020204" pitchFamily="34" charset="-122"/>
                <a:ea typeface="微软雅黑" panose="020B0503020204020204" pitchFamily="34" charset="-122"/>
              </a:rPr>
              <a:t>史实分析：</a:t>
            </a:r>
            <a:r>
              <a:rPr lang="en-US" altLang="zh-CN" sz="3200" b="1" dirty="0">
                <a:solidFill>
                  <a:srgbClr val="C00000"/>
                </a:solidFill>
                <a:latin typeface="微软雅黑" panose="020B0503020204020204" pitchFamily="34" charset="-122"/>
                <a:ea typeface="微软雅黑" panose="020B0503020204020204" pitchFamily="34" charset="-122"/>
              </a:rPr>
              <a:t>4</a:t>
            </a:r>
            <a:r>
              <a:rPr lang="zh-CN" altLang="en-US" sz="3200" b="1" dirty="0">
                <a:solidFill>
                  <a:srgbClr val="C00000"/>
                </a:solidFill>
                <a:latin typeface="微软雅黑" panose="020B0503020204020204" pitchFamily="34" charset="-122"/>
                <a:ea typeface="微软雅黑" panose="020B0503020204020204" pitchFamily="34" charset="-122"/>
              </a:rPr>
              <a:t>分，</a:t>
            </a:r>
            <a:r>
              <a:rPr lang="en-US" altLang="zh-CN" sz="3200" b="1" dirty="0">
                <a:solidFill>
                  <a:srgbClr val="C00000"/>
                </a:solidFill>
                <a:latin typeface="微软雅黑" panose="020B0503020204020204" pitchFamily="34" charset="-122"/>
                <a:ea typeface="微软雅黑" panose="020B0503020204020204" pitchFamily="34" charset="-122"/>
              </a:rPr>
              <a:t>4</a:t>
            </a:r>
            <a:r>
              <a:rPr lang="zh-CN" altLang="en-US" sz="3200" b="1" dirty="0">
                <a:solidFill>
                  <a:srgbClr val="C00000"/>
                </a:solidFill>
                <a:latin typeface="微软雅黑" panose="020B0503020204020204" pitchFamily="34" charset="-122"/>
                <a:ea typeface="微软雅黑" panose="020B0503020204020204" pitchFamily="34" charset="-122"/>
              </a:rPr>
              <a:t>个史实说明观点，紧紧围绕主题（道台职能转变）</a:t>
            </a:r>
          </a:p>
        </p:txBody>
      </p:sp>
      <p:sp>
        <p:nvSpPr>
          <p:cNvPr id="3" name="文本框 2">
            <a:extLst>
              <a:ext uri="{FF2B5EF4-FFF2-40B4-BE49-F238E27FC236}">
                <a16:creationId xmlns:a16="http://schemas.microsoft.com/office/drawing/2014/main" id="{F27A458A-E5BA-900E-AB69-7A3635DA0ADB}"/>
              </a:ext>
            </a:extLst>
          </p:cNvPr>
          <p:cNvSpPr txBox="1"/>
          <p:nvPr/>
        </p:nvSpPr>
        <p:spPr>
          <a:xfrm>
            <a:off x="-10160" y="439995"/>
            <a:ext cx="12313920" cy="6555641"/>
          </a:xfrm>
          <a:prstGeom prst="rect">
            <a:avLst/>
          </a:prstGeom>
          <a:noFill/>
        </p:spPr>
        <p:txBody>
          <a:bodyPr wrap="square" rtlCol="0">
            <a:spAutoFit/>
          </a:bodyPr>
          <a:lstStyle/>
          <a:p>
            <a:r>
              <a:rPr lang="en-US" altLang="zh-CN" sz="3000" b="1" dirty="0">
                <a:solidFill>
                  <a:srgbClr val="002060"/>
                </a:solidFill>
                <a:latin typeface="微软雅黑" panose="020B0503020204020204" pitchFamily="34" charset="-122"/>
                <a:ea typeface="微软雅黑" panose="020B0503020204020204" pitchFamily="34" charset="-122"/>
              </a:rPr>
              <a:t>       1645</a:t>
            </a:r>
            <a:r>
              <a:rPr lang="zh-CN" altLang="en-US" sz="3000" b="1" dirty="0">
                <a:solidFill>
                  <a:srgbClr val="002060"/>
                </a:solidFill>
                <a:latin typeface="微软雅黑" panose="020B0503020204020204" pitchFamily="34" charset="-122"/>
                <a:ea typeface="微软雅黑" panose="020B0503020204020204" pitchFamily="34" charset="-122"/>
              </a:rPr>
              <a:t>年，清军入关之初，政权还不稳固，特别是南方人心不稳，为应对反清势力的威胁和地方社会治理的问题，赋予上海道台民政和防务的职能，稳定地方秩序。</a:t>
            </a:r>
            <a:r>
              <a:rPr lang="zh-CN" altLang="en-US" sz="3000" b="1" dirty="0">
                <a:solidFill>
                  <a:srgbClr val="FF0000"/>
                </a:solidFill>
                <a:latin typeface="微软雅黑" panose="020B0503020204020204" pitchFamily="34" charset="-122"/>
                <a:ea typeface="微软雅黑" panose="020B0503020204020204" pitchFamily="34" charset="-122"/>
              </a:rPr>
              <a:t>（</a:t>
            </a:r>
            <a:r>
              <a:rPr lang="en-US" altLang="zh-CN" sz="3000" b="1" dirty="0">
                <a:solidFill>
                  <a:srgbClr val="FF0000"/>
                </a:solidFill>
                <a:latin typeface="微软雅黑" panose="020B0503020204020204" pitchFamily="34" charset="-122"/>
                <a:ea typeface="微软雅黑" panose="020B0503020204020204" pitchFamily="34" charset="-122"/>
              </a:rPr>
              <a:t>1</a:t>
            </a:r>
            <a:r>
              <a:rPr lang="zh-CN" altLang="en-US" sz="3000" b="1" dirty="0">
                <a:solidFill>
                  <a:srgbClr val="FF0000"/>
                </a:solidFill>
                <a:latin typeface="微软雅黑" panose="020B0503020204020204" pitchFamily="34" charset="-122"/>
                <a:ea typeface="微软雅黑" panose="020B0503020204020204" pitchFamily="34" charset="-122"/>
              </a:rPr>
              <a:t>分，参考第</a:t>
            </a:r>
            <a:r>
              <a:rPr lang="en-US" altLang="zh-CN" sz="3000" b="1" dirty="0">
                <a:solidFill>
                  <a:srgbClr val="FF0000"/>
                </a:solidFill>
                <a:latin typeface="微软雅黑" panose="020B0503020204020204" pitchFamily="34" charset="-122"/>
                <a:ea typeface="微软雅黑" panose="020B0503020204020204" pitchFamily="34" charset="-122"/>
              </a:rPr>
              <a:t>8</a:t>
            </a:r>
            <a:r>
              <a:rPr lang="zh-CN" altLang="en-US" sz="3000" b="1" dirty="0">
                <a:solidFill>
                  <a:srgbClr val="FF0000"/>
                </a:solidFill>
                <a:latin typeface="微软雅黑" panose="020B0503020204020204" pitchFamily="34" charset="-122"/>
                <a:ea typeface="微软雅黑" panose="020B0503020204020204" pitchFamily="34" charset="-122"/>
              </a:rPr>
              <a:t>题题干）</a:t>
            </a:r>
            <a:endParaRPr lang="en-US" altLang="zh-CN" sz="3000" b="1" dirty="0">
              <a:solidFill>
                <a:srgbClr val="FF0000"/>
              </a:solidFill>
              <a:latin typeface="微软雅黑" panose="020B0503020204020204" pitchFamily="34" charset="-122"/>
              <a:ea typeface="微软雅黑" panose="020B0503020204020204" pitchFamily="34" charset="-122"/>
            </a:endParaRPr>
          </a:p>
          <a:p>
            <a:r>
              <a:rPr lang="zh-CN" altLang="en-US" sz="3000" b="1" dirty="0">
                <a:solidFill>
                  <a:srgbClr val="0070C0"/>
                </a:solidFill>
                <a:latin typeface="微软雅黑" panose="020B0503020204020204" pitchFamily="34" charset="-122"/>
                <a:ea typeface="微软雅黑" panose="020B0503020204020204" pitchFamily="34" charset="-122"/>
              </a:rPr>
              <a:t>       不久之后，清朝实行海禁政策，但到</a:t>
            </a:r>
            <a:r>
              <a:rPr lang="en-US" altLang="zh-CN" sz="3000" b="1" dirty="0">
                <a:solidFill>
                  <a:srgbClr val="0070C0"/>
                </a:solidFill>
                <a:latin typeface="微软雅黑" panose="020B0503020204020204" pitchFamily="34" charset="-122"/>
                <a:ea typeface="微软雅黑" panose="020B0503020204020204" pitchFamily="34" charset="-122"/>
              </a:rPr>
              <a:t>1725</a:t>
            </a:r>
            <a:r>
              <a:rPr lang="zh-CN" altLang="en-US" sz="3000" b="1" dirty="0">
                <a:solidFill>
                  <a:srgbClr val="0070C0"/>
                </a:solidFill>
                <a:latin typeface="微软雅黑" panose="020B0503020204020204" pitchFamily="34" charset="-122"/>
                <a:ea typeface="微软雅黑" panose="020B0503020204020204" pitchFamily="34" charset="-122"/>
              </a:rPr>
              <a:t>年左右，作为有限开放海禁的地区，上海道台为了管理地方财政和海外贸易又拥有了财政（海关）的职能。</a:t>
            </a:r>
            <a:r>
              <a:rPr lang="zh-CN" altLang="zh-CN" sz="3000" b="1" kern="1200" dirty="0">
                <a:solidFill>
                  <a:srgbClr val="FF0000"/>
                </a:solidFill>
                <a:effectLst/>
                <a:latin typeface="微软雅黑" panose="020B0503020204020204" pitchFamily="34" charset="-122"/>
                <a:ea typeface="微软雅黑" panose="020B0503020204020204" pitchFamily="34" charset="-122"/>
                <a:cs typeface="+mn-cs"/>
              </a:rPr>
              <a:t>（</a:t>
            </a:r>
            <a:r>
              <a:rPr lang="en-US" altLang="zh-CN" sz="3000" b="1" kern="1200" dirty="0">
                <a:solidFill>
                  <a:srgbClr val="FF0000"/>
                </a:solidFill>
                <a:effectLst/>
                <a:latin typeface="微软雅黑" panose="020B0503020204020204" pitchFamily="34" charset="-122"/>
                <a:ea typeface="微软雅黑" panose="020B0503020204020204" pitchFamily="34" charset="-122"/>
                <a:cs typeface="+mn-cs"/>
              </a:rPr>
              <a:t>1</a:t>
            </a:r>
            <a:r>
              <a:rPr lang="zh-CN" altLang="zh-CN" sz="3000" b="1" kern="1200" dirty="0">
                <a:solidFill>
                  <a:srgbClr val="FF0000"/>
                </a:solidFill>
                <a:effectLst/>
                <a:latin typeface="微软雅黑" panose="020B0503020204020204" pitchFamily="34" charset="-122"/>
                <a:ea typeface="微软雅黑" panose="020B0503020204020204" pitchFamily="34" charset="-122"/>
                <a:cs typeface="+mn-cs"/>
              </a:rPr>
              <a:t>分，参考第</a:t>
            </a:r>
            <a:r>
              <a:rPr lang="en-US" altLang="zh-CN" sz="3000" b="1" kern="1200" dirty="0">
                <a:solidFill>
                  <a:srgbClr val="FF0000"/>
                </a:solidFill>
                <a:effectLst/>
                <a:latin typeface="微软雅黑" panose="020B0503020204020204" pitchFamily="34" charset="-122"/>
                <a:ea typeface="微软雅黑" panose="020B0503020204020204" pitchFamily="34" charset="-122"/>
                <a:cs typeface="+mn-cs"/>
              </a:rPr>
              <a:t>8</a:t>
            </a:r>
            <a:r>
              <a:rPr lang="zh-CN" altLang="zh-CN" sz="3000" b="1" kern="1200" dirty="0">
                <a:solidFill>
                  <a:srgbClr val="FF0000"/>
                </a:solidFill>
                <a:effectLst/>
                <a:latin typeface="微软雅黑" panose="020B0503020204020204" pitchFamily="34" charset="-122"/>
                <a:ea typeface="微软雅黑" panose="020B0503020204020204" pitchFamily="34" charset="-122"/>
                <a:cs typeface="+mn-cs"/>
              </a:rPr>
              <a:t>题题干）</a:t>
            </a:r>
            <a:endParaRPr lang="en-US" altLang="zh-CN" sz="3000" b="1" dirty="0">
              <a:solidFill>
                <a:schemeClr val="accent1"/>
              </a:solidFill>
              <a:latin typeface="微软雅黑" panose="020B0503020204020204" pitchFamily="34" charset="-122"/>
              <a:ea typeface="微软雅黑" panose="020B0503020204020204" pitchFamily="34" charset="-122"/>
            </a:endParaRPr>
          </a:p>
          <a:p>
            <a:r>
              <a:rPr lang="en-US" altLang="zh-CN" sz="3000" b="1" dirty="0">
                <a:solidFill>
                  <a:srgbClr val="002060"/>
                </a:solidFill>
                <a:latin typeface="微软雅黑" panose="020B0503020204020204" pitchFamily="34" charset="-122"/>
                <a:ea typeface="微软雅黑" panose="020B0503020204020204" pitchFamily="34" charset="-122"/>
              </a:rPr>
              <a:t>       1843</a:t>
            </a:r>
            <a:r>
              <a:rPr lang="zh-CN" altLang="en-US" sz="3000" b="1" dirty="0">
                <a:solidFill>
                  <a:srgbClr val="002060"/>
                </a:solidFill>
                <a:latin typeface="微软雅黑" panose="020B0503020204020204" pitchFamily="34" charset="-122"/>
                <a:ea typeface="微软雅黑" panose="020B0503020204020204" pitchFamily="34" charset="-122"/>
              </a:rPr>
              <a:t>年，上海道台增加了外交（夷务）的职能，因为清政府在</a:t>
            </a:r>
            <a:r>
              <a:rPr lang="en-US" altLang="zh-CN" sz="3000" b="1" dirty="0">
                <a:solidFill>
                  <a:srgbClr val="002060"/>
                </a:solidFill>
                <a:latin typeface="微软雅黑" panose="020B0503020204020204" pitchFamily="34" charset="-122"/>
                <a:ea typeface="微软雅黑" panose="020B0503020204020204" pitchFamily="34" charset="-122"/>
              </a:rPr>
              <a:t>1842</a:t>
            </a:r>
            <a:r>
              <a:rPr lang="zh-CN" altLang="en-US" sz="3000" b="1" dirty="0">
                <a:solidFill>
                  <a:srgbClr val="002060"/>
                </a:solidFill>
                <a:latin typeface="微软雅黑" panose="020B0503020204020204" pitchFamily="34" charset="-122"/>
                <a:ea typeface="微软雅黑" panose="020B0503020204020204" pitchFamily="34" charset="-122"/>
              </a:rPr>
              <a:t>年鸦片战争战败后被迫签订了中英</a:t>
            </a:r>
            <a:r>
              <a:rPr lang="en-US" altLang="zh-CN" sz="3000" b="1" dirty="0">
                <a:solidFill>
                  <a:srgbClr val="002060"/>
                </a:solidFill>
                <a:latin typeface="微软雅黑" panose="020B0503020204020204" pitchFamily="34" charset="-122"/>
                <a:ea typeface="微软雅黑" panose="020B0503020204020204" pitchFamily="34" charset="-122"/>
              </a:rPr>
              <a:t>《</a:t>
            </a:r>
            <a:r>
              <a:rPr lang="zh-CN" altLang="en-US" sz="3000" b="1" dirty="0">
                <a:solidFill>
                  <a:srgbClr val="002060"/>
                </a:solidFill>
                <a:latin typeface="微软雅黑" panose="020B0503020204020204" pitchFamily="34" charset="-122"/>
                <a:ea typeface="微软雅黑" panose="020B0503020204020204" pitchFamily="34" charset="-122"/>
              </a:rPr>
              <a:t>南京条约</a:t>
            </a:r>
            <a:r>
              <a:rPr lang="en-US" altLang="zh-CN" sz="3000" b="1" dirty="0">
                <a:solidFill>
                  <a:srgbClr val="002060"/>
                </a:solidFill>
                <a:latin typeface="微软雅黑" panose="020B0503020204020204" pitchFamily="34" charset="-122"/>
                <a:ea typeface="微软雅黑" panose="020B0503020204020204" pitchFamily="34" charset="-122"/>
              </a:rPr>
              <a:t>》</a:t>
            </a:r>
            <a:r>
              <a:rPr lang="zh-CN" altLang="en-US" sz="3000" b="1" dirty="0">
                <a:solidFill>
                  <a:srgbClr val="002060"/>
                </a:solidFill>
                <a:latin typeface="微软雅黑" panose="020B0503020204020204" pitchFamily="34" charset="-122"/>
                <a:ea typeface="微软雅黑" panose="020B0503020204020204" pitchFamily="34" charset="-122"/>
              </a:rPr>
              <a:t>，被迫开放上海作为通商口岸，为应对与外国人的交流、交涉。</a:t>
            </a:r>
            <a:r>
              <a:rPr lang="zh-CN" altLang="zh-CN" sz="3000" b="1" dirty="0">
                <a:solidFill>
                  <a:srgbClr val="FF0000"/>
                </a:solidFill>
                <a:latin typeface="微软雅黑" panose="020B0503020204020204" pitchFamily="34" charset="-122"/>
                <a:ea typeface="微软雅黑" panose="020B0503020204020204" pitchFamily="34" charset="-122"/>
              </a:rPr>
              <a:t>（</a:t>
            </a:r>
            <a:r>
              <a:rPr lang="en-US" altLang="zh-CN" sz="3000" b="1" dirty="0">
                <a:solidFill>
                  <a:srgbClr val="FF0000"/>
                </a:solidFill>
                <a:latin typeface="微软雅黑" panose="020B0503020204020204" pitchFamily="34" charset="-122"/>
                <a:ea typeface="微软雅黑" panose="020B0503020204020204" pitchFamily="34" charset="-122"/>
              </a:rPr>
              <a:t>1</a:t>
            </a:r>
            <a:r>
              <a:rPr lang="zh-CN" altLang="zh-CN" sz="3000" b="1" dirty="0">
                <a:solidFill>
                  <a:srgbClr val="FF0000"/>
                </a:solidFill>
                <a:latin typeface="微软雅黑" panose="020B0503020204020204" pitchFamily="34" charset="-122"/>
                <a:ea typeface="微软雅黑" panose="020B0503020204020204" pitchFamily="34" charset="-122"/>
              </a:rPr>
              <a:t>分，参考第</a:t>
            </a:r>
            <a:r>
              <a:rPr lang="en-US" altLang="zh-CN" sz="3000" b="1" dirty="0">
                <a:solidFill>
                  <a:srgbClr val="FF0000"/>
                </a:solidFill>
                <a:latin typeface="微软雅黑" panose="020B0503020204020204" pitchFamily="34" charset="-122"/>
                <a:ea typeface="微软雅黑" panose="020B0503020204020204" pitchFamily="34" charset="-122"/>
              </a:rPr>
              <a:t>7</a:t>
            </a:r>
            <a:r>
              <a:rPr lang="zh-CN" altLang="en-US" sz="3000" b="1" dirty="0">
                <a:solidFill>
                  <a:srgbClr val="FF0000"/>
                </a:solidFill>
                <a:latin typeface="微软雅黑" panose="020B0503020204020204" pitchFamily="34" charset="-122"/>
                <a:ea typeface="微软雅黑" panose="020B0503020204020204" pitchFamily="34" charset="-122"/>
              </a:rPr>
              <a:t>题答案</a:t>
            </a:r>
            <a:r>
              <a:rPr lang="zh-CN" altLang="zh-CN" sz="3000" b="1" dirty="0">
                <a:solidFill>
                  <a:srgbClr val="FF0000"/>
                </a:solidFill>
                <a:latin typeface="微软雅黑" panose="020B0503020204020204" pitchFamily="34" charset="-122"/>
                <a:ea typeface="微软雅黑" panose="020B0503020204020204" pitchFamily="34" charset="-122"/>
              </a:rPr>
              <a:t>）</a:t>
            </a:r>
            <a:endParaRPr lang="en-US" altLang="zh-CN" sz="3000" b="1" dirty="0">
              <a:solidFill>
                <a:schemeClr val="accent1"/>
              </a:solidFill>
              <a:latin typeface="微软雅黑" panose="020B0503020204020204" pitchFamily="34" charset="-122"/>
              <a:ea typeface="微软雅黑" panose="020B0503020204020204" pitchFamily="34" charset="-12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3000" b="1" dirty="0">
                <a:solidFill>
                  <a:srgbClr val="0070C0"/>
                </a:solidFill>
                <a:latin typeface="微软雅黑" panose="020B0503020204020204" pitchFamily="34" charset="-122"/>
                <a:ea typeface="微软雅黑" panose="020B0503020204020204" pitchFamily="34" charset="-122"/>
              </a:rPr>
              <a:t>       1860</a:t>
            </a:r>
            <a:r>
              <a:rPr lang="zh-CN" altLang="en-US" sz="3000" b="1" dirty="0">
                <a:solidFill>
                  <a:srgbClr val="0070C0"/>
                </a:solidFill>
                <a:latin typeface="微软雅黑" panose="020B0503020204020204" pitchFamily="34" charset="-122"/>
                <a:ea typeface="微软雅黑" panose="020B0503020204020204" pitchFamily="34" charset="-122"/>
              </a:rPr>
              <a:t>年代起，部分开明官员掀起洋务运动，学习西方的先进技术，是中国早期现代化的初步探索，他们在上海创办了江南机器制造总局、轮船招商局等，上海道台需要管理这些企业，顺应洋务运动开展的新形势，所以上海道台的夷务职能被变更为洋务职能，同时新增加了现代化项目的职能。 </a:t>
            </a:r>
            <a:r>
              <a:rPr kumimoji="0" lang="zh-CN" altLang="zh-CN" sz="30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a:t>
            </a:r>
            <a:r>
              <a:rPr kumimoji="0" lang="en-US" altLang="zh-CN" sz="30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1</a:t>
            </a:r>
            <a:r>
              <a:rPr kumimoji="0" lang="zh-CN" altLang="zh-CN" sz="30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分，参考第</a:t>
            </a:r>
            <a:r>
              <a:rPr lang="en-US" altLang="zh-CN" sz="3000" b="1" dirty="0">
                <a:solidFill>
                  <a:srgbClr val="FF0000"/>
                </a:solidFill>
                <a:latin typeface="微软雅黑" panose="020B0503020204020204" pitchFamily="34" charset="-122"/>
                <a:ea typeface="微软雅黑" panose="020B0503020204020204" pitchFamily="34" charset="-122"/>
              </a:rPr>
              <a:t>9</a:t>
            </a:r>
            <a:r>
              <a:rPr kumimoji="0" lang="zh-CN" altLang="en-US" sz="30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题答案</a:t>
            </a:r>
            <a:r>
              <a:rPr kumimoji="0" lang="zh-CN" altLang="zh-CN" sz="30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cs"/>
              </a:rPr>
              <a:t>）</a:t>
            </a:r>
            <a:endParaRPr kumimoji="0" lang="en-US" altLang="zh-CN" sz="3000" b="1" i="0" u="none" strike="noStrike" kern="1200" cap="none" spc="0" normalizeH="0" baseline="0" noProof="0" dirty="0">
              <a:ln>
                <a:noFill/>
              </a:ln>
              <a:solidFill>
                <a:srgbClr val="4472C4"/>
              </a:solidFill>
              <a:effectLst/>
              <a:uLnTx/>
              <a:uFillTx/>
              <a:latin typeface="微软雅黑" panose="020B0503020204020204" pitchFamily="34" charset="-122"/>
              <a:ea typeface="微软雅黑" panose="020B0503020204020204" pitchFamily="34" charset="-122"/>
              <a:cs typeface="+mn-cs"/>
            </a:endParaRPr>
          </a:p>
        </p:txBody>
      </p:sp>
    </p:spTree>
    <p:extLst>
      <p:ext uri="{BB962C8B-B14F-4D97-AF65-F5344CB8AC3E}">
        <p14:creationId xmlns:p14="http://schemas.microsoft.com/office/powerpoint/2010/main" val="234323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a:extLst>
              <a:ext uri="{FF2B5EF4-FFF2-40B4-BE49-F238E27FC236}">
                <a16:creationId xmlns:a16="http://schemas.microsoft.com/office/drawing/2014/main" id="{ACF83F62-6195-4159-6444-4605D76B9701}"/>
              </a:ext>
            </a:extLst>
          </p:cNvPr>
          <p:cNvSpPr txBox="1"/>
          <p:nvPr/>
        </p:nvSpPr>
        <p:spPr>
          <a:xfrm>
            <a:off x="223520" y="233680"/>
            <a:ext cx="9072880" cy="584775"/>
          </a:xfrm>
          <a:prstGeom prst="rect">
            <a:avLst/>
          </a:prstGeom>
          <a:noFill/>
        </p:spPr>
        <p:txBody>
          <a:bodyPr wrap="square" rtlCol="0">
            <a:spAutoFit/>
          </a:bodyPr>
          <a:lstStyle/>
          <a:p>
            <a:r>
              <a:rPr lang="zh-CN" altLang="en-US" sz="3200" b="1" dirty="0">
                <a:solidFill>
                  <a:srgbClr val="C00000"/>
                </a:solidFill>
                <a:latin typeface="微软雅黑" panose="020B0503020204020204" pitchFamily="34" charset="-122"/>
                <a:ea typeface="微软雅黑" panose="020B0503020204020204" pitchFamily="34" charset="-122"/>
              </a:rPr>
              <a:t>总结：</a:t>
            </a:r>
            <a:r>
              <a:rPr lang="en-US" altLang="zh-CN" sz="3200" b="1" dirty="0">
                <a:solidFill>
                  <a:srgbClr val="C00000"/>
                </a:solidFill>
                <a:latin typeface="微软雅黑" panose="020B0503020204020204" pitchFamily="34" charset="-122"/>
                <a:ea typeface="微软雅黑" panose="020B0503020204020204" pitchFamily="34" charset="-122"/>
              </a:rPr>
              <a:t>1</a:t>
            </a:r>
            <a:r>
              <a:rPr lang="zh-CN" altLang="en-US" sz="3200" b="1" dirty="0">
                <a:solidFill>
                  <a:srgbClr val="C00000"/>
                </a:solidFill>
                <a:latin typeface="微软雅黑" panose="020B0503020204020204" pitchFamily="34" charset="-122"/>
                <a:ea typeface="微软雅黑" panose="020B0503020204020204" pitchFamily="34" charset="-122"/>
              </a:rPr>
              <a:t>分，</a:t>
            </a:r>
            <a:r>
              <a:rPr lang="en-US" altLang="zh-CN" sz="3200" b="1" dirty="0">
                <a:solidFill>
                  <a:srgbClr val="C00000"/>
                </a:solidFill>
                <a:latin typeface="微软雅黑" panose="020B0503020204020204" pitchFamily="34" charset="-122"/>
                <a:ea typeface="微软雅黑" panose="020B0503020204020204" pitchFamily="34" charset="-122"/>
              </a:rPr>
              <a:t>2</a:t>
            </a:r>
            <a:r>
              <a:rPr lang="zh-CN" altLang="en-US" sz="3200" b="1" dirty="0">
                <a:solidFill>
                  <a:srgbClr val="C00000"/>
                </a:solidFill>
                <a:latin typeface="微软雅黑" panose="020B0503020204020204" pitchFamily="34" charset="-122"/>
                <a:ea typeface="微软雅黑" panose="020B0503020204020204" pitchFamily="34" charset="-122"/>
              </a:rPr>
              <a:t>句话，总结，详细阐述观点</a:t>
            </a:r>
          </a:p>
        </p:txBody>
      </p:sp>
      <p:sp>
        <p:nvSpPr>
          <p:cNvPr id="4" name="文本框 3">
            <a:extLst>
              <a:ext uri="{FF2B5EF4-FFF2-40B4-BE49-F238E27FC236}">
                <a16:creationId xmlns:a16="http://schemas.microsoft.com/office/drawing/2014/main" id="{C1502C79-F336-3E85-7CC8-C391EDA9477D}"/>
              </a:ext>
            </a:extLst>
          </p:cNvPr>
          <p:cNvSpPr txBox="1"/>
          <p:nvPr/>
        </p:nvSpPr>
        <p:spPr>
          <a:xfrm>
            <a:off x="106641" y="1036320"/>
            <a:ext cx="11742460" cy="1015663"/>
          </a:xfrm>
          <a:prstGeom prst="rect">
            <a:avLst/>
          </a:prstGeom>
          <a:noFill/>
        </p:spPr>
        <p:txBody>
          <a:bodyPr wrap="squar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上海道台的职能变化映射了时代的变化，而清政府不断增加上海道台的职能是在顺应时代的发展。</a:t>
            </a:r>
            <a:endParaRPr lang="zh-CN" altLang="en-US" sz="3000" b="1" dirty="0">
              <a:solidFill>
                <a:srgbClr val="002060"/>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BE2703D2-EDE2-2F78-E280-A66EC7CC062D}"/>
              </a:ext>
            </a:extLst>
          </p:cNvPr>
          <p:cNvSpPr txBox="1"/>
          <p:nvPr/>
        </p:nvSpPr>
        <p:spPr>
          <a:xfrm>
            <a:off x="106641" y="2413337"/>
            <a:ext cx="11742460" cy="1015663"/>
          </a:xfrm>
          <a:prstGeom prst="rect">
            <a:avLst/>
          </a:prstGeom>
          <a:noFill/>
        </p:spPr>
        <p:txBody>
          <a:bodyPr wrap="squar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从</a:t>
            </a:r>
            <a:r>
              <a:rPr lang="en-US" altLang="zh-CN" sz="3000" b="1" dirty="0">
                <a:solidFill>
                  <a:schemeClr val="accent1"/>
                </a:solidFill>
                <a:latin typeface="微软雅黑" panose="020B0503020204020204" pitchFamily="34" charset="-122"/>
                <a:ea typeface="微软雅黑" panose="020B0503020204020204" pitchFamily="34" charset="-122"/>
              </a:rPr>
              <a:t>1645</a:t>
            </a:r>
            <a:r>
              <a:rPr lang="zh-CN" altLang="en-US" sz="3000" b="1" dirty="0">
                <a:solidFill>
                  <a:schemeClr val="accent1"/>
                </a:solidFill>
                <a:latin typeface="微软雅黑" panose="020B0503020204020204" pitchFamily="34" charset="-122"/>
                <a:ea typeface="微软雅黑" panose="020B0503020204020204" pitchFamily="34" charset="-122"/>
              </a:rPr>
              <a:t>年到</a:t>
            </a:r>
            <a:r>
              <a:rPr lang="en-US" altLang="zh-CN" sz="3000" b="1" dirty="0">
                <a:solidFill>
                  <a:schemeClr val="accent1"/>
                </a:solidFill>
                <a:latin typeface="微软雅黑" panose="020B0503020204020204" pitchFamily="34" charset="-122"/>
                <a:ea typeface="微软雅黑" panose="020B0503020204020204" pitchFamily="34" charset="-122"/>
              </a:rPr>
              <a:t>1865</a:t>
            </a:r>
            <a:r>
              <a:rPr lang="zh-CN" altLang="en-US" sz="3000" b="1" dirty="0">
                <a:solidFill>
                  <a:schemeClr val="accent1"/>
                </a:solidFill>
                <a:latin typeface="微软雅黑" panose="020B0503020204020204" pitchFamily="34" charset="-122"/>
                <a:ea typeface="微软雅黑" panose="020B0503020204020204" pitchFamily="34" charset="-122"/>
              </a:rPr>
              <a:t>年，上海道台职能的变更，不仅是清政府统治形势的变更，也反映了当时的时代背景，二者关系密不可分。</a:t>
            </a:r>
            <a:endParaRPr lang="zh-CN" altLang="en-US" sz="3000" b="1" dirty="0">
              <a:solidFill>
                <a:srgbClr val="002060"/>
              </a:solidFill>
              <a:latin typeface="微软雅黑" panose="020B0503020204020204" pitchFamily="34" charset="-122"/>
              <a:ea typeface="微软雅黑" panose="020B0503020204020204" pitchFamily="34" charset="-122"/>
            </a:endParaRPr>
          </a:p>
        </p:txBody>
      </p:sp>
      <p:sp>
        <p:nvSpPr>
          <p:cNvPr id="6" name="文本框 5">
            <a:extLst>
              <a:ext uri="{FF2B5EF4-FFF2-40B4-BE49-F238E27FC236}">
                <a16:creationId xmlns:a16="http://schemas.microsoft.com/office/drawing/2014/main" id="{757348C7-37EA-435A-6027-6D376420A97D}"/>
              </a:ext>
            </a:extLst>
          </p:cNvPr>
          <p:cNvSpPr txBox="1"/>
          <p:nvPr/>
        </p:nvSpPr>
        <p:spPr>
          <a:xfrm>
            <a:off x="106641" y="3790691"/>
            <a:ext cx="11742460" cy="1015663"/>
          </a:xfrm>
          <a:prstGeom prst="rect">
            <a:avLst/>
          </a:prstGeom>
          <a:noFill/>
        </p:spPr>
        <p:txBody>
          <a:bodyPr wrap="squar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经过</a:t>
            </a:r>
            <a:r>
              <a:rPr lang="en-US" altLang="zh-CN" sz="3000" b="1" dirty="0">
                <a:solidFill>
                  <a:schemeClr val="accent1"/>
                </a:solidFill>
                <a:latin typeface="微软雅黑" panose="020B0503020204020204" pitchFamily="34" charset="-122"/>
                <a:ea typeface="微软雅黑" panose="020B0503020204020204" pitchFamily="34" charset="-122"/>
              </a:rPr>
              <a:t>3</a:t>
            </a:r>
            <a:r>
              <a:rPr lang="zh-CN" altLang="en-US" sz="3000" b="1" dirty="0">
                <a:solidFill>
                  <a:schemeClr val="accent1"/>
                </a:solidFill>
                <a:latin typeface="微软雅黑" panose="020B0503020204020204" pitchFamily="34" charset="-122"/>
                <a:ea typeface="微软雅黑" panose="020B0503020204020204" pitchFamily="34" charset="-122"/>
              </a:rPr>
              <a:t>次职能变化，上海道台的职能逐渐完善，</a:t>
            </a:r>
            <a:r>
              <a:rPr lang="en-US" altLang="zh-CN" sz="3000" b="1" dirty="0">
                <a:solidFill>
                  <a:schemeClr val="accent1"/>
                </a:solidFill>
                <a:latin typeface="微软雅黑" panose="020B0503020204020204" pitchFamily="34" charset="-122"/>
                <a:ea typeface="微软雅黑" panose="020B0503020204020204" pitchFamily="34" charset="-122"/>
              </a:rPr>
              <a:t>3</a:t>
            </a:r>
            <a:r>
              <a:rPr lang="zh-CN" altLang="en-US" sz="3000" b="1" dirty="0">
                <a:solidFill>
                  <a:schemeClr val="accent1"/>
                </a:solidFill>
                <a:latin typeface="微软雅黑" panose="020B0503020204020204" pitchFamily="34" charset="-122"/>
                <a:ea typeface="微软雅黑" panose="020B0503020204020204" pitchFamily="34" charset="-122"/>
              </a:rPr>
              <a:t>次变化皆为清朝的发展与统治做出了贡献</a:t>
            </a:r>
            <a:r>
              <a:rPr lang="zh-CN" altLang="en-US" sz="3000" b="1" dirty="0">
                <a:solidFill>
                  <a:srgbClr val="FF0000"/>
                </a:solidFill>
                <a:latin typeface="微软雅黑" panose="020B0503020204020204" pitchFamily="34" charset="-122"/>
                <a:ea typeface="微软雅黑" panose="020B0503020204020204" pitchFamily="34" charset="-122"/>
              </a:rPr>
              <a:t>，后期的变化也客观上促进了中国现代化的发展。</a:t>
            </a:r>
          </a:p>
        </p:txBody>
      </p:sp>
      <p:sp>
        <p:nvSpPr>
          <p:cNvPr id="7" name="文本框 6">
            <a:extLst>
              <a:ext uri="{FF2B5EF4-FFF2-40B4-BE49-F238E27FC236}">
                <a16:creationId xmlns:a16="http://schemas.microsoft.com/office/drawing/2014/main" id="{5EE84C8D-9020-4CEF-7029-C88A2CF23B0C}"/>
              </a:ext>
            </a:extLst>
          </p:cNvPr>
          <p:cNvSpPr txBox="1"/>
          <p:nvPr/>
        </p:nvSpPr>
        <p:spPr>
          <a:xfrm>
            <a:off x="106641" y="5313848"/>
            <a:ext cx="11742460" cy="1477328"/>
          </a:xfrm>
          <a:prstGeom prst="rect">
            <a:avLst/>
          </a:prstGeom>
          <a:noFill/>
        </p:spPr>
        <p:txBody>
          <a:bodyPr wrap="square" rtlCol="0">
            <a:spAutoFit/>
          </a:bodyPr>
          <a:lstStyle/>
          <a:p>
            <a:r>
              <a:rPr lang="zh-CN" altLang="en-US" sz="3000" b="1" dirty="0">
                <a:solidFill>
                  <a:schemeClr val="accent1"/>
                </a:solidFill>
                <a:latin typeface="微软雅黑" panose="020B0503020204020204" pitchFamily="34" charset="-122"/>
                <a:ea typeface="微软雅黑" panose="020B0503020204020204" pitchFamily="34" charset="-122"/>
              </a:rPr>
              <a:t>上海道台职能的变化反映着清朝统治形势的变化，从入关之初、到海禁到开始沦为半殖民地半封建社会，再到洋务运动，上海道台职能的变化是清朝统治的一个缩影，不论是对内还是对外。</a:t>
            </a:r>
            <a:endParaRPr lang="zh-CN" altLang="en-US" sz="3000" b="1" dirty="0">
              <a:solidFill>
                <a:srgbClr val="FF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937967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9E15F60E-3AC7-D666-F850-91A15CB9E384}"/>
              </a:ext>
            </a:extLst>
          </p:cNvPr>
          <p:cNvPicPr>
            <a:picLocks noChangeAspect="1"/>
          </p:cNvPicPr>
          <p:nvPr/>
        </p:nvPicPr>
        <p:blipFill>
          <a:blip r:embed="rId2"/>
          <a:stretch>
            <a:fillRect/>
          </a:stretch>
        </p:blipFill>
        <p:spPr>
          <a:xfrm>
            <a:off x="161679" y="0"/>
            <a:ext cx="11253477" cy="3587295"/>
          </a:xfrm>
          <a:prstGeom prst="rect">
            <a:avLst/>
          </a:prstGeom>
        </p:spPr>
      </p:pic>
      <p:pic>
        <p:nvPicPr>
          <p:cNvPr id="5" name="图片 4">
            <a:extLst>
              <a:ext uri="{FF2B5EF4-FFF2-40B4-BE49-F238E27FC236}">
                <a16:creationId xmlns:a16="http://schemas.microsoft.com/office/drawing/2014/main" id="{2B97A5DD-FB7B-2678-2ED4-DA48FC74303B}"/>
              </a:ext>
            </a:extLst>
          </p:cNvPr>
          <p:cNvPicPr>
            <a:picLocks noChangeAspect="1"/>
          </p:cNvPicPr>
          <p:nvPr/>
        </p:nvPicPr>
        <p:blipFill>
          <a:blip r:embed="rId3"/>
          <a:stretch>
            <a:fillRect/>
          </a:stretch>
        </p:blipFill>
        <p:spPr>
          <a:xfrm>
            <a:off x="325507" y="3429001"/>
            <a:ext cx="8658988" cy="3429000"/>
          </a:xfrm>
          <a:prstGeom prst="rect">
            <a:avLst/>
          </a:prstGeom>
        </p:spPr>
      </p:pic>
      <p:sp>
        <p:nvSpPr>
          <p:cNvPr id="6" name="文本框 5">
            <a:extLst>
              <a:ext uri="{FF2B5EF4-FFF2-40B4-BE49-F238E27FC236}">
                <a16:creationId xmlns:a16="http://schemas.microsoft.com/office/drawing/2014/main" id="{3A2F31CA-B23C-FC7C-D2ED-3AF3529FA221}"/>
              </a:ext>
            </a:extLst>
          </p:cNvPr>
          <p:cNvSpPr txBox="1"/>
          <p:nvPr/>
        </p:nvSpPr>
        <p:spPr>
          <a:xfrm>
            <a:off x="426720" y="5143501"/>
            <a:ext cx="3057247" cy="954107"/>
          </a:xfrm>
          <a:prstGeom prst="rect">
            <a:avLst/>
          </a:prstGeom>
          <a:noFill/>
        </p:spPr>
        <p:txBody>
          <a:bodyPr wrap="non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抗日民族统一战线</a:t>
            </a:r>
            <a:endParaRPr lang="en-US" altLang="zh-CN" sz="2800" b="1" dirty="0">
              <a:solidFill>
                <a:srgbClr val="FF0000"/>
              </a:solidFill>
              <a:latin typeface="微软雅黑" panose="020B0503020204020204" pitchFamily="34" charset="-122"/>
              <a:ea typeface="微软雅黑" panose="020B0503020204020204" pitchFamily="34" charset="-122"/>
            </a:endParaRPr>
          </a:p>
          <a:p>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全民族抗战</a:t>
            </a:r>
          </a:p>
        </p:txBody>
      </p:sp>
      <p:sp>
        <p:nvSpPr>
          <p:cNvPr id="7" name="文本框 6">
            <a:extLst>
              <a:ext uri="{FF2B5EF4-FFF2-40B4-BE49-F238E27FC236}">
                <a16:creationId xmlns:a16="http://schemas.microsoft.com/office/drawing/2014/main" id="{F52CC1D8-1B0A-AC22-9320-271747EBC9AB}"/>
              </a:ext>
            </a:extLst>
          </p:cNvPr>
          <p:cNvSpPr txBox="1"/>
          <p:nvPr/>
        </p:nvSpPr>
        <p:spPr>
          <a:xfrm>
            <a:off x="3585180" y="5143501"/>
            <a:ext cx="955040" cy="954107"/>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①②④⑥</a:t>
            </a:r>
          </a:p>
        </p:txBody>
      </p:sp>
      <p:sp>
        <p:nvSpPr>
          <p:cNvPr id="8" name="文本框 7">
            <a:extLst>
              <a:ext uri="{FF2B5EF4-FFF2-40B4-BE49-F238E27FC236}">
                <a16:creationId xmlns:a16="http://schemas.microsoft.com/office/drawing/2014/main" id="{43B9D321-AF56-7281-0840-38A15BE2EE27}"/>
              </a:ext>
            </a:extLst>
          </p:cNvPr>
          <p:cNvSpPr txBox="1"/>
          <p:nvPr/>
        </p:nvSpPr>
        <p:spPr>
          <a:xfrm>
            <a:off x="4836144" y="4758780"/>
            <a:ext cx="2519712" cy="1815882"/>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世界反法西斯统一战线</a:t>
            </a:r>
            <a:r>
              <a:rPr lang="en-US" altLang="zh-CN" sz="2800" b="1" dirty="0">
                <a:solidFill>
                  <a:srgbClr val="FF0000"/>
                </a:solidFill>
                <a:latin typeface="微软雅黑" panose="020B0503020204020204" pitchFamily="34" charset="-122"/>
                <a:ea typeface="微软雅黑" panose="020B0503020204020204" pitchFamily="34" charset="-122"/>
              </a:rPr>
              <a:t>/</a:t>
            </a:r>
          </a:p>
          <a:p>
            <a:r>
              <a:rPr lang="zh-CN" altLang="en-US" sz="2800" b="1" dirty="0">
                <a:solidFill>
                  <a:srgbClr val="FF0000"/>
                </a:solidFill>
                <a:latin typeface="微软雅黑" panose="020B0503020204020204" pitchFamily="34" charset="-122"/>
                <a:ea typeface="微软雅黑" panose="020B0503020204020204" pitchFamily="34" charset="-122"/>
              </a:rPr>
              <a:t>世界反法西斯同盟国的援助</a:t>
            </a:r>
          </a:p>
        </p:txBody>
      </p:sp>
      <p:sp>
        <p:nvSpPr>
          <p:cNvPr id="9" name="文本框 8">
            <a:extLst>
              <a:ext uri="{FF2B5EF4-FFF2-40B4-BE49-F238E27FC236}">
                <a16:creationId xmlns:a16="http://schemas.microsoft.com/office/drawing/2014/main" id="{DE24BFE8-E6B1-FF76-BC6A-2F32D675402C}"/>
              </a:ext>
            </a:extLst>
          </p:cNvPr>
          <p:cNvSpPr txBox="1"/>
          <p:nvPr/>
        </p:nvSpPr>
        <p:spPr>
          <a:xfrm>
            <a:off x="7862508" y="5143501"/>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③⑤</a:t>
            </a:r>
          </a:p>
        </p:txBody>
      </p:sp>
      <p:sp>
        <p:nvSpPr>
          <p:cNvPr id="10" name="文本框 9">
            <a:extLst>
              <a:ext uri="{FF2B5EF4-FFF2-40B4-BE49-F238E27FC236}">
                <a16:creationId xmlns:a16="http://schemas.microsoft.com/office/drawing/2014/main" id="{86689AF5-6E54-80EB-3321-3DB0255DDA0D}"/>
              </a:ext>
            </a:extLst>
          </p:cNvPr>
          <p:cNvSpPr txBox="1"/>
          <p:nvPr/>
        </p:nvSpPr>
        <p:spPr>
          <a:xfrm>
            <a:off x="9229603" y="4180344"/>
            <a:ext cx="1733038" cy="2677656"/>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国民党正面战场和共产党敌后战场相互配合、协同作战</a:t>
            </a:r>
          </a:p>
        </p:txBody>
      </p:sp>
      <p:sp>
        <p:nvSpPr>
          <p:cNvPr id="11" name="文本框 10">
            <a:extLst>
              <a:ext uri="{FF2B5EF4-FFF2-40B4-BE49-F238E27FC236}">
                <a16:creationId xmlns:a16="http://schemas.microsoft.com/office/drawing/2014/main" id="{96F6693C-053A-EE0E-433C-C84023BB3B13}"/>
              </a:ext>
            </a:extLst>
          </p:cNvPr>
          <p:cNvSpPr txBox="1"/>
          <p:nvPr/>
        </p:nvSpPr>
        <p:spPr>
          <a:xfrm>
            <a:off x="10937636" y="5143501"/>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①⑥</a:t>
            </a:r>
          </a:p>
        </p:txBody>
      </p:sp>
      <p:sp>
        <p:nvSpPr>
          <p:cNvPr id="2" name="椭圆 1">
            <a:extLst>
              <a:ext uri="{FF2B5EF4-FFF2-40B4-BE49-F238E27FC236}">
                <a16:creationId xmlns:a16="http://schemas.microsoft.com/office/drawing/2014/main" id="{ECC1CA9E-FF60-9442-BFDA-34486CAA5A53}"/>
              </a:ext>
            </a:extLst>
          </p:cNvPr>
          <p:cNvSpPr/>
          <p:nvPr/>
        </p:nvSpPr>
        <p:spPr>
          <a:xfrm>
            <a:off x="2316480" y="357051"/>
            <a:ext cx="1793966" cy="470263"/>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a:extLst>
              <a:ext uri="{FF2B5EF4-FFF2-40B4-BE49-F238E27FC236}">
                <a16:creationId xmlns:a16="http://schemas.microsoft.com/office/drawing/2014/main" id="{349D4B3C-8B44-7F12-D938-6A7B60CD4165}"/>
              </a:ext>
            </a:extLst>
          </p:cNvPr>
          <p:cNvSpPr/>
          <p:nvPr/>
        </p:nvSpPr>
        <p:spPr>
          <a:xfrm>
            <a:off x="5121352" y="827314"/>
            <a:ext cx="1299768" cy="470263"/>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a:extLst>
              <a:ext uri="{FF2B5EF4-FFF2-40B4-BE49-F238E27FC236}">
                <a16:creationId xmlns:a16="http://schemas.microsoft.com/office/drawing/2014/main" id="{53F90E97-2873-085A-4748-88E5BE06DD14}"/>
              </a:ext>
            </a:extLst>
          </p:cNvPr>
          <p:cNvSpPr/>
          <p:nvPr/>
        </p:nvSpPr>
        <p:spPr>
          <a:xfrm>
            <a:off x="2093672" y="1657895"/>
            <a:ext cx="608888" cy="470263"/>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a:extLst>
              <a:ext uri="{FF2B5EF4-FFF2-40B4-BE49-F238E27FC236}">
                <a16:creationId xmlns:a16="http://schemas.microsoft.com/office/drawing/2014/main" id="{3527C240-A541-1815-3C48-ED387D43295A}"/>
              </a:ext>
            </a:extLst>
          </p:cNvPr>
          <p:cNvSpPr/>
          <p:nvPr/>
        </p:nvSpPr>
        <p:spPr>
          <a:xfrm>
            <a:off x="1789228" y="2189118"/>
            <a:ext cx="1035252" cy="357052"/>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a:extLst>
              <a:ext uri="{FF2B5EF4-FFF2-40B4-BE49-F238E27FC236}">
                <a16:creationId xmlns:a16="http://schemas.microsoft.com/office/drawing/2014/main" id="{976C0F97-3949-62FE-5498-3BBB6B595CE8}"/>
              </a:ext>
            </a:extLst>
          </p:cNvPr>
          <p:cNvSpPr/>
          <p:nvPr/>
        </p:nvSpPr>
        <p:spPr>
          <a:xfrm>
            <a:off x="2053032" y="2607130"/>
            <a:ext cx="649528" cy="403859"/>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a:extLst>
              <a:ext uri="{FF2B5EF4-FFF2-40B4-BE49-F238E27FC236}">
                <a16:creationId xmlns:a16="http://schemas.microsoft.com/office/drawing/2014/main" id="{C9DB7939-8504-F6ED-4081-D71E00DDC656}"/>
              </a:ext>
            </a:extLst>
          </p:cNvPr>
          <p:cNvSpPr/>
          <p:nvPr/>
        </p:nvSpPr>
        <p:spPr>
          <a:xfrm>
            <a:off x="2265680" y="3025140"/>
            <a:ext cx="843280" cy="403859"/>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375121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fade">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8E7352E5-3959-7AD6-2783-36C9109CE4C9}"/>
              </a:ext>
            </a:extLst>
          </p:cNvPr>
          <p:cNvPicPr>
            <a:picLocks noChangeAspect="1"/>
          </p:cNvPicPr>
          <p:nvPr/>
        </p:nvPicPr>
        <p:blipFill>
          <a:blip r:embed="rId2"/>
          <a:stretch>
            <a:fillRect/>
          </a:stretch>
        </p:blipFill>
        <p:spPr>
          <a:xfrm>
            <a:off x="172472" y="527612"/>
            <a:ext cx="11846393" cy="1534868"/>
          </a:xfrm>
          <a:prstGeom prst="rect">
            <a:avLst/>
          </a:prstGeom>
        </p:spPr>
      </p:pic>
      <p:sp>
        <p:nvSpPr>
          <p:cNvPr id="4" name="文本框 3">
            <a:extLst>
              <a:ext uri="{FF2B5EF4-FFF2-40B4-BE49-F238E27FC236}">
                <a16:creationId xmlns:a16="http://schemas.microsoft.com/office/drawing/2014/main" id="{85AA0868-DCC0-E510-DD98-F8C4C676664E}"/>
              </a:ext>
            </a:extLst>
          </p:cNvPr>
          <p:cNvSpPr txBox="1"/>
          <p:nvPr/>
        </p:nvSpPr>
        <p:spPr>
          <a:xfrm>
            <a:off x="497840" y="2623821"/>
            <a:ext cx="10033516" cy="2554545"/>
          </a:xfrm>
          <a:prstGeom prst="rect">
            <a:avLst/>
          </a:prstGeom>
          <a:noFill/>
        </p:spPr>
        <p:txBody>
          <a:bodyPr wrap="none" rtlCol="0">
            <a:spAutoFit/>
          </a:bodyPr>
          <a:lstStyle/>
          <a:p>
            <a:r>
              <a:rPr lang="zh-CN" altLang="en-US" sz="3200" b="1" dirty="0">
                <a:solidFill>
                  <a:srgbClr val="C00000"/>
                </a:solidFill>
                <a:latin typeface="微软雅黑" panose="020B0503020204020204" pitchFamily="34" charset="-122"/>
                <a:ea typeface="微软雅黑" panose="020B0503020204020204" pitchFamily="34" charset="-122"/>
              </a:rPr>
              <a:t>史料：反映历史事件的某样东西、承载历史信息的载体</a:t>
            </a:r>
            <a:endParaRPr lang="en-US" altLang="zh-CN" sz="3200" b="1" dirty="0">
              <a:solidFill>
                <a:srgbClr val="C00000"/>
              </a:solidFill>
              <a:latin typeface="微软雅黑" panose="020B0503020204020204" pitchFamily="34" charset="-122"/>
              <a:ea typeface="微软雅黑" panose="020B0503020204020204" pitchFamily="34" charset="-122"/>
            </a:endParaRPr>
          </a:p>
          <a:p>
            <a:r>
              <a:rPr lang="zh-CN" altLang="en-US" sz="3200" b="1" dirty="0">
                <a:solidFill>
                  <a:srgbClr val="0070C0"/>
                </a:solidFill>
                <a:latin typeface="微软雅黑" panose="020B0503020204020204" pitchFamily="34" charset="-122"/>
                <a:ea typeface="微软雅黑" panose="020B0503020204020204" pitchFamily="34" charset="-122"/>
              </a:rPr>
              <a:t>按性质划分：原始史料、非原始史料</a:t>
            </a:r>
            <a:endParaRPr lang="en-US" altLang="zh-CN" sz="3200" b="1" dirty="0">
              <a:solidFill>
                <a:srgbClr val="0070C0"/>
              </a:solidFill>
              <a:latin typeface="微软雅黑" panose="020B0503020204020204" pitchFamily="34" charset="-122"/>
              <a:ea typeface="微软雅黑" panose="020B0503020204020204" pitchFamily="34" charset="-122"/>
            </a:endParaRPr>
          </a:p>
          <a:p>
            <a:r>
              <a:rPr lang="zh-CN" altLang="en-US" sz="3200" b="1" dirty="0">
                <a:solidFill>
                  <a:srgbClr val="0070C0"/>
                </a:solidFill>
                <a:latin typeface="微软雅黑" panose="020B0503020204020204" pitchFamily="34" charset="-122"/>
                <a:ea typeface="微软雅黑" panose="020B0503020204020204" pitchFamily="34" charset="-122"/>
              </a:rPr>
              <a:t>按载体划分：实物、文献、图片、影像、口述</a:t>
            </a:r>
            <a:r>
              <a:rPr lang="en-US" altLang="zh-CN" sz="3200" b="1" dirty="0">
                <a:solidFill>
                  <a:srgbClr val="0070C0"/>
                </a:solidFill>
                <a:latin typeface="微软雅黑" panose="020B0503020204020204" pitchFamily="34" charset="-122"/>
                <a:ea typeface="微软雅黑" panose="020B0503020204020204" pitchFamily="34" charset="-122"/>
              </a:rPr>
              <a:t>…</a:t>
            </a:r>
          </a:p>
          <a:p>
            <a:endParaRPr lang="en-US" altLang="zh-CN" sz="3200" b="1" dirty="0">
              <a:solidFill>
                <a:srgbClr val="0070C0"/>
              </a:solidFill>
              <a:latin typeface="微软雅黑" panose="020B0503020204020204" pitchFamily="34" charset="-122"/>
              <a:ea typeface="微软雅黑" panose="020B0503020204020204" pitchFamily="34" charset="-122"/>
            </a:endParaRPr>
          </a:p>
          <a:p>
            <a:r>
              <a:rPr lang="zh-CN" altLang="en-US" sz="3200" b="1" dirty="0">
                <a:solidFill>
                  <a:srgbClr val="C00000"/>
                </a:solidFill>
                <a:latin typeface="微软雅黑" panose="020B0503020204020204" pitchFamily="34" charset="-122"/>
                <a:ea typeface="微软雅黑" panose="020B0503020204020204" pitchFamily="34" charset="-122"/>
              </a:rPr>
              <a:t>史实：历史事件（时间</a:t>
            </a:r>
            <a:r>
              <a:rPr lang="en-US" altLang="zh-CN" sz="3200" b="1" dirty="0">
                <a:solidFill>
                  <a:srgbClr val="C00000"/>
                </a:solidFill>
                <a:latin typeface="微软雅黑" panose="020B0503020204020204" pitchFamily="34" charset="-122"/>
                <a:ea typeface="微软雅黑" panose="020B0503020204020204" pitchFamily="34" charset="-122"/>
              </a:rPr>
              <a:t>+</a:t>
            </a:r>
            <a:r>
              <a:rPr lang="zh-CN" altLang="en-US" sz="3200" b="1" dirty="0">
                <a:solidFill>
                  <a:srgbClr val="C00000"/>
                </a:solidFill>
                <a:latin typeface="微软雅黑" panose="020B0503020204020204" pitchFamily="34" charset="-122"/>
                <a:ea typeface="微软雅黑" panose="020B0503020204020204" pitchFamily="34" charset="-122"/>
              </a:rPr>
              <a:t>地点</a:t>
            </a:r>
            <a:r>
              <a:rPr lang="en-US" altLang="zh-CN" sz="3200" b="1" dirty="0">
                <a:solidFill>
                  <a:srgbClr val="C00000"/>
                </a:solidFill>
                <a:latin typeface="微软雅黑" panose="020B0503020204020204" pitchFamily="34" charset="-122"/>
                <a:ea typeface="微软雅黑" panose="020B0503020204020204" pitchFamily="34" charset="-122"/>
              </a:rPr>
              <a:t>+</a:t>
            </a:r>
            <a:r>
              <a:rPr lang="zh-CN" altLang="en-US" sz="3200" b="1" dirty="0">
                <a:solidFill>
                  <a:srgbClr val="C00000"/>
                </a:solidFill>
                <a:latin typeface="微软雅黑" panose="020B0503020204020204" pitchFamily="34" charset="-122"/>
                <a:ea typeface="微软雅黑" panose="020B0503020204020204" pitchFamily="34" charset="-122"/>
              </a:rPr>
              <a:t>人物</a:t>
            </a:r>
            <a:r>
              <a:rPr lang="en-US" altLang="zh-CN" sz="3200" b="1" dirty="0">
                <a:solidFill>
                  <a:srgbClr val="C00000"/>
                </a:solidFill>
                <a:latin typeface="微软雅黑" panose="020B0503020204020204" pitchFamily="34" charset="-122"/>
                <a:ea typeface="微软雅黑" panose="020B0503020204020204" pitchFamily="34" charset="-122"/>
              </a:rPr>
              <a:t>+</a:t>
            </a:r>
            <a:r>
              <a:rPr lang="zh-CN" altLang="en-US" sz="3200" b="1" dirty="0">
                <a:solidFill>
                  <a:srgbClr val="C00000"/>
                </a:solidFill>
                <a:latin typeface="微软雅黑" panose="020B0503020204020204" pitchFamily="34" charset="-122"/>
                <a:ea typeface="微软雅黑" panose="020B0503020204020204" pitchFamily="34" charset="-122"/>
              </a:rPr>
              <a:t>过程</a:t>
            </a:r>
            <a:r>
              <a:rPr lang="en-US" altLang="zh-CN" sz="3200" b="1" dirty="0">
                <a:solidFill>
                  <a:srgbClr val="C00000"/>
                </a:solidFill>
                <a:latin typeface="微软雅黑" panose="020B0503020204020204" pitchFamily="34" charset="-122"/>
                <a:ea typeface="微软雅黑" panose="020B0503020204020204" pitchFamily="34" charset="-122"/>
              </a:rPr>
              <a:t>+</a:t>
            </a:r>
            <a:r>
              <a:rPr lang="zh-CN" altLang="en-US" sz="3200" b="1" dirty="0">
                <a:solidFill>
                  <a:srgbClr val="C00000"/>
                </a:solidFill>
                <a:latin typeface="微软雅黑" panose="020B0503020204020204" pitchFamily="34" charset="-122"/>
                <a:ea typeface="微软雅黑" panose="020B0503020204020204" pitchFamily="34" charset="-122"/>
              </a:rPr>
              <a:t>结果）</a:t>
            </a:r>
          </a:p>
        </p:txBody>
      </p:sp>
      <p:sp>
        <p:nvSpPr>
          <p:cNvPr id="5" name="文本框 4">
            <a:extLst>
              <a:ext uri="{FF2B5EF4-FFF2-40B4-BE49-F238E27FC236}">
                <a16:creationId xmlns:a16="http://schemas.microsoft.com/office/drawing/2014/main" id="{D8BF5E67-F303-549B-B963-3D467C187A56}"/>
              </a:ext>
            </a:extLst>
          </p:cNvPr>
          <p:cNvSpPr txBox="1"/>
          <p:nvPr/>
        </p:nvSpPr>
        <p:spPr>
          <a:xfrm>
            <a:off x="254000" y="914400"/>
            <a:ext cx="11389360" cy="954107"/>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四行仓库遗址，谢晋元率部进行的四行仓库保卫战是上海淞沪抗战的重要组成部分，这是原始实物史料，证史价值高。</a:t>
            </a:r>
            <a:r>
              <a:rPr lang="en-US" altLang="zh-CN" sz="2800" b="1" dirty="0">
                <a:solidFill>
                  <a:srgbClr val="0070C0"/>
                </a:solidFill>
                <a:latin typeface="微软雅黑" panose="020B0503020204020204" pitchFamily="34" charset="-122"/>
                <a:ea typeface="微软雅黑" panose="020B0503020204020204" pitchFamily="34" charset="-122"/>
              </a:rPr>
              <a:t>P103</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87886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4BEF65A3-A327-9679-40F7-5D3A8020B2C9}"/>
              </a:ext>
            </a:extLst>
          </p:cNvPr>
          <p:cNvPicPr>
            <a:picLocks noChangeAspect="1"/>
          </p:cNvPicPr>
          <p:nvPr/>
        </p:nvPicPr>
        <p:blipFill>
          <a:blip r:embed="rId3"/>
          <a:stretch>
            <a:fillRect/>
          </a:stretch>
        </p:blipFill>
        <p:spPr>
          <a:xfrm>
            <a:off x="0" y="650240"/>
            <a:ext cx="7744906" cy="5096586"/>
          </a:xfrm>
          <a:prstGeom prst="rect">
            <a:avLst/>
          </a:prstGeom>
        </p:spPr>
      </p:pic>
      <p:pic>
        <p:nvPicPr>
          <p:cNvPr id="5" name="图片 4">
            <a:extLst>
              <a:ext uri="{FF2B5EF4-FFF2-40B4-BE49-F238E27FC236}">
                <a16:creationId xmlns:a16="http://schemas.microsoft.com/office/drawing/2014/main" id="{170D08A9-56DC-12FD-281B-685311BF8BED}"/>
              </a:ext>
            </a:extLst>
          </p:cNvPr>
          <p:cNvPicPr>
            <a:picLocks noChangeAspect="1"/>
          </p:cNvPicPr>
          <p:nvPr/>
        </p:nvPicPr>
        <p:blipFill>
          <a:blip r:embed="rId4"/>
          <a:stretch>
            <a:fillRect/>
          </a:stretch>
        </p:blipFill>
        <p:spPr>
          <a:xfrm>
            <a:off x="0" y="5919423"/>
            <a:ext cx="12081792" cy="979215"/>
          </a:xfrm>
          <a:prstGeom prst="rect">
            <a:avLst/>
          </a:prstGeom>
        </p:spPr>
      </p:pic>
      <p:sp>
        <p:nvSpPr>
          <p:cNvPr id="6" name="文本框 5">
            <a:extLst>
              <a:ext uri="{FF2B5EF4-FFF2-40B4-BE49-F238E27FC236}">
                <a16:creationId xmlns:a16="http://schemas.microsoft.com/office/drawing/2014/main" id="{D60B99ED-D7E6-BB72-8775-F5276CB57902}"/>
              </a:ext>
            </a:extLst>
          </p:cNvPr>
          <p:cNvSpPr txBox="1"/>
          <p:nvPr/>
        </p:nvSpPr>
        <p:spPr>
          <a:xfrm>
            <a:off x="5140960" y="6261101"/>
            <a:ext cx="955040" cy="523220"/>
          </a:xfrm>
          <a:prstGeom prst="rect">
            <a:avLst/>
          </a:prstGeom>
          <a:noFill/>
        </p:spPr>
        <p:txBody>
          <a:bodyPr wrap="square" rtlCol="0">
            <a:spAutoFit/>
          </a:bodyPr>
          <a:lstStyle/>
          <a:p>
            <a:pPr algn="ctr"/>
            <a:r>
              <a:rPr lang="zh-CN" altLang="en-US" sz="2800" b="1" dirty="0">
                <a:solidFill>
                  <a:srgbClr val="FF0000"/>
                </a:solidFill>
                <a:latin typeface="微软雅黑" panose="020B0503020204020204" pitchFamily="34" charset="-122"/>
                <a:ea typeface="微软雅黑" panose="020B0503020204020204" pitchFamily="34" charset="-122"/>
              </a:rPr>
              <a:t>三</a:t>
            </a:r>
          </a:p>
        </p:txBody>
      </p:sp>
      <p:sp>
        <p:nvSpPr>
          <p:cNvPr id="7" name="矩形 6">
            <a:extLst>
              <a:ext uri="{FF2B5EF4-FFF2-40B4-BE49-F238E27FC236}">
                <a16:creationId xmlns:a16="http://schemas.microsoft.com/office/drawing/2014/main" id="{ED16D249-E63D-55B9-56D2-2D0D17FF3754}"/>
              </a:ext>
            </a:extLst>
          </p:cNvPr>
          <p:cNvSpPr/>
          <p:nvPr/>
        </p:nvSpPr>
        <p:spPr>
          <a:xfrm>
            <a:off x="2468880" y="6409031"/>
            <a:ext cx="548640" cy="47752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a:extLst>
              <a:ext uri="{FF2B5EF4-FFF2-40B4-BE49-F238E27FC236}">
                <a16:creationId xmlns:a16="http://schemas.microsoft.com/office/drawing/2014/main" id="{21B969DE-DCD4-E72E-C33B-0A8F4C1C0ACC}"/>
              </a:ext>
            </a:extLst>
          </p:cNvPr>
          <p:cNvPicPr>
            <a:picLocks noChangeAspect="1"/>
          </p:cNvPicPr>
          <p:nvPr/>
        </p:nvPicPr>
        <p:blipFill>
          <a:blip r:embed="rId5"/>
          <a:srcRect b="35337"/>
          <a:stretch>
            <a:fillRect/>
          </a:stretch>
        </p:blipFill>
        <p:spPr>
          <a:xfrm>
            <a:off x="0" y="73679"/>
            <a:ext cx="8021169" cy="535922"/>
          </a:xfrm>
          <a:prstGeom prst="rect">
            <a:avLst/>
          </a:prstGeom>
        </p:spPr>
      </p:pic>
      <p:sp>
        <p:nvSpPr>
          <p:cNvPr id="12" name="文本框 11">
            <a:extLst>
              <a:ext uri="{FF2B5EF4-FFF2-40B4-BE49-F238E27FC236}">
                <a16:creationId xmlns:a16="http://schemas.microsoft.com/office/drawing/2014/main" id="{553ECB9B-FAA1-ACC8-73EA-EF131CCA42F6}"/>
              </a:ext>
            </a:extLst>
          </p:cNvPr>
          <p:cNvSpPr txBox="1"/>
          <p:nvPr/>
        </p:nvSpPr>
        <p:spPr>
          <a:xfrm>
            <a:off x="6675120" y="6261101"/>
            <a:ext cx="955040" cy="523220"/>
          </a:xfrm>
          <a:prstGeom prst="rect">
            <a:avLst/>
          </a:prstGeom>
          <a:noFill/>
        </p:spPr>
        <p:txBody>
          <a:bodyPr wrap="square" rtlCol="0">
            <a:spAutoFit/>
          </a:bodyPr>
          <a:lstStyle/>
          <a:p>
            <a:pPr algn="ctr"/>
            <a:r>
              <a:rPr lang="zh-CN" altLang="en-US" sz="2800" b="1" dirty="0">
                <a:solidFill>
                  <a:srgbClr val="FF0000"/>
                </a:solidFill>
                <a:latin typeface="微软雅黑" panose="020B0503020204020204" pitchFamily="34" charset="-122"/>
                <a:ea typeface="微软雅黑" panose="020B0503020204020204" pitchFamily="34" charset="-122"/>
              </a:rPr>
              <a:t>五</a:t>
            </a:r>
          </a:p>
        </p:txBody>
      </p:sp>
      <p:sp>
        <p:nvSpPr>
          <p:cNvPr id="13" name="矩形 12">
            <a:extLst>
              <a:ext uri="{FF2B5EF4-FFF2-40B4-BE49-F238E27FC236}">
                <a16:creationId xmlns:a16="http://schemas.microsoft.com/office/drawing/2014/main" id="{5CEEDE22-8D1D-1EAB-396F-B4178E77DC5C}"/>
              </a:ext>
            </a:extLst>
          </p:cNvPr>
          <p:cNvSpPr/>
          <p:nvPr/>
        </p:nvSpPr>
        <p:spPr>
          <a:xfrm>
            <a:off x="802640" y="5887015"/>
            <a:ext cx="5374640" cy="374086"/>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59536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1C72F45E-79E6-6106-20A0-2B63FA94C8ED}"/>
              </a:ext>
            </a:extLst>
          </p:cNvPr>
          <p:cNvPicPr>
            <a:picLocks noChangeAspect="1"/>
          </p:cNvPicPr>
          <p:nvPr/>
        </p:nvPicPr>
        <p:blipFill>
          <a:blip r:embed="rId2"/>
          <a:stretch>
            <a:fillRect/>
          </a:stretch>
        </p:blipFill>
        <p:spPr>
          <a:xfrm>
            <a:off x="0" y="0"/>
            <a:ext cx="11623446" cy="2482019"/>
          </a:xfrm>
          <a:prstGeom prst="rect">
            <a:avLst/>
          </a:prstGeom>
        </p:spPr>
      </p:pic>
      <p:sp>
        <p:nvSpPr>
          <p:cNvPr id="4" name="矩形 3">
            <a:extLst>
              <a:ext uri="{FF2B5EF4-FFF2-40B4-BE49-F238E27FC236}">
                <a16:creationId xmlns:a16="http://schemas.microsoft.com/office/drawing/2014/main" id="{AC9CA6F6-B56C-C4ED-4B29-E7E45976BE79}"/>
              </a:ext>
            </a:extLst>
          </p:cNvPr>
          <p:cNvSpPr/>
          <p:nvPr/>
        </p:nvSpPr>
        <p:spPr>
          <a:xfrm>
            <a:off x="4590032" y="0"/>
            <a:ext cx="822960" cy="47752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25C44B25-F775-5181-55A7-807098F8188C}"/>
              </a:ext>
            </a:extLst>
          </p:cNvPr>
          <p:cNvSpPr txBox="1"/>
          <p:nvPr/>
        </p:nvSpPr>
        <p:spPr>
          <a:xfrm>
            <a:off x="117043" y="1384740"/>
            <a:ext cx="11389360" cy="1384995"/>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材料四：为挽救民族危机，中华民族团结抗战，经过</a:t>
            </a:r>
            <a:r>
              <a:rPr lang="en-US" altLang="zh-CN" sz="2800" b="1" dirty="0">
                <a:solidFill>
                  <a:srgbClr val="FF0000"/>
                </a:solidFill>
                <a:latin typeface="微软雅黑" panose="020B0503020204020204" pitchFamily="34" charset="-122"/>
                <a:ea typeface="微软雅黑" panose="020B0503020204020204" pitchFamily="34" charset="-122"/>
              </a:rPr>
              <a:t>14</a:t>
            </a:r>
            <a:r>
              <a:rPr lang="zh-CN" altLang="en-US" sz="2800" b="1" dirty="0">
                <a:solidFill>
                  <a:srgbClr val="FF0000"/>
                </a:solidFill>
                <a:latin typeface="微软雅黑" panose="020B0503020204020204" pitchFamily="34" charset="-122"/>
                <a:ea typeface="微软雅黑" panose="020B0503020204020204" pitchFamily="34" charset="-122"/>
              </a:rPr>
              <a:t>年浴血奋战，取得了抗日战争的胜利，这是近代以来中国人民反抗外敌入侵第一次取得完全胜利的民族解放斗争。</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pic>
        <p:nvPicPr>
          <p:cNvPr id="6" name="图片 5">
            <a:extLst>
              <a:ext uri="{FF2B5EF4-FFF2-40B4-BE49-F238E27FC236}">
                <a16:creationId xmlns:a16="http://schemas.microsoft.com/office/drawing/2014/main" id="{9D8E7AF5-133C-9F8E-6BCC-82B91E780BF1}"/>
              </a:ext>
            </a:extLst>
          </p:cNvPr>
          <p:cNvPicPr>
            <a:picLocks noChangeAspect="1"/>
          </p:cNvPicPr>
          <p:nvPr/>
        </p:nvPicPr>
        <p:blipFill>
          <a:blip r:embed="rId3"/>
          <a:stretch>
            <a:fillRect/>
          </a:stretch>
        </p:blipFill>
        <p:spPr>
          <a:xfrm>
            <a:off x="117044" y="2682240"/>
            <a:ext cx="6439390" cy="4237482"/>
          </a:xfrm>
          <a:prstGeom prst="rect">
            <a:avLst/>
          </a:prstGeom>
        </p:spPr>
      </p:pic>
      <p:sp>
        <p:nvSpPr>
          <p:cNvPr id="7" name="文本框 6">
            <a:extLst>
              <a:ext uri="{FF2B5EF4-FFF2-40B4-BE49-F238E27FC236}">
                <a16:creationId xmlns:a16="http://schemas.microsoft.com/office/drawing/2014/main" id="{4CB7069E-4BB4-463D-81EF-F58EE96733F0}"/>
              </a:ext>
            </a:extLst>
          </p:cNvPr>
          <p:cNvSpPr txBox="1"/>
          <p:nvPr/>
        </p:nvSpPr>
        <p:spPr>
          <a:xfrm>
            <a:off x="4590032" y="4177650"/>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沉沦</a:t>
            </a:r>
          </a:p>
        </p:txBody>
      </p:sp>
      <p:sp>
        <p:nvSpPr>
          <p:cNvPr id="8" name="文本框 7">
            <a:extLst>
              <a:ext uri="{FF2B5EF4-FFF2-40B4-BE49-F238E27FC236}">
                <a16:creationId xmlns:a16="http://schemas.microsoft.com/office/drawing/2014/main" id="{BA17DB86-F9E5-D61B-8E04-050C3FE2C805}"/>
              </a:ext>
            </a:extLst>
          </p:cNvPr>
          <p:cNvSpPr txBox="1"/>
          <p:nvPr/>
        </p:nvSpPr>
        <p:spPr>
          <a:xfrm>
            <a:off x="3011348" y="4700870"/>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沉沦</a:t>
            </a:r>
          </a:p>
        </p:txBody>
      </p:sp>
      <p:sp>
        <p:nvSpPr>
          <p:cNvPr id="9" name="文本框 8">
            <a:extLst>
              <a:ext uri="{FF2B5EF4-FFF2-40B4-BE49-F238E27FC236}">
                <a16:creationId xmlns:a16="http://schemas.microsoft.com/office/drawing/2014/main" id="{04857B66-09DA-32E0-B412-8BD89DF901C8}"/>
              </a:ext>
            </a:extLst>
          </p:cNvPr>
          <p:cNvSpPr txBox="1"/>
          <p:nvPr/>
        </p:nvSpPr>
        <p:spPr>
          <a:xfrm>
            <a:off x="2537816" y="3723587"/>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上升</a:t>
            </a:r>
          </a:p>
        </p:txBody>
      </p:sp>
      <p:sp>
        <p:nvSpPr>
          <p:cNvPr id="10" name="文本框 9">
            <a:extLst>
              <a:ext uri="{FF2B5EF4-FFF2-40B4-BE49-F238E27FC236}">
                <a16:creationId xmlns:a16="http://schemas.microsoft.com/office/drawing/2014/main" id="{9E49D06E-C6B7-1AD3-81F7-BE59613172D5}"/>
              </a:ext>
            </a:extLst>
          </p:cNvPr>
          <p:cNvSpPr txBox="1"/>
          <p:nvPr/>
        </p:nvSpPr>
        <p:spPr>
          <a:xfrm>
            <a:off x="609156" y="4712454"/>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上升</a:t>
            </a:r>
          </a:p>
        </p:txBody>
      </p:sp>
      <p:sp>
        <p:nvSpPr>
          <p:cNvPr id="11" name="文本框 10">
            <a:extLst>
              <a:ext uri="{FF2B5EF4-FFF2-40B4-BE49-F238E27FC236}">
                <a16:creationId xmlns:a16="http://schemas.microsoft.com/office/drawing/2014/main" id="{686A8F9E-099F-CB7E-26F7-E190112F7594}"/>
              </a:ext>
            </a:extLst>
          </p:cNvPr>
          <p:cNvSpPr txBox="1"/>
          <p:nvPr/>
        </p:nvSpPr>
        <p:spPr>
          <a:xfrm>
            <a:off x="5412992" y="4712454"/>
            <a:ext cx="95504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上升</a:t>
            </a:r>
          </a:p>
        </p:txBody>
      </p:sp>
      <p:sp>
        <p:nvSpPr>
          <p:cNvPr id="12" name="文本框 11">
            <a:extLst>
              <a:ext uri="{FF2B5EF4-FFF2-40B4-BE49-F238E27FC236}">
                <a16:creationId xmlns:a16="http://schemas.microsoft.com/office/drawing/2014/main" id="{0524037B-6FB9-23DD-47A3-D28BFA714BFA}"/>
              </a:ext>
            </a:extLst>
          </p:cNvPr>
          <p:cNvSpPr txBox="1"/>
          <p:nvPr/>
        </p:nvSpPr>
        <p:spPr>
          <a:xfrm>
            <a:off x="6792086" y="3054265"/>
            <a:ext cx="5203563" cy="2246769"/>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材料六：为探求救国救民道路，中国先进知识分子创建了中国共产党，这是中国历史上开天辟地的大事，自从有了中国共产党，中国革命的面貌就焕然一新了。</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2" name="文本框 1">
            <a:extLst>
              <a:ext uri="{FF2B5EF4-FFF2-40B4-BE49-F238E27FC236}">
                <a16:creationId xmlns:a16="http://schemas.microsoft.com/office/drawing/2014/main" id="{5A8EEFEA-5804-80D5-A926-7AC2F58B245D}"/>
              </a:ext>
            </a:extLst>
          </p:cNvPr>
          <p:cNvSpPr txBox="1"/>
          <p:nvPr/>
        </p:nvSpPr>
        <p:spPr>
          <a:xfrm>
            <a:off x="1992171" y="230705"/>
            <a:ext cx="800219" cy="461665"/>
          </a:xfrm>
          <a:prstGeom prst="rect">
            <a:avLst/>
          </a:prstGeom>
          <a:noFill/>
        </p:spPr>
        <p:txBody>
          <a:bodyPr wrap="none" rtlCol="0">
            <a:spAutoFit/>
          </a:bodyPr>
          <a:lstStyle/>
          <a:p>
            <a:r>
              <a:rPr lang="zh-CN" altLang="en-US" sz="2400" b="1" dirty="0">
                <a:solidFill>
                  <a:srgbClr val="0070C0"/>
                </a:solidFill>
                <a:latin typeface="微软雅黑" panose="020B0503020204020204" pitchFamily="34" charset="-122"/>
                <a:ea typeface="微软雅黑" panose="020B0503020204020204" pitchFamily="34" charset="-122"/>
              </a:rPr>
              <a:t>目的</a:t>
            </a:r>
          </a:p>
        </p:txBody>
      </p:sp>
      <p:sp>
        <p:nvSpPr>
          <p:cNvPr id="13" name="文本框 12">
            <a:extLst>
              <a:ext uri="{FF2B5EF4-FFF2-40B4-BE49-F238E27FC236}">
                <a16:creationId xmlns:a16="http://schemas.microsoft.com/office/drawing/2014/main" id="{8836EB00-EA64-63B8-8222-CBD1A8174552}"/>
              </a:ext>
            </a:extLst>
          </p:cNvPr>
          <p:cNvSpPr txBox="1"/>
          <p:nvPr/>
        </p:nvSpPr>
        <p:spPr>
          <a:xfrm>
            <a:off x="3488868" y="246687"/>
            <a:ext cx="1723549" cy="461665"/>
          </a:xfrm>
          <a:prstGeom prst="rect">
            <a:avLst/>
          </a:prstGeom>
          <a:noFill/>
        </p:spPr>
        <p:txBody>
          <a:bodyPr wrap="none" rtlCol="0">
            <a:spAutoFit/>
          </a:bodyPr>
          <a:lstStyle/>
          <a:p>
            <a:r>
              <a:rPr lang="zh-CN" altLang="en-US" sz="2400" b="1" dirty="0">
                <a:solidFill>
                  <a:srgbClr val="0070C0"/>
                </a:solidFill>
                <a:latin typeface="微软雅黑" panose="020B0503020204020204" pitchFamily="34" charset="-122"/>
                <a:ea typeface="微软雅黑" panose="020B0503020204020204" pitchFamily="34" charset="-122"/>
              </a:rPr>
              <a:t>谁做了什么</a:t>
            </a:r>
          </a:p>
        </p:txBody>
      </p:sp>
      <p:sp>
        <p:nvSpPr>
          <p:cNvPr id="14" name="文本框 13">
            <a:extLst>
              <a:ext uri="{FF2B5EF4-FFF2-40B4-BE49-F238E27FC236}">
                <a16:creationId xmlns:a16="http://schemas.microsoft.com/office/drawing/2014/main" id="{9CF943DD-3907-8FDA-6A90-89A62D380271}"/>
              </a:ext>
            </a:extLst>
          </p:cNvPr>
          <p:cNvSpPr txBox="1"/>
          <p:nvPr/>
        </p:nvSpPr>
        <p:spPr>
          <a:xfrm>
            <a:off x="7117315" y="246687"/>
            <a:ext cx="800219" cy="461665"/>
          </a:xfrm>
          <a:prstGeom prst="rect">
            <a:avLst/>
          </a:prstGeom>
          <a:noFill/>
        </p:spPr>
        <p:txBody>
          <a:bodyPr wrap="none" rtlCol="0">
            <a:spAutoFit/>
          </a:bodyPr>
          <a:lstStyle/>
          <a:p>
            <a:r>
              <a:rPr lang="zh-CN" altLang="en-US" sz="2400" b="1" dirty="0">
                <a:solidFill>
                  <a:srgbClr val="0070C0"/>
                </a:solidFill>
                <a:latin typeface="微软雅黑" panose="020B0503020204020204" pitchFamily="34" charset="-122"/>
                <a:ea typeface="微软雅黑" panose="020B0503020204020204" pitchFamily="34" charset="-122"/>
              </a:rPr>
              <a:t>结果</a:t>
            </a:r>
          </a:p>
        </p:txBody>
      </p:sp>
      <p:sp>
        <p:nvSpPr>
          <p:cNvPr id="15" name="文本框 14">
            <a:extLst>
              <a:ext uri="{FF2B5EF4-FFF2-40B4-BE49-F238E27FC236}">
                <a16:creationId xmlns:a16="http://schemas.microsoft.com/office/drawing/2014/main" id="{E29A4B82-3270-5C23-8FAD-53F6A57B8BF3}"/>
              </a:ext>
            </a:extLst>
          </p:cNvPr>
          <p:cNvSpPr txBox="1"/>
          <p:nvPr/>
        </p:nvSpPr>
        <p:spPr>
          <a:xfrm>
            <a:off x="8301175" y="246687"/>
            <a:ext cx="800219" cy="461665"/>
          </a:xfrm>
          <a:prstGeom prst="rect">
            <a:avLst/>
          </a:prstGeom>
          <a:noFill/>
        </p:spPr>
        <p:txBody>
          <a:bodyPr wrap="none" rtlCol="0">
            <a:spAutoFit/>
          </a:bodyPr>
          <a:lstStyle/>
          <a:p>
            <a:r>
              <a:rPr lang="zh-CN" altLang="en-US" sz="2400" b="1" dirty="0">
                <a:solidFill>
                  <a:srgbClr val="0070C0"/>
                </a:solidFill>
                <a:latin typeface="微软雅黑" panose="020B0503020204020204" pitchFamily="34" charset="-122"/>
                <a:ea typeface="微软雅黑" panose="020B0503020204020204" pitchFamily="34" charset="-122"/>
              </a:rPr>
              <a:t>影响</a:t>
            </a:r>
          </a:p>
        </p:txBody>
      </p:sp>
    </p:spTree>
    <p:extLst>
      <p:ext uri="{BB962C8B-B14F-4D97-AF65-F5344CB8AC3E}">
        <p14:creationId xmlns:p14="http://schemas.microsoft.com/office/powerpoint/2010/main" val="308138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9A013CF4-9252-1A22-CA05-AD80E9047B0A}"/>
              </a:ext>
            </a:extLst>
          </p:cNvPr>
          <p:cNvPicPr>
            <a:picLocks noChangeAspect="1"/>
          </p:cNvPicPr>
          <p:nvPr/>
        </p:nvPicPr>
        <p:blipFill>
          <a:blip r:embed="rId2"/>
          <a:stretch>
            <a:fillRect/>
          </a:stretch>
        </p:blipFill>
        <p:spPr>
          <a:xfrm>
            <a:off x="0" y="589838"/>
            <a:ext cx="11998285" cy="1614882"/>
          </a:xfrm>
          <a:prstGeom prst="rect">
            <a:avLst/>
          </a:prstGeom>
        </p:spPr>
      </p:pic>
      <p:sp>
        <p:nvSpPr>
          <p:cNvPr id="4" name="文本框 3">
            <a:extLst>
              <a:ext uri="{FF2B5EF4-FFF2-40B4-BE49-F238E27FC236}">
                <a16:creationId xmlns:a16="http://schemas.microsoft.com/office/drawing/2014/main" id="{10AF70B7-20EB-C5FF-D821-79435B91F84E}"/>
              </a:ext>
            </a:extLst>
          </p:cNvPr>
          <p:cNvSpPr txBox="1"/>
          <p:nvPr/>
        </p:nvSpPr>
        <p:spPr>
          <a:xfrm>
            <a:off x="193714" y="1027947"/>
            <a:ext cx="11205805" cy="2677656"/>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“沉沦”：近代以来，由于列强的不断侵略，中华民族危机日益加深，中国从一个独立自主的封建社会逐渐沦为半殖民地半封建社会。（</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南京条约</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开始、</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辛丑条约</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彻底）（</a:t>
            </a:r>
            <a:r>
              <a:rPr lang="en-US" altLang="zh-CN" sz="2800" b="1" dirty="0">
                <a:solidFill>
                  <a:srgbClr val="FF0000"/>
                </a:solidFill>
                <a:latin typeface="微软雅黑" panose="020B0503020204020204" pitchFamily="34" charset="-122"/>
                <a:ea typeface="微软雅黑" panose="020B0503020204020204" pitchFamily="34" charset="-122"/>
              </a:rPr>
              <a:t>2</a:t>
            </a:r>
            <a:r>
              <a:rPr lang="zh-CN" altLang="en-US" sz="2800" b="1" dirty="0">
                <a:solidFill>
                  <a:srgbClr val="FF0000"/>
                </a:solidFill>
                <a:latin typeface="微软雅黑" panose="020B0503020204020204" pitchFamily="34" charset="-122"/>
                <a:ea typeface="微软雅黑" panose="020B0503020204020204" pitchFamily="34" charset="-122"/>
              </a:rPr>
              <a:t>分）</a:t>
            </a:r>
            <a:endParaRPr lang="en-US" altLang="zh-CN" sz="2800" b="1" dirty="0">
              <a:solidFill>
                <a:srgbClr val="FF0000"/>
              </a:solidFill>
              <a:latin typeface="微软雅黑" panose="020B0503020204020204" pitchFamily="34" charset="-122"/>
              <a:ea typeface="微软雅黑" panose="020B0503020204020204" pitchFamily="34" charset="-122"/>
            </a:endParaRPr>
          </a:p>
          <a:p>
            <a:r>
              <a:rPr lang="zh-CN" altLang="en-US" sz="2800" b="1" dirty="0">
                <a:solidFill>
                  <a:srgbClr val="FF0000"/>
                </a:solidFill>
                <a:latin typeface="微软雅黑" panose="020B0503020204020204" pitchFamily="34" charset="-122"/>
                <a:ea typeface="微软雅黑" panose="020B0503020204020204" pitchFamily="34" charset="-122"/>
              </a:rPr>
              <a:t>“上升”：为了救亡图存，中国各阶层人士（如梁启超代表的资产阶级维新派、中国共产党代表的先进知识分子等）不断反抗、探索，最终通过全民族抗战取得胜利。（</a:t>
            </a:r>
            <a:r>
              <a:rPr lang="en-US" altLang="zh-CN" sz="2800" b="1" dirty="0">
                <a:solidFill>
                  <a:srgbClr val="FF0000"/>
                </a:solidFill>
                <a:latin typeface="微软雅黑" panose="020B0503020204020204" pitchFamily="34" charset="-122"/>
                <a:ea typeface="微软雅黑" panose="020B0503020204020204" pitchFamily="34" charset="-122"/>
              </a:rPr>
              <a:t>2</a:t>
            </a:r>
            <a:r>
              <a:rPr lang="zh-CN" altLang="en-US" sz="2800" b="1" dirty="0">
                <a:solidFill>
                  <a:srgbClr val="FF0000"/>
                </a:solidFill>
                <a:latin typeface="微软雅黑" panose="020B0503020204020204" pitchFamily="34" charset="-122"/>
                <a:ea typeface="微软雅黑" panose="020B0503020204020204" pitchFamily="34" charset="-122"/>
              </a:rPr>
              <a:t>分）</a:t>
            </a:r>
            <a:endParaRPr lang="en-US" altLang="zh-CN" sz="2800" b="1" dirty="0">
              <a:solidFill>
                <a:srgbClr val="FF0000"/>
              </a:solidFill>
              <a:latin typeface="微软雅黑" panose="020B0503020204020204" pitchFamily="34" charset="-122"/>
              <a:ea typeface="微软雅黑" panose="020B0503020204020204" pitchFamily="34" charset="-122"/>
            </a:endParaRPr>
          </a:p>
        </p:txBody>
      </p:sp>
      <p:sp>
        <p:nvSpPr>
          <p:cNvPr id="5" name="文本框 4">
            <a:extLst>
              <a:ext uri="{FF2B5EF4-FFF2-40B4-BE49-F238E27FC236}">
                <a16:creationId xmlns:a16="http://schemas.microsoft.com/office/drawing/2014/main" id="{C8974DDA-1A21-794A-580D-1F0330468C41}"/>
              </a:ext>
            </a:extLst>
          </p:cNvPr>
          <p:cNvSpPr txBox="1"/>
          <p:nvPr/>
        </p:nvSpPr>
        <p:spPr>
          <a:xfrm>
            <a:off x="193714" y="4525625"/>
            <a:ext cx="10483959" cy="1077218"/>
          </a:xfrm>
          <a:prstGeom prst="rect">
            <a:avLst/>
          </a:prstGeom>
          <a:noFill/>
        </p:spPr>
        <p:txBody>
          <a:bodyPr wrap="none" rtlCol="0">
            <a:spAutoFit/>
          </a:bodyPr>
          <a:lstStyle/>
          <a:p>
            <a:pPr algn="ctr"/>
            <a:r>
              <a:rPr lang="zh-CN" altLang="en-US" sz="3200" b="1" dirty="0">
                <a:solidFill>
                  <a:srgbClr val="0070C0"/>
                </a:solidFill>
                <a:latin typeface="微软雅黑" panose="020B0503020204020204" pitchFamily="34" charset="-122"/>
                <a:ea typeface="微软雅黑" panose="020B0503020204020204" pitchFamily="34" charset="-122"/>
              </a:rPr>
              <a:t>要用材料涉及的</a:t>
            </a:r>
            <a:r>
              <a:rPr lang="zh-CN" altLang="en-US" sz="3200" b="1" u="sng" dirty="0">
                <a:solidFill>
                  <a:srgbClr val="0070C0"/>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“具体史实”来说明</a:t>
            </a:r>
            <a:r>
              <a:rPr lang="zh-CN" altLang="en-US" sz="3200" b="1" dirty="0">
                <a:solidFill>
                  <a:srgbClr val="0070C0"/>
                </a:solidFill>
                <a:latin typeface="微软雅黑" panose="020B0503020204020204" pitchFamily="34" charset="-122"/>
                <a:ea typeface="微软雅黑" panose="020B0503020204020204" pitchFamily="34" charset="-122"/>
              </a:rPr>
              <a:t>你对</a:t>
            </a:r>
            <a:r>
              <a:rPr lang="en-US" altLang="zh-CN" sz="3200" b="1" dirty="0">
                <a:solidFill>
                  <a:srgbClr val="0070C0"/>
                </a:solidFill>
                <a:latin typeface="微软雅黑" panose="020B0503020204020204" pitchFamily="34" charset="-122"/>
                <a:ea typeface="微软雅黑" panose="020B0503020204020204" pitchFamily="34" charset="-122"/>
              </a:rPr>
              <a:t>XXX</a:t>
            </a:r>
            <a:r>
              <a:rPr lang="zh-CN" altLang="en-US" sz="3200" b="1" dirty="0">
                <a:solidFill>
                  <a:srgbClr val="0070C0"/>
                </a:solidFill>
                <a:latin typeface="微软雅黑" panose="020B0503020204020204" pitchFamily="34" charset="-122"/>
                <a:ea typeface="微软雅黑" panose="020B0503020204020204" pitchFamily="34" charset="-122"/>
              </a:rPr>
              <a:t>的“认识”</a:t>
            </a:r>
            <a:endParaRPr lang="en-US" altLang="zh-CN" sz="3200" b="1" dirty="0">
              <a:solidFill>
                <a:srgbClr val="0070C0"/>
              </a:solidFill>
              <a:latin typeface="微软雅黑" panose="020B0503020204020204" pitchFamily="34" charset="-122"/>
              <a:ea typeface="微软雅黑" panose="020B0503020204020204" pitchFamily="34" charset="-122"/>
            </a:endParaRPr>
          </a:p>
          <a:p>
            <a:pPr algn="ctr"/>
            <a:r>
              <a:rPr lang="zh-CN" altLang="en-US" sz="3200" b="1" dirty="0">
                <a:solidFill>
                  <a:srgbClr val="0070C0"/>
                </a:solidFill>
                <a:latin typeface="微软雅黑" panose="020B0503020204020204" pitchFamily="34" charset="-122"/>
                <a:ea typeface="微软雅黑" panose="020B0503020204020204" pitchFamily="34" charset="-122"/>
              </a:rPr>
              <a:t>不能泛泛而谈！！！！！</a:t>
            </a:r>
          </a:p>
        </p:txBody>
      </p:sp>
    </p:spTree>
    <p:extLst>
      <p:ext uri="{BB962C8B-B14F-4D97-AF65-F5344CB8AC3E}">
        <p14:creationId xmlns:p14="http://schemas.microsoft.com/office/powerpoint/2010/main" val="3623666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F4427B82-5C7D-A0DB-14A4-4E09094FB921}"/>
              </a:ext>
            </a:extLst>
          </p:cNvPr>
          <p:cNvPicPr>
            <a:picLocks noChangeAspect="1"/>
          </p:cNvPicPr>
          <p:nvPr/>
        </p:nvPicPr>
        <p:blipFill>
          <a:blip r:embed="rId2"/>
          <a:stretch>
            <a:fillRect/>
          </a:stretch>
        </p:blipFill>
        <p:spPr>
          <a:xfrm>
            <a:off x="0" y="-81280"/>
            <a:ext cx="10050838" cy="6042055"/>
          </a:xfrm>
          <a:prstGeom prst="rect">
            <a:avLst/>
          </a:prstGeom>
        </p:spPr>
      </p:pic>
      <p:sp>
        <p:nvSpPr>
          <p:cNvPr id="6" name="文本框 5">
            <a:extLst>
              <a:ext uri="{FF2B5EF4-FFF2-40B4-BE49-F238E27FC236}">
                <a16:creationId xmlns:a16="http://schemas.microsoft.com/office/drawing/2014/main" id="{BC97031A-CF24-5028-CD6D-199135D33621}"/>
              </a:ext>
            </a:extLst>
          </p:cNvPr>
          <p:cNvSpPr txBox="1"/>
          <p:nvPr/>
        </p:nvSpPr>
        <p:spPr>
          <a:xfrm>
            <a:off x="173394" y="5052834"/>
            <a:ext cx="11205805" cy="1815882"/>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鸦片战争失败和</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南京条约</a:t>
            </a:r>
            <a:r>
              <a:rPr lang="en-US" altLang="zh-CN" sz="2800" b="1" dirty="0">
                <a:solidFill>
                  <a:srgbClr val="FF0000"/>
                </a:solidFill>
                <a:latin typeface="微软雅黑" panose="020B0503020204020204" pitchFamily="34" charset="-122"/>
                <a:ea typeface="微软雅黑" panose="020B0503020204020204" pitchFamily="34" charset="-122"/>
              </a:rPr>
              <a:t>》</a:t>
            </a:r>
            <a:r>
              <a:rPr lang="zh-CN" altLang="en-US" sz="2800" b="1" dirty="0">
                <a:solidFill>
                  <a:srgbClr val="FF0000"/>
                </a:solidFill>
                <a:latin typeface="微软雅黑" panose="020B0503020204020204" pitchFamily="34" charset="-122"/>
                <a:ea typeface="微软雅黑" panose="020B0503020204020204" pitchFamily="34" charset="-122"/>
              </a:rPr>
              <a:t>的签订，上海被迫开放为通商口岸。为处理通商口岸的对外事务，</a:t>
            </a:r>
            <a:r>
              <a:rPr lang="en-US" altLang="zh-CN" sz="2800" b="1" dirty="0">
                <a:solidFill>
                  <a:srgbClr val="FF0000"/>
                </a:solidFill>
                <a:latin typeface="微软雅黑" panose="020B0503020204020204" pitchFamily="34" charset="-122"/>
                <a:ea typeface="微软雅黑" panose="020B0503020204020204" pitchFamily="34" charset="-122"/>
              </a:rPr>
              <a:t>1843</a:t>
            </a:r>
            <a:r>
              <a:rPr lang="zh-CN" altLang="en-US" sz="2800" b="1" dirty="0">
                <a:solidFill>
                  <a:srgbClr val="FF0000"/>
                </a:solidFill>
                <a:latin typeface="微软雅黑" panose="020B0503020204020204" pitchFamily="34" charset="-122"/>
                <a:ea typeface="微软雅黑" panose="020B0503020204020204" pitchFamily="34" charset="-122"/>
              </a:rPr>
              <a:t>年上海道台新增外交（夷务）职能。</a:t>
            </a:r>
            <a:r>
              <a:rPr lang="zh-CN" altLang="en-US" sz="2800" b="1" dirty="0">
                <a:solidFill>
                  <a:srgbClr val="0070C0"/>
                </a:solidFill>
                <a:latin typeface="微软雅黑" panose="020B0503020204020204" pitchFamily="34" charset="-122"/>
                <a:ea typeface="微软雅黑" panose="020B0503020204020204" pitchFamily="34" charset="-122"/>
              </a:rPr>
              <a:t>（能够写出“为处理通商口岸的对外事务”相关内容的</a:t>
            </a:r>
            <a:r>
              <a:rPr lang="en-US" altLang="zh-CN" sz="2800" b="1" dirty="0">
                <a:solidFill>
                  <a:srgbClr val="0070C0"/>
                </a:solidFill>
                <a:latin typeface="微软雅黑" panose="020B0503020204020204" pitchFamily="34" charset="-122"/>
                <a:ea typeface="微软雅黑" panose="020B0503020204020204" pitchFamily="34" charset="-122"/>
              </a:rPr>
              <a:t>2</a:t>
            </a:r>
            <a:r>
              <a:rPr lang="zh-CN" altLang="en-US" sz="2800" b="1" dirty="0">
                <a:solidFill>
                  <a:srgbClr val="0070C0"/>
                </a:solidFill>
                <a:latin typeface="微软雅黑" panose="020B0503020204020204" pitchFamily="34" charset="-122"/>
                <a:ea typeface="微软雅黑" panose="020B0503020204020204" pitchFamily="34" charset="-122"/>
              </a:rPr>
              <a:t>分，仅仅写出鸦片战争失败或</a:t>
            </a:r>
            <a:r>
              <a:rPr lang="en-US" altLang="zh-CN" sz="2800" b="1" dirty="0">
                <a:solidFill>
                  <a:srgbClr val="0070C0"/>
                </a:solidFill>
                <a:latin typeface="微软雅黑" panose="020B0503020204020204" pitchFamily="34" charset="-122"/>
                <a:ea typeface="微软雅黑" panose="020B0503020204020204" pitchFamily="34" charset="-122"/>
              </a:rPr>
              <a:t>《</a:t>
            </a:r>
            <a:r>
              <a:rPr lang="zh-CN" altLang="en-US" sz="2800" b="1" dirty="0">
                <a:solidFill>
                  <a:srgbClr val="0070C0"/>
                </a:solidFill>
                <a:latin typeface="微软雅黑" panose="020B0503020204020204" pitchFamily="34" charset="-122"/>
                <a:ea typeface="微软雅黑" panose="020B0503020204020204" pitchFamily="34" charset="-122"/>
              </a:rPr>
              <a:t>南京条约</a:t>
            </a:r>
            <a:r>
              <a:rPr lang="en-US" altLang="zh-CN" sz="2800" b="1" dirty="0">
                <a:solidFill>
                  <a:srgbClr val="0070C0"/>
                </a:solidFill>
                <a:latin typeface="微软雅黑" panose="020B0503020204020204" pitchFamily="34" charset="-122"/>
                <a:ea typeface="微软雅黑" panose="020B0503020204020204" pitchFamily="34" charset="-122"/>
              </a:rPr>
              <a:t>》</a:t>
            </a:r>
            <a:r>
              <a:rPr lang="zh-CN" altLang="en-US" sz="2800" b="1" dirty="0">
                <a:solidFill>
                  <a:srgbClr val="0070C0"/>
                </a:solidFill>
                <a:latin typeface="微软雅黑" panose="020B0503020204020204" pitchFamily="34" charset="-122"/>
                <a:ea typeface="微软雅黑" panose="020B0503020204020204" pitchFamily="34" charset="-122"/>
              </a:rPr>
              <a:t>签订的，</a:t>
            </a:r>
            <a:r>
              <a:rPr lang="en-US" altLang="zh-CN" sz="2800" b="1" dirty="0">
                <a:solidFill>
                  <a:srgbClr val="0070C0"/>
                </a:solidFill>
                <a:latin typeface="微软雅黑" panose="020B0503020204020204" pitchFamily="34" charset="-122"/>
                <a:ea typeface="微软雅黑" panose="020B0503020204020204" pitchFamily="34" charset="-122"/>
              </a:rPr>
              <a:t>1</a:t>
            </a:r>
            <a:r>
              <a:rPr lang="zh-CN" altLang="en-US" sz="2800" b="1" dirty="0">
                <a:solidFill>
                  <a:srgbClr val="0070C0"/>
                </a:solidFill>
                <a:latin typeface="微软雅黑" panose="020B0503020204020204" pitchFamily="34" charset="-122"/>
                <a:ea typeface="微软雅黑" panose="020B0503020204020204" pitchFamily="34" charset="-122"/>
              </a:rPr>
              <a:t>分）</a:t>
            </a:r>
          </a:p>
        </p:txBody>
      </p:sp>
    </p:spTree>
    <p:extLst>
      <p:ext uri="{BB962C8B-B14F-4D97-AF65-F5344CB8AC3E}">
        <p14:creationId xmlns:p14="http://schemas.microsoft.com/office/powerpoint/2010/main" val="3523612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8B9E43E9-0DD7-21C7-9C47-B0B8651A50FC}"/>
              </a:ext>
            </a:extLst>
          </p:cNvPr>
          <p:cNvPicPr>
            <a:picLocks noChangeAspect="1"/>
          </p:cNvPicPr>
          <p:nvPr/>
        </p:nvPicPr>
        <p:blipFill>
          <a:blip r:embed="rId2"/>
          <a:stretch>
            <a:fillRect/>
          </a:stretch>
        </p:blipFill>
        <p:spPr>
          <a:xfrm>
            <a:off x="171839" y="178654"/>
            <a:ext cx="11439833" cy="1985425"/>
          </a:xfrm>
          <a:prstGeom prst="rect">
            <a:avLst/>
          </a:prstGeom>
        </p:spPr>
      </p:pic>
      <p:pic>
        <p:nvPicPr>
          <p:cNvPr id="5" name="图片 4">
            <a:extLst>
              <a:ext uri="{FF2B5EF4-FFF2-40B4-BE49-F238E27FC236}">
                <a16:creationId xmlns:a16="http://schemas.microsoft.com/office/drawing/2014/main" id="{7532D945-A022-F222-5F84-69F38547E51B}"/>
              </a:ext>
            </a:extLst>
          </p:cNvPr>
          <p:cNvPicPr>
            <a:picLocks noChangeAspect="1"/>
          </p:cNvPicPr>
          <p:nvPr/>
        </p:nvPicPr>
        <p:blipFill>
          <a:blip r:embed="rId3"/>
          <a:stretch>
            <a:fillRect/>
          </a:stretch>
        </p:blipFill>
        <p:spPr>
          <a:xfrm>
            <a:off x="171839" y="2358598"/>
            <a:ext cx="11737715" cy="2223562"/>
          </a:xfrm>
          <a:prstGeom prst="rect">
            <a:avLst/>
          </a:prstGeom>
        </p:spPr>
      </p:pic>
      <p:sp>
        <p:nvSpPr>
          <p:cNvPr id="6" name="文本框 5">
            <a:extLst>
              <a:ext uri="{FF2B5EF4-FFF2-40B4-BE49-F238E27FC236}">
                <a16:creationId xmlns:a16="http://schemas.microsoft.com/office/drawing/2014/main" id="{09E92087-0D91-CD15-C699-78BCF9350C8A}"/>
              </a:ext>
            </a:extLst>
          </p:cNvPr>
          <p:cNvSpPr txBox="1"/>
          <p:nvPr/>
        </p:nvSpPr>
        <p:spPr>
          <a:xfrm>
            <a:off x="405867" y="3429000"/>
            <a:ext cx="11205805" cy="1384995"/>
          </a:xfrm>
          <a:prstGeom prst="rect">
            <a:avLst/>
          </a:prstGeom>
          <a:noFill/>
        </p:spPr>
        <p:txBody>
          <a:bodyPr wrap="square" rtlCol="0">
            <a:spAutoFit/>
          </a:bodyPr>
          <a:lstStyle/>
          <a:p>
            <a:r>
              <a:rPr lang="en-US" altLang="zh-CN" sz="2800" b="1" dirty="0">
                <a:solidFill>
                  <a:srgbClr val="FF0000"/>
                </a:solidFill>
                <a:latin typeface="微软雅黑" panose="020B0503020204020204" pitchFamily="34" charset="-122"/>
                <a:ea typeface="微软雅黑" panose="020B0503020204020204" pitchFamily="34" charset="-122"/>
              </a:rPr>
              <a:t>1865</a:t>
            </a:r>
            <a:r>
              <a:rPr lang="zh-CN" altLang="en-US" sz="2800" b="1" dirty="0">
                <a:solidFill>
                  <a:srgbClr val="FF0000"/>
                </a:solidFill>
                <a:latin typeface="微软雅黑" panose="020B0503020204020204" pitchFamily="34" charset="-122"/>
                <a:ea typeface="微软雅黑" panose="020B0503020204020204" pitchFamily="34" charset="-122"/>
              </a:rPr>
              <a:t>年，为管理和监督</a:t>
            </a:r>
            <a:r>
              <a:rPr lang="zh-CN" altLang="en-US" sz="2800" b="1" dirty="0">
                <a:solidFill>
                  <a:srgbClr val="FF0000"/>
                </a:solidFill>
                <a:highlight>
                  <a:srgbClr val="FFFF00"/>
                </a:highlight>
                <a:latin typeface="微软雅黑" panose="020B0503020204020204" pitchFamily="34" charset="-122"/>
                <a:ea typeface="微软雅黑" panose="020B0503020204020204" pitchFamily="34" charset="-122"/>
              </a:rPr>
              <a:t>洋务运动中江南制造总局、轮船招商局等近代企业的需要</a:t>
            </a:r>
            <a:r>
              <a:rPr lang="zh-CN" altLang="en-US" sz="2800" b="1" dirty="0">
                <a:solidFill>
                  <a:srgbClr val="FF0000"/>
                </a:solidFill>
                <a:latin typeface="微软雅黑" panose="020B0503020204020204" pitchFamily="34" charset="-122"/>
                <a:ea typeface="微软雅黑" panose="020B0503020204020204" pitchFamily="34" charset="-122"/>
              </a:rPr>
              <a:t>，顺应洋务运动开展的新形势，上海道台的夷务职能被变更为洋务职能，同时新增加了现代化项目的职能。 </a:t>
            </a:r>
            <a:endParaRPr lang="zh-CN" altLang="en-US" sz="2800" b="1" dirty="0">
              <a:solidFill>
                <a:srgbClr val="0070C0"/>
              </a:solidFill>
              <a:latin typeface="微软雅黑" panose="020B0503020204020204" pitchFamily="34" charset="-122"/>
              <a:ea typeface="微软雅黑" panose="020B0503020204020204" pitchFamily="34" charset="-122"/>
            </a:endParaRPr>
          </a:p>
        </p:txBody>
      </p:sp>
      <p:sp>
        <p:nvSpPr>
          <p:cNvPr id="2" name="椭圆 1">
            <a:extLst>
              <a:ext uri="{FF2B5EF4-FFF2-40B4-BE49-F238E27FC236}">
                <a16:creationId xmlns:a16="http://schemas.microsoft.com/office/drawing/2014/main" id="{72926745-4339-21EF-8F62-9AAF98D29ECC}"/>
              </a:ext>
            </a:extLst>
          </p:cNvPr>
          <p:cNvSpPr/>
          <p:nvPr/>
        </p:nvSpPr>
        <p:spPr>
          <a:xfrm>
            <a:off x="2844800" y="178654"/>
            <a:ext cx="873760" cy="369986"/>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a:extLst>
              <a:ext uri="{FF2B5EF4-FFF2-40B4-BE49-F238E27FC236}">
                <a16:creationId xmlns:a16="http://schemas.microsoft.com/office/drawing/2014/main" id="{DFEFF0A2-D601-D5EA-E098-4615EE90F624}"/>
              </a:ext>
            </a:extLst>
          </p:cNvPr>
          <p:cNvSpPr/>
          <p:nvPr/>
        </p:nvSpPr>
        <p:spPr>
          <a:xfrm>
            <a:off x="6573520" y="1225031"/>
            <a:ext cx="873760" cy="369986"/>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a:extLst>
              <a:ext uri="{FF2B5EF4-FFF2-40B4-BE49-F238E27FC236}">
                <a16:creationId xmlns:a16="http://schemas.microsoft.com/office/drawing/2014/main" id="{52E9847D-CDB4-BA19-862A-6A11A043F0C7}"/>
              </a:ext>
            </a:extLst>
          </p:cNvPr>
          <p:cNvSpPr/>
          <p:nvPr/>
        </p:nvSpPr>
        <p:spPr>
          <a:xfrm>
            <a:off x="497840" y="1706360"/>
            <a:ext cx="873760" cy="369986"/>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a:extLst>
              <a:ext uri="{FF2B5EF4-FFF2-40B4-BE49-F238E27FC236}">
                <a16:creationId xmlns:a16="http://schemas.microsoft.com/office/drawing/2014/main" id="{77823C7B-3CE3-63D5-536A-1C47513C1E30}"/>
              </a:ext>
            </a:extLst>
          </p:cNvPr>
          <p:cNvSpPr/>
          <p:nvPr/>
        </p:nvSpPr>
        <p:spPr>
          <a:xfrm>
            <a:off x="10861040" y="226843"/>
            <a:ext cx="873760" cy="369986"/>
          </a:xfrm>
          <a:prstGeom prst="ellipse">
            <a:avLst/>
          </a:prstGeom>
          <a:noFill/>
          <a:ln w="254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a:extLst>
              <a:ext uri="{FF2B5EF4-FFF2-40B4-BE49-F238E27FC236}">
                <a16:creationId xmlns:a16="http://schemas.microsoft.com/office/drawing/2014/main" id="{FD1680F9-77F9-3BD1-8A2C-DE34D2CD4CA9}"/>
              </a:ext>
            </a:extLst>
          </p:cNvPr>
          <p:cNvSpPr txBox="1"/>
          <p:nvPr/>
        </p:nvSpPr>
        <p:spPr>
          <a:xfrm>
            <a:off x="4268011" y="1799673"/>
            <a:ext cx="3687269" cy="523220"/>
          </a:xfrm>
          <a:prstGeom prst="rect">
            <a:avLst/>
          </a:prstGeom>
          <a:noFill/>
        </p:spPr>
        <p:txBody>
          <a:bodyPr wrap="square" rtlCol="0">
            <a:spAutoFit/>
          </a:bodyPr>
          <a:lstStyle/>
          <a:p>
            <a:r>
              <a:rPr lang="zh-CN" altLang="en-US" sz="2800" b="1" dirty="0">
                <a:solidFill>
                  <a:srgbClr val="0070C0"/>
                </a:solidFill>
                <a:latin typeface="微软雅黑" panose="020B0503020204020204" pitchFamily="34" charset="-122"/>
                <a:ea typeface="微软雅黑" panose="020B0503020204020204" pitchFamily="34" charset="-122"/>
              </a:rPr>
              <a:t>时间</a:t>
            </a:r>
            <a:r>
              <a:rPr lang="en-US" altLang="zh-CN" sz="2800" b="1" dirty="0">
                <a:solidFill>
                  <a:srgbClr val="0070C0"/>
                </a:solidFill>
                <a:latin typeface="微软雅黑" panose="020B0503020204020204" pitchFamily="34" charset="-122"/>
                <a:ea typeface="微软雅黑" panose="020B0503020204020204" pitchFamily="34" charset="-122"/>
              </a:rPr>
              <a:t>+</a:t>
            </a:r>
            <a:r>
              <a:rPr lang="zh-CN" altLang="en-US" sz="2800" b="1" dirty="0">
                <a:solidFill>
                  <a:srgbClr val="0070C0"/>
                </a:solidFill>
                <a:latin typeface="微软雅黑" panose="020B0503020204020204" pitchFamily="34" charset="-122"/>
                <a:ea typeface="微软雅黑" panose="020B0503020204020204" pitchFamily="34" charset="-122"/>
              </a:rPr>
              <a:t>目的</a:t>
            </a:r>
            <a:r>
              <a:rPr lang="en-US" altLang="zh-CN" sz="2800" b="1" dirty="0">
                <a:solidFill>
                  <a:srgbClr val="0070C0"/>
                </a:solidFill>
                <a:latin typeface="微软雅黑" panose="020B0503020204020204" pitchFamily="34" charset="-122"/>
                <a:ea typeface="微软雅黑" panose="020B0503020204020204" pitchFamily="34" charset="-122"/>
              </a:rPr>
              <a:t>+</a:t>
            </a:r>
            <a:r>
              <a:rPr lang="zh-CN" altLang="en-US" sz="2800" b="1" dirty="0">
                <a:solidFill>
                  <a:srgbClr val="0070C0"/>
                </a:solidFill>
                <a:latin typeface="微软雅黑" panose="020B0503020204020204" pitchFamily="34" charset="-122"/>
                <a:ea typeface="微软雅黑" panose="020B0503020204020204" pitchFamily="34" charset="-122"/>
              </a:rPr>
              <a:t>职能</a:t>
            </a:r>
          </a:p>
        </p:txBody>
      </p:sp>
    </p:spTree>
    <p:extLst>
      <p:ext uri="{BB962C8B-B14F-4D97-AF65-F5344CB8AC3E}">
        <p14:creationId xmlns:p14="http://schemas.microsoft.com/office/powerpoint/2010/main" val="4069079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6CF127CE-8613-BEFA-C9C6-2E8225BC1A75}"/>
              </a:ext>
            </a:extLst>
          </p:cNvPr>
          <p:cNvPicPr>
            <a:picLocks noChangeAspect="1"/>
          </p:cNvPicPr>
          <p:nvPr/>
        </p:nvPicPr>
        <p:blipFill>
          <a:blip r:embed="rId2"/>
          <a:stretch>
            <a:fillRect/>
          </a:stretch>
        </p:blipFill>
        <p:spPr>
          <a:xfrm>
            <a:off x="202560" y="166657"/>
            <a:ext cx="11786880" cy="635983"/>
          </a:xfrm>
          <a:prstGeom prst="rect">
            <a:avLst/>
          </a:prstGeom>
        </p:spPr>
      </p:pic>
      <p:pic>
        <p:nvPicPr>
          <p:cNvPr id="4" name="图片 3">
            <a:extLst>
              <a:ext uri="{FF2B5EF4-FFF2-40B4-BE49-F238E27FC236}">
                <a16:creationId xmlns:a16="http://schemas.microsoft.com/office/drawing/2014/main" id="{9CEF03EC-BF84-872B-B197-B81C13C83BD1}"/>
              </a:ext>
            </a:extLst>
          </p:cNvPr>
          <p:cNvPicPr>
            <a:picLocks noChangeAspect="1"/>
          </p:cNvPicPr>
          <p:nvPr/>
        </p:nvPicPr>
        <p:blipFill>
          <a:blip r:embed="rId3"/>
          <a:srcRect t="4105" b="77178"/>
          <a:stretch>
            <a:fillRect/>
          </a:stretch>
        </p:blipFill>
        <p:spPr>
          <a:xfrm>
            <a:off x="308370" y="1017064"/>
            <a:ext cx="11548305" cy="1299415"/>
          </a:xfrm>
          <a:prstGeom prst="rect">
            <a:avLst/>
          </a:prstGeom>
        </p:spPr>
      </p:pic>
      <p:sp>
        <p:nvSpPr>
          <p:cNvPr id="5" name="对话气泡: 圆角矩形 4">
            <a:extLst>
              <a:ext uri="{FF2B5EF4-FFF2-40B4-BE49-F238E27FC236}">
                <a16:creationId xmlns:a16="http://schemas.microsoft.com/office/drawing/2014/main" id="{1A0685BB-765A-42A5-679F-87182F700396}"/>
              </a:ext>
            </a:extLst>
          </p:cNvPr>
          <p:cNvSpPr/>
          <p:nvPr/>
        </p:nvSpPr>
        <p:spPr>
          <a:xfrm>
            <a:off x="8760823" y="802640"/>
            <a:ext cx="1567543" cy="573314"/>
          </a:xfrm>
          <a:prstGeom prst="wedgeRoundRectCallout">
            <a:avLst>
              <a:gd name="adj1" fmla="val -23871"/>
              <a:gd name="adj2" fmla="val 7579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zh-CN" altLang="en-US" sz="2800" b="1" dirty="0">
                <a:effectLst>
                  <a:outerShdw blurRad="38100" dist="38100" dir="2700000" algn="tl">
                    <a:srgbClr val="000000">
                      <a:alpha val="43137"/>
                    </a:srgbClr>
                  </a:outerShdw>
                </a:effectLst>
              </a:rPr>
              <a:t>大题干</a:t>
            </a:r>
          </a:p>
        </p:txBody>
      </p:sp>
      <p:sp>
        <p:nvSpPr>
          <p:cNvPr id="6" name="矩形 5">
            <a:extLst>
              <a:ext uri="{FF2B5EF4-FFF2-40B4-BE49-F238E27FC236}">
                <a16:creationId xmlns:a16="http://schemas.microsoft.com/office/drawing/2014/main" id="{3E1C8EC5-0807-1009-39E0-9076BF2C962C}"/>
              </a:ext>
            </a:extLst>
          </p:cNvPr>
          <p:cNvSpPr/>
          <p:nvPr/>
        </p:nvSpPr>
        <p:spPr>
          <a:xfrm>
            <a:off x="7393577" y="261257"/>
            <a:ext cx="3021874" cy="452846"/>
          </a:xfrm>
          <a:prstGeom prst="rect">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a:extLst>
              <a:ext uri="{FF2B5EF4-FFF2-40B4-BE49-F238E27FC236}">
                <a16:creationId xmlns:a16="http://schemas.microsoft.com/office/drawing/2014/main" id="{C9F2683C-D37B-7391-D4B5-961C0CA343FC}"/>
              </a:ext>
            </a:extLst>
          </p:cNvPr>
          <p:cNvSpPr txBox="1"/>
          <p:nvPr/>
        </p:nvSpPr>
        <p:spPr>
          <a:xfrm>
            <a:off x="202560" y="2451835"/>
            <a:ext cx="10776190" cy="523220"/>
          </a:xfrm>
          <a:prstGeom prst="rect">
            <a:avLst/>
          </a:prstGeom>
          <a:noFill/>
        </p:spPr>
        <p:txBody>
          <a:bodyPr wrap="square" rtlCol="0">
            <a:spAutoFit/>
          </a:bodyPr>
          <a:lstStyle/>
          <a:p>
            <a:r>
              <a:rPr lang="zh-CN" altLang="en-US" sz="2800" b="1" dirty="0">
                <a:solidFill>
                  <a:srgbClr val="FF0000"/>
                </a:solidFill>
                <a:latin typeface="微软雅黑" panose="020B0503020204020204" pitchFamily="34" charset="-122"/>
                <a:ea typeface="微软雅黑" panose="020B0503020204020204" pitchFamily="34" charset="-122"/>
              </a:rPr>
              <a:t>发生了什么变化？为什么发生变化？发生变化有什么作用？</a:t>
            </a:r>
          </a:p>
        </p:txBody>
      </p:sp>
      <p:cxnSp>
        <p:nvCxnSpPr>
          <p:cNvPr id="9" name="直接箭头连接符 8">
            <a:extLst>
              <a:ext uri="{FF2B5EF4-FFF2-40B4-BE49-F238E27FC236}">
                <a16:creationId xmlns:a16="http://schemas.microsoft.com/office/drawing/2014/main" id="{BEE466E5-3DF8-A588-AB77-DC299B270A02}"/>
              </a:ext>
            </a:extLst>
          </p:cNvPr>
          <p:cNvCxnSpPr/>
          <p:nvPr/>
        </p:nvCxnSpPr>
        <p:spPr>
          <a:xfrm>
            <a:off x="1422400" y="2975055"/>
            <a:ext cx="0" cy="723185"/>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0" name="文本框 9">
            <a:extLst>
              <a:ext uri="{FF2B5EF4-FFF2-40B4-BE49-F238E27FC236}">
                <a16:creationId xmlns:a16="http://schemas.microsoft.com/office/drawing/2014/main" id="{DC62D62B-A516-33E6-2022-CB1ACE0CF123}"/>
              </a:ext>
            </a:extLst>
          </p:cNvPr>
          <p:cNvSpPr txBox="1"/>
          <p:nvPr/>
        </p:nvSpPr>
        <p:spPr>
          <a:xfrm>
            <a:off x="55560" y="3704064"/>
            <a:ext cx="2733680" cy="523220"/>
          </a:xfrm>
          <a:prstGeom prst="rect">
            <a:avLst/>
          </a:prstGeom>
          <a:noFill/>
        </p:spPr>
        <p:txBody>
          <a:bodyPr wrap="square" rtlCol="0">
            <a:spAutoFit/>
          </a:bodyPr>
          <a:lstStyle/>
          <a:p>
            <a:pPr algn="ctr"/>
            <a:r>
              <a:rPr lang="zh-CN" altLang="en-US" sz="2800" b="1" dirty="0">
                <a:solidFill>
                  <a:srgbClr val="C00000"/>
                </a:solidFill>
                <a:latin typeface="微软雅黑" panose="020B0503020204020204" pitchFamily="34" charset="-122"/>
                <a:ea typeface="微软雅黑" panose="020B0503020204020204" pitchFamily="34" charset="-122"/>
              </a:rPr>
              <a:t>职能扩充和变迁</a:t>
            </a:r>
          </a:p>
        </p:txBody>
      </p:sp>
      <p:pic>
        <p:nvPicPr>
          <p:cNvPr id="11" name="图片 10">
            <a:extLst>
              <a:ext uri="{FF2B5EF4-FFF2-40B4-BE49-F238E27FC236}">
                <a16:creationId xmlns:a16="http://schemas.microsoft.com/office/drawing/2014/main" id="{C1990107-BE5D-040A-EA78-D5C3E5411E7E}"/>
              </a:ext>
            </a:extLst>
          </p:cNvPr>
          <p:cNvPicPr>
            <a:picLocks noChangeAspect="1"/>
          </p:cNvPicPr>
          <p:nvPr/>
        </p:nvPicPr>
        <p:blipFill>
          <a:blip r:embed="rId3"/>
          <a:srcRect l="29316" t="43579" r="12834" b="21976"/>
          <a:stretch>
            <a:fillRect/>
          </a:stretch>
        </p:blipFill>
        <p:spPr>
          <a:xfrm>
            <a:off x="55560" y="4471158"/>
            <a:ext cx="4369187" cy="1563882"/>
          </a:xfrm>
          <a:prstGeom prst="rect">
            <a:avLst/>
          </a:prstGeom>
        </p:spPr>
      </p:pic>
      <p:cxnSp>
        <p:nvCxnSpPr>
          <p:cNvPr id="12" name="直接箭头连接符 11">
            <a:extLst>
              <a:ext uri="{FF2B5EF4-FFF2-40B4-BE49-F238E27FC236}">
                <a16:creationId xmlns:a16="http://schemas.microsoft.com/office/drawing/2014/main" id="{5A948F79-02AD-A082-3053-5ADB4A78958F}"/>
              </a:ext>
            </a:extLst>
          </p:cNvPr>
          <p:cNvCxnSpPr/>
          <p:nvPr/>
        </p:nvCxnSpPr>
        <p:spPr>
          <a:xfrm>
            <a:off x="4541520" y="2975055"/>
            <a:ext cx="0" cy="723185"/>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AFCE6D87-1914-7520-CE2D-71E45318E6CE}"/>
              </a:ext>
            </a:extLst>
          </p:cNvPr>
          <p:cNvSpPr txBox="1"/>
          <p:nvPr/>
        </p:nvSpPr>
        <p:spPr>
          <a:xfrm>
            <a:off x="2976880" y="3704064"/>
            <a:ext cx="3119120" cy="523220"/>
          </a:xfrm>
          <a:prstGeom prst="rect">
            <a:avLst/>
          </a:prstGeom>
          <a:noFill/>
        </p:spPr>
        <p:txBody>
          <a:bodyPr wrap="square" rtlCol="0">
            <a:spAutoFit/>
          </a:bodyPr>
          <a:lstStyle/>
          <a:p>
            <a:pPr algn="ctr"/>
            <a:r>
              <a:rPr lang="zh-CN" altLang="en-US" sz="2800" b="1" dirty="0">
                <a:solidFill>
                  <a:srgbClr val="C00000"/>
                </a:solidFill>
                <a:latin typeface="微软雅黑" panose="020B0503020204020204" pitchFamily="34" charset="-122"/>
                <a:ea typeface="微软雅黑" panose="020B0503020204020204" pitchFamily="34" charset="-122"/>
              </a:rPr>
              <a:t>清朝统治形势演变</a:t>
            </a:r>
          </a:p>
        </p:txBody>
      </p:sp>
      <p:cxnSp>
        <p:nvCxnSpPr>
          <p:cNvPr id="14" name="直接箭头连接符 13">
            <a:extLst>
              <a:ext uri="{FF2B5EF4-FFF2-40B4-BE49-F238E27FC236}">
                <a16:creationId xmlns:a16="http://schemas.microsoft.com/office/drawing/2014/main" id="{232F34DD-5CB1-6B08-AD8A-02E8196F3501}"/>
              </a:ext>
            </a:extLst>
          </p:cNvPr>
          <p:cNvCxnSpPr/>
          <p:nvPr/>
        </p:nvCxnSpPr>
        <p:spPr>
          <a:xfrm>
            <a:off x="7858441" y="2975055"/>
            <a:ext cx="0" cy="723185"/>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F1234334-8BA5-402D-F95A-6E397D0E35A1}"/>
              </a:ext>
            </a:extLst>
          </p:cNvPr>
          <p:cNvSpPr txBox="1"/>
          <p:nvPr/>
        </p:nvSpPr>
        <p:spPr>
          <a:xfrm>
            <a:off x="6082522" y="3704064"/>
            <a:ext cx="4536757" cy="954107"/>
          </a:xfrm>
          <a:prstGeom prst="rect">
            <a:avLst/>
          </a:prstGeom>
          <a:noFill/>
        </p:spPr>
        <p:txBody>
          <a:bodyPr wrap="square" rtlCol="0">
            <a:spAutoFit/>
          </a:bodyPr>
          <a:lstStyle/>
          <a:p>
            <a:pPr algn="ctr"/>
            <a:r>
              <a:rPr lang="zh-CN" altLang="en-US" sz="2800" b="1" dirty="0">
                <a:solidFill>
                  <a:srgbClr val="C00000"/>
                </a:solidFill>
                <a:latin typeface="微软雅黑" panose="020B0503020204020204" pitchFamily="34" charset="-122"/>
                <a:ea typeface="微软雅黑" panose="020B0503020204020204" pitchFamily="34" charset="-122"/>
              </a:rPr>
              <a:t>巩固清朝的统治</a:t>
            </a:r>
            <a:endParaRPr lang="en-US" altLang="zh-CN" sz="2800" b="1" dirty="0">
              <a:solidFill>
                <a:srgbClr val="C00000"/>
              </a:solidFill>
              <a:latin typeface="微软雅黑" panose="020B0503020204020204" pitchFamily="34" charset="-122"/>
              <a:ea typeface="微软雅黑" panose="020B0503020204020204" pitchFamily="34" charset="-122"/>
            </a:endParaRPr>
          </a:p>
          <a:p>
            <a:pPr algn="ctr"/>
            <a:r>
              <a:rPr lang="zh-CN" altLang="en-US" sz="2800" b="1" dirty="0">
                <a:solidFill>
                  <a:srgbClr val="C00000"/>
                </a:solidFill>
                <a:latin typeface="微软雅黑" panose="020B0503020204020204" pitchFamily="34" charset="-122"/>
                <a:ea typeface="微软雅黑" panose="020B0503020204020204" pitchFamily="34" charset="-122"/>
              </a:rPr>
              <a:t>客观上推动中国现代化发展</a:t>
            </a:r>
          </a:p>
        </p:txBody>
      </p:sp>
    </p:spTree>
    <p:extLst>
      <p:ext uri="{BB962C8B-B14F-4D97-AF65-F5344CB8AC3E}">
        <p14:creationId xmlns:p14="http://schemas.microsoft.com/office/powerpoint/2010/main" val="3102289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childTnLst>
                          </p:cTn>
                        </p:par>
                        <p:par>
                          <p:cTn id="21" fill="hold">
                            <p:stCondLst>
                              <p:cond delay="500"/>
                            </p:stCondLst>
                            <p:childTnLst>
                              <p:par>
                                <p:cTn id="22" presetID="10"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5"/>
                                        </p:tgtEl>
                                        <p:attrNameLst>
                                          <p:attrName>style.visibility</p:attrName>
                                        </p:attrNameLst>
                                      </p:cBhvr>
                                      <p:to>
                                        <p:strVal val="visible"/>
                                      </p:to>
                                    </p:set>
                                    <p:animEffect transition="in" filter="fade">
                                      <p:cBhvr>
                                        <p:cTn id="4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p:bldP spid="13" grpId="0"/>
      <p:bldP spid="15"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TotalTime>
  <Words>1032</Words>
  <Application>Microsoft Office PowerPoint</Application>
  <PresentationFormat>宽屏</PresentationFormat>
  <Paragraphs>64</Paragraphs>
  <Slides>12</Slides>
  <Notes>1</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12</vt:i4>
      </vt:variant>
    </vt:vector>
  </HeadingPairs>
  <TitlesOfParts>
    <vt:vector size="17" baseType="lpstr">
      <vt:lpstr>等线</vt:lpstr>
      <vt:lpstr>等线 Light</vt:lpstr>
      <vt:lpstr>微软雅黑</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lenovo</dc:creator>
  <cp:lastModifiedBy>lenovo</cp:lastModifiedBy>
  <cp:revision>6</cp:revision>
  <dcterms:created xsi:type="dcterms:W3CDTF">2026-01-12T13:41:06Z</dcterms:created>
  <dcterms:modified xsi:type="dcterms:W3CDTF">2026-01-14T08:50:50Z</dcterms:modified>
</cp:coreProperties>
</file>