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3" autoAdjust="0"/>
    <p:restoredTop sz="94660"/>
  </p:normalViewPr>
  <p:slideViewPr>
    <p:cSldViewPr snapToGrid="0">
      <p:cViewPr varScale="1">
        <p:scale>
          <a:sx n="68" d="100"/>
          <a:sy n="68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45276-32D5-CDBA-930C-82CEF0A30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4EC0D3-20E8-8340-D334-B7F00F09A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1DAEBC-27D1-12F7-206C-62700CCE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4CC6-3A06-46EE-96CB-FFC598BFCBD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23CAD-4EE5-0F95-DF06-A9951111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D459AD-4F59-7778-8A5A-3DF2FA47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FED-739B-4169-89FF-04816A682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0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D18C8-0636-0435-B829-43909FEC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87CCFD-0BE9-29AA-D3BE-8FA3D1F0D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A2BA6C-3EBE-3A1F-79FB-6A208B10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4CC6-3A06-46EE-96CB-FFC598BFCBD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322B93-5885-E94F-9235-BA550BA6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992CA0-230C-FC2B-C0CB-CF418738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FED-739B-4169-89FF-04816A682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87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59BA88-CAA8-8E51-832F-3CACCB1D4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785E29-85BB-233A-B682-8DD118E78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C52807-7E0E-042B-1931-9090BA05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4CC6-3A06-46EE-96CB-FFC598BFCBD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25D4B9-1731-C1EE-7B3D-9FA69474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2EFD82-4EB0-216A-CB66-2809CD92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FED-739B-4169-89FF-04816A682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73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3622B2-8A66-76E6-51D1-FB89FAF8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634424-0013-024C-0744-63F7BA6BE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05B1D-C6B4-662B-7CEE-3D005849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4CC6-3A06-46EE-96CB-FFC598BFCBD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00DF98-2E83-3594-2F65-E8E41733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252091-9C13-090E-2960-530AA108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FED-739B-4169-89FF-04816A682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88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75AB36-A578-96DB-5111-DC8C15E6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5DFF21-415C-6BFA-479D-9083BDE3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838710-57C1-AE09-1CF3-0E7B55C6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4CC6-3A06-46EE-96CB-FFC598BFCBD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480FB5-9363-944D-16E5-82F0CB9D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B1B253-D890-8275-66BB-1335469A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FED-739B-4169-89FF-04816A682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58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1DE305-5E9D-1F1F-1509-10971DC0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7C9E3E-439F-BDCB-0101-FF01D34AF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DA093A-8256-E3B2-D746-30259600C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C8D003-F524-5170-651E-571E44B8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4CC6-3A06-46EE-96CB-FFC598BFCBD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83DD1D-85AA-0377-9D0F-A93E697A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67054E-2A05-4082-FECA-826C4703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FED-739B-4169-89FF-04816A682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09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E8E6A-E1C5-2C03-9191-E290509F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6E80B8-FF43-508D-0F2F-808291EC1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9AB761-B647-F94E-9FAE-E7FADD988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25FFC4-BD6E-2BF3-6D01-D8B4CA648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EF91A5F-7DD7-1B4B-58E0-D31069EDE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C4B3E3C-9167-9FDF-E31F-E8B03C22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4CC6-3A06-46EE-96CB-FFC598BFCBD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5ACC95-641E-B772-F03B-505DD9F09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26C883-ABD0-8D45-F540-C68411E9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FED-739B-4169-89FF-04816A682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36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8B6198-59D2-F69E-4B12-1C92A2A5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F1B7C7-9383-ED35-B57D-0230D9EE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4CC6-3A06-46EE-96CB-FFC598BFCBD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133D87-5C67-CE36-D8B9-521D53EA9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49D244-CC5B-A349-73DF-B010C45E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FED-739B-4169-89FF-04816A682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1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65BF1E4-D651-E165-8EDB-5ACF2F02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4CC6-3A06-46EE-96CB-FFC598BFCBD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1CBCBA-4343-EAA2-3218-3CDAEC9B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A5C110-6ECD-B481-9E4B-8EF194AD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FED-739B-4169-89FF-04816A682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98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6D1A5F-AE77-5F90-9A7B-5B7308A2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99160C-7D54-67A5-3869-889B87213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58A628-2002-0CC0-633F-937EBC6E2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FA0611-C8EB-E8AF-4B93-81B174C2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4CC6-3A06-46EE-96CB-FFC598BFCBD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7AEA89-BCA5-5445-048F-F5E57A17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1420D6-6C15-15C6-8AEB-29F6882F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FED-739B-4169-89FF-04816A682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8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C83D8-86BC-C4E9-6D67-4583496D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A762E4E-8A2F-5E1A-BB43-14A2415E6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DABBED-5739-3569-6AEE-D8AC9CDB7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33D6CB-E561-0915-0085-C0B1E234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4CC6-3A06-46EE-96CB-FFC598BFCBD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E50ADD-4701-B001-372B-44994451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6CB5A7-CE6A-95C0-B578-8FE3C2E2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FED-739B-4169-89FF-04816A682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7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D59969A-97D6-E04E-C26D-3345ED98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57A67E-961F-86FA-EBB9-9420779BA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8DD468-796D-CE47-A74B-085419D04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4CC6-3A06-46EE-96CB-FFC598BFCBD5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9CEDBD-3A10-6B1C-224F-3F5BD3F91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67E1B5-39B3-0358-980E-58AA39E9F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93FED-739B-4169-89FF-04816A6821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1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0319D20-1BD1-41B3-F447-D3880A9F2922}"/>
              </a:ext>
            </a:extLst>
          </p:cNvPr>
          <p:cNvSpPr txBox="1"/>
          <p:nvPr/>
        </p:nvSpPr>
        <p:spPr>
          <a:xfrm>
            <a:off x="252548" y="175769"/>
            <a:ext cx="11826240" cy="6506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小作文怎么写？（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6-7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一、观点（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分，一句话，写一行即可）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要紧紧围绕本大题的主题去写，通常在本大题的大题干中可以找到线索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不可以照抄题干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二、史实分析（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4-5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分，写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个，每个不超过两行）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用史实去论述观点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本大题给的所有材料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中，选择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来自不同时段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的史实，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按照时间顺序行文，紧密结合观点行文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基本公式：时间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地位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大忌：脱离本题给的材料或信息，自己去书上找新的史实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三、总结（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分，写两行）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小结本文，把观点再详细一些阐述</a:t>
            </a:r>
          </a:p>
        </p:txBody>
      </p:sp>
    </p:spTree>
    <p:extLst>
      <p:ext uri="{BB962C8B-B14F-4D97-AF65-F5344CB8AC3E}">
        <p14:creationId xmlns:p14="http://schemas.microsoft.com/office/powerpoint/2010/main" val="416654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4F87D-7C55-7440-BBC2-B120898D2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7783F33-09FB-095A-F384-0EBCB1091C34}"/>
              </a:ext>
            </a:extLst>
          </p:cNvPr>
          <p:cNvSpPr txBox="1"/>
          <p:nvPr/>
        </p:nvSpPr>
        <p:spPr>
          <a:xfrm>
            <a:off x="2917372" y="1027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三、探索的历史（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3F4C75-12EA-5B09-A2D3-794BCD3974A6}"/>
              </a:ext>
            </a:extLst>
          </p:cNvPr>
          <p:cNvSpPr txBox="1"/>
          <p:nvPr/>
        </p:nvSpPr>
        <p:spPr>
          <a:xfrm>
            <a:off x="213360" y="670449"/>
            <a:ext cx="11765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学习中国近代史的过程中，某课题小组发现上海各阶层在现代化探索的道路上发挥了重要作用，他们以“上海的现代化探索 ”为主题，开展探究活动，找到以下材料。</a:t>
            </a:r>
          </a:p>
        </p:txBody>
      </p:sp>
      <p:pic>
        <p:nvPicPr>
          <p:cNvPr id="8" name="图片 7" descr="@@@ec0fbb9e-cf82-4632-a2c2-039e4106c343">
            <a:extLst>
              <a:ext uri="{FF2B5EF4-FFF2-40B4-BE49-F238E27FC236}">
                <a16:creationId xmlns:a16="http://schemas.microsoft.com/office/drawing/2014/main" id="{BF736DA1-185F-923E-1ED0-E050B5B1D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515"/>
            <a:ext cx="2020389" cy="1339762"/>
          </a:xfrm>
          <a:prstGeom prst="rect">
            <a:avLst/>
          </a:prstGeom>
        </p:spPr>
      </p:pic>
      <p:pic>
        <p:nvPicPr>
          <p:cNvPr id="9" name="图片 8" descr="@@@dc0138cf-dc65-469b-a910-1050acd3abfb">
            <a:extLst>
              <a:ext uri="{FF2B5EF4-FFF2-40B4-BE49-F238E27FC236}">
                <a16:creationId xmlns:a16="http://schemas.microsoft.com/office/drawing/2014/main" id="{A54A4350-F5EC-8A0B-DC0C-48F5F561A9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45"/>
          <a:stretch>
            <a:fillRect/>
          </a:stretch>
        </p:blipFill>
        <p:spPr>
          <a:xfrm>
            <a:off x="2150756" y="1607513"/>
            <a:ext cx="1943255" cy="1339762"/>
          </a:xfrm>
          <a:prstGeom prst="rect">
            <a:avLst/>
          </a:prstGeom>
        </p:spPr>
      </p:pic>
      <p:pic>
        <p:nvPicPr>
          <p:cNvPr id="10" name="图片 9" descr="@@@f9bdae6a-3b68-491f-9d7f-d540fc8d575b">
            <a:extLst>
              <a:ext uri="{FF2B5EF4-FFF2-40B4-BE49-F238E27FC236}">
                <a16:creationId xmlns:a16="http://schemas.microsoft.com/office/drawing/2014/main" id="{CADFADCF-B816-7DED-F691-030951F834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20" r="12222"/>
          <a:stretch>
            <a:fillRect/>
          </a:stretch>
        </p:blipFill>
        <p:spPr>
          <a:xfrm>
            <a:off x="4224378" y="1591594"/>
            <a:ext cx="1943255" cy="1371600"/>
          </a:xfrm>
          <a:prstGeom prst="rect">
            <a:avLst/>
          </a:prstGeom>
        </p:spPr>
      </p:pic>
      <p:pic>
        <p:nvPicPr>
          <p:cNvPr id="11" name="图片 10" descr="@@@8fce0815-4dd6-40dc-8f2e-e7f8284cfa81">
            <a:extLst>
              <a:ext uri="{FF2B5EF4-FFF2-40B4-BE49-F238E27FC236}">
                <a16:creationId xmlns:a16="http://schemas.microsoft.com/office/drawing/2014/main" id="{849FB363-C207-A060-429A-A55DF5C79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002" y="1577162"/>
            <a:ext cx="1322000" cy="1939350"/>
          </a:xfrm>
          <a:prstGeom prst="rect">
            <a:avLst/>
          </a:prstGeom>
        </p:spPr>
      </p:pic>
      <p:pic>
        <p:nvPicPr>
          <p:cNvPr id="12" name="图片 11" descr="@@@ab6d05ab-50d7-4afd-886d-711da8ef1322">
            <a:extLst>
              <a:ext uri="{FF2B5EF4-FFF2-40B4-BE49-F238E27FC236}">
                <a16:creationId xmlns:a16="http://schemas.microsoft.com/office/drawing/2014/main" id="{C186CA58-3F4C-DF4E-5564-1FCA6B58C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371" y="1591594"/>
            <a:ext cx="2290354" cy="1450008"/>
          </a:xfrm>
          <a:prstGeom prst="rect">
            <a:avLst/>
          </a:prstGeom>
        </p:spPr>
      </p:pic>
      <p:pic>
        <p:nvPicPr>
          <p:cNvPr id="13" name="图片 12" descr="@@@409fa7e9-c84f-47e3-81b4-19d0fa2490fd">
            <a:extLst>
              <a:ext uri="{FF2B5EF4-FFF2-40B4-BE49-F238E27FC236}">
                <a16:creationId xmlns:a16="http://schemas.microsoft.com/office/drawing/2014/main" id="{82E14427-3511-8236-EAB6-4DBFF8AD5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320" y="1458021"/>
            <a:ext cx="1386371" cy="191048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FD675B6-6643-9F95-03A3-63D8A0DB595D}"/>
              </a:ext>
            </a:extLst>
          </p:cNvPr>
          <p:cNvSpPr txBox="1"/>
          <p:nvPr/>
        </p:nvSpPr>
        <p:spPr>
          <a:xfrm>
            <a:off x="-408005" y="2963194"/>
            <a:ext cx="2124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5560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材料一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35560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中共一大会址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749A8E0-9043-55B6-8614-D6FE8BBC78FB}"/>
              </a:ext>
            </a:extLst>
          </p:cNvPr>
          <p:cNvSpPr txBox="1"/>
          <p:nvPr/>
        </p:nvSpPr>
        <p:spPr>
          <a:xfrm>
            <a:off x="2231369" y="2965474"/>
            <a:ext cx="1782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材料二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江南机器制造总局炮厂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955BFC2-3840-4BCE-2D76-CF8A3F64755E}"/>
              </a:ext>
            </a:extLst>
          </p:cNvPr>
          <p:cNvSpPr txBox="1"/>
          <p:nvPr/>
        </p:nvSpPr>
        <p:spPr>
          <a:xfrm>
            <a:off x="4248185" y="3053342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材料三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沪军都督府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D95CCA3-907A-56BC-681E-444B778BDDE7}"/>
              </a:ext>
            </a:extLst>
          </p:cNvPr>
          <p:cNvSpPr txBox="1"/>
          <p:nvPr/>
        </p:nvSpPr>
        <p:spPr>
          <a:xfrm>
            <a:off x="6030213" y="3487648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材料四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时务报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1AF8208-0188-D632-6BA4-15EB05406017}"/>
              </a:ext>
            </a:extLst>
          </p:cNvPr>
          <p:cNvSpPr txBox="1"/>
          <p:nvPr/>
        </p:nvSpPr>
        <p:spPr>
          <a:xfrm>
            <a:off x="7880725" y="3103973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材料五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上海商人罢市游行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A9C911A-7659-D721-F54E-EE45048FD737}"/>
              </a:ext>
            </a:extLst>
          </p:cNvPr>
          <p:cNvSpPr txBox="1"/>
          <p:nvPr/>
        </p:nvSpPr>
        <p:spPr>
          <a:xfrm>
            <a:off x="10063846" y="3368507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材料六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青年杂志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封面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2CBAC97-1C8D-8B11-68BF-FA33F5F23F4C}"/>
              </a:ext>
            </a:extLst>
          </p:cNvPr>
          <p:cNvSpPr txBox="1"/>
          <p:nvPr/>
        </p:nvSpPr>
        <p:spPr>
          <a:xfrm>
            <a:off x="82732" y="4434711"/>
            <a:ext cx="11765280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结合所有材料及所学知识，谈谈你对“上海现代化探索”的认识。（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6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分）</a:t>
            </a: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4F6F692C-550C-6829-A9DA-BFF365FBB245}"/>
              </a:ext>
            </a:extLst>
          </p:cNvPr>
          <p:cNvSpPr/>
          <p:nvPr/>
        </p:nvSpPr>
        <p:spPr>
          <a:xfrm>
            <a:off x="8277225" y="49683"/>
            <a:ext cx="2476500" cy="567732"/>
          </a:xfrm>
          <a:prstGeom prst="wedgeRoundRectCallout">
            <a:avLst>
              <a:gd name="adj1" fmla="val -28218"/>
              <a:gd name="adj2" fmla="val 67869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大题干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BAECD5C-8EBA-E157-759C-15F2C9C578E0}"/>
              </a:ext>
            </a:extLst>
          </p:cNvPr>
          <p:cNvCxnSpPr/>
          <p:nvPr/>
        </p:nvCxnSpPr>
        <p:spPr>
          <a:xfrm>
            <a:off x="6167633" y="1087120"/>
            <a:ext cx="53944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5627E6E-97D3-9411-3A31-B08C5B0CD486}"/>
              </a:ext>
            </a:extLst>
          </p:cNvPr>
          <p:cNvCxnSpPr>
            <a:cxnSpLocks/>
          </p:cNvCxnSpPr>
          <p:nvPr/>
        </p:nvCxnSpPr>
        <p:spPr>
          <a:xfrm>
            <a:off x="350773" y="1470543"/>
            <a:ext cx="122402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E098E3F-2679-6419-0CAF-E598FB94E622}"/>
              </a:ext>
            </a:extLst>
          </p:cNvPr>
          <p:cNvSpPr txBox="1"/>
          <p:nvPr/>
        </p:nvSpPr>
        <p:spPr>
          <a:xfrm>
            <a:off x="82732" y="4822428"/>
            <a:ext cx="949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分，写两行）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F510A918-288F-8F95-39C0-9C0E80B2FB53}"/>
              </a:ext>
            </a:extLst>
          </p:cNvPr>
          <p:cNvSpPr txBox="1"/>
          <p:nvPr/>
        </p:nvSpPr>
        <p:spPr>
          <a:xfrm>
            <a:off x="11825" y="3778897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中国共产党成立</a:t>
            </a:r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953CCA0F-54AD-EF3B-8B55-9A8861D5B0B0}"/>
              </a:ext>
            </a:extLst>
          </p:cNvPr>
          <p:cNvSpPr txBox="1"/>
          <p:nvPr/>
        </p:nvSpPr>
        <p:spPr>
          <a:xfrm>
            <a:off x="2036409" y="3744398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洋务运动</a:t>
            </a:r>
          </a:p>
        </p:txBody>
      </p:sp>
      <p:sp>
        <p:nvSpPr>
          <p:cNvPr id="23" name="文本框 3">
            <a:extLst>
              <a:ext uri="{FF2B5EF4-FFF2-40B4-BE49-F238E27FC236}">
                <a16:creationId xmlns:a16="http://schemas.microsoft.com/office/drawing/2014/main" id="{741D5DD8-E7A3-A49C-F1EF-1F7FF83393DE}"/>
              </a:ext>
            </a:extLst>
          </p:cNvPr>
          <p:cNvSpPr txBox="1"/>
          <p:nvPr/>
        </p:nvSpPr>
        <p:spPr>
          <a:xfrm>
            <a:off x="4204548" y="3778897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辛亥革命</a:t>
            </a:r>
          </a:p>
        </p:txBody>
      </p:sp>
      <p:sp>
        <p:nvSpPr>
          <p:cNvPr id="24" name="文本框 5">
            <a:extLst>
              <a:ext uri="{FF2B5EF4-FFF2-40B4-BE49-F238E27FC236}">
                <a16:creationId xmlns:a16="http://schemas.microsoft.com/office/drawing/2014/main" id="{BA9A9FC8-9A2C-8A6A-BB84-E82C21377CC2}"/>
              </a:ext>
            </a:extLst>
          </p:cNvPr>
          <p:cNvSpPr txBox="1"/>
          <p:nvPr/>
        </p:nvSpPr>
        <p:spPr>
          <a:xfrm>
            <a:off x="5877413" y="4012689"/>
            <a:ext cx="256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戊戌变法（维新运动）</a:t>
            </a:r>
          </a:p>
        </p:txBody>
      </p:sp>
      <p:sp>
        <p:nvSpPr>
          <p:cNvPr id="25" name="文本框 13">
            <a:extLst>
              <a:ext uri="{FF2B5EF4-FFF2-40B4-BE49-F238E27FC236}">
                <a16:creationId xmlns:a16="http://schemas.microsoft.com/office/drawing/2014/main" id="{E14DB636-B96E-2CD3-AD79-BE84F2D50B61}"/>
              </a:ext>
            </a:extLst>
          </p:cNvPr>
          <p:cNvSpPr txBox="1"/>
          <p:nvPr/>
        </p:nvSpPr>
        <p:spPr>
          <a:xfrm>
            <a:off x="7900177" y="3733788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五四运动</a:t>
            </a:r>
          </a:p>
        </p:txBody>
      </p:sp>
      <p:sp>
        <p:nvSpPr>
          <p:cNvPr id="26" name="文本框 20">
            <a:extLst>
              <a:ext uri="{FF2B5EF4-FFF2-40B4-BE49-F238E27FC236}">
                <a16:creationId xmlns:a16="http://schemas.microsoft.com/office/drawing/2014/main" id="{75F7DCF4-763F-2ED1-F529-6205EC5B113E}"/>
              </a:ext>
            </a:extLst>
          </p:cNvPr>
          <p:cNvSpPr txBox="1"/>
          <p:nvPr/>
        </p:nvSpPr>
        <p:spPr>
          <a:xfrm>
            <a:off x="10070136" y="3948432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新文化运动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3FAFB65-B4DF-FA0F-0C2B-28307B341B6E}"/>
              </a:ext>
            </a:extLst>
          </p:cNvPr>
          <p:cNvSpPr txBox="1"/>
          <p:nvPr/>
        </p:nvSpPr>
        <p:spPr>
          <a:xfrm>
            <a:off x="156304" y="5263428"/>
            <a:ext cx="11822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上海见证了，各阶层人士在中国的现代化探索中，经历了由器物到制度再到思想的变化，由表及里、由浅入深、层层推进，促进了中国由传统社会向现代社会的转型。</a:t>
            </a:r>
          </a:p>
        </p:txBody>
      </p:sp>
      <p:sp>
        <p:nvSpPr>
          <p:cNvPr id="29" name="文本框 1">
            <a:extLst>
              <a:ext uri="{FF2B5EF4-FFF2-40B4-BE49-F238E27FC236}">
                <a16:creationId xmlns:a16="http://schemas.microsoft.com/office/drawing/2014/main" id="{B440C3BD-8549-62F7-BA39-701973BA1BF3}"/>
              </a:ext>
            </a:extLst>
          </p:cNvPr>
          <p:cNvSpPr txBox="1"/>
          <p:nvPr/>
        </p:nvSpPr>
        <p:spPr>
          <a:xfrm>
            <a:off x="2366737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1861-1895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36B7671B-8EB7-55F3-8F94-9C10873C427E}"/>
              </a:ext>
            </a:extLst>
          </p:cNvPr>
          <p:cNvSpPr txBox="1"/>
          <p:nvPr/>
        </p:nvSpPr>
        <p:spPr>
          <a:xfrm>
            <a:off x="101664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1921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框 1">
            <a:extLst>
              <a:ext uri="{FF2B5EF4-FFF2-40B4-BE49-F238E27FC236}">
                <a16:creationId xmlns:a16="http://schemas.microsoft.com/office/drawing/2014/main" id="{71BAB832-A510-0753-6B0D-9ABC78B34414}"/>
              </a:ext>
            </a:extLst>
          </p:cNvPr>
          <p:cNvSpPr txBox="1"/>
          <p:nvPr/>
        </p:nvSpPr>
        <p:spPr>
          <a:xfrm>
            <a:off x="4467112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框 1">
            <a:extLst>
              <a:ext uri="{FF2B5EF4-FFF2-40B4-BE49-F238E27FC236}">
                <a16:creationId xmlns:a16="http://schemas.microsoft.com/office/drawing/2014/main" id="{7C451EE5-1C65-8AAB-1D5B-1C00F39AEC5D}"/>
              </a:ext>
            </a:extLst>
          </p:cNvPr>
          <p:cNvSpPr txBox="1"/>
          <p:nvPr/>
        </p:nvSpPr>
        <p:spPr>
          <a:xfrm>
            <a:off x="6176646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1895-1898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文本框 1">
            <a:extLst>
              <a:ext uri="{FF2B5EF4-FFF2-40B4-BE49-F238E27FC236}">
                <a16:creationId xmlns:a16="http://schemas.microsoft.com/office/drawing/2014/main" id="{2AAE551D-761B-89C9-C23F-81C0DE7138FD}"/>
              </a:ext>
            </a:extLst>
          </p:cNvPr>
          <p:cNvSpPr txBox="1"/>
          <p:nvPr/>
        </p:nvSpPr>
        <p:spPr>
          <a:xfrm>
            <a:off x="8180711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1">
            <a:extLst>
              <a:ext uri="{FF2B5EF4-FFF2-40B4-BE49-F238E27FC236}">
                <a16:creationId xmlns:a16="http://schemas.microsoft.com/office/drawing/2014/main" id="{C7215064-9206-26D1-7C6C-DBBA542B2D85}"/>
              </a:ext>
            </a:extLst>
          </p:cNvPr>
          <p:cNvSpPr txBox="1"/>
          <p:nvPr/>
        </p:nvSpPr>
        <p:spPr>
          <a:xfrm>
            <a:off x="10358127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ADF2636-B542-0BC9-099B-CA9E04339606}"/>
              </a:ext>
            </a:extLst>
          </p:cNvPr>
          <p:cNvSpPr txBox="1"/>
          <p:nvPr/>
        </p:nvSpPr>
        <p:spPr>
          <a:xfrm>
            <a:off x="3461670" y="3596913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C049621-D5DD-5264-4D6B-0864F1326271}"/>
              </a:ext>
            </a:extLst>
          </p:cNvPr>
          <p:cNvSpPr txBox="1"/>
          <p:nvPr/>
        </p:nvSpPr>
        <p:spPr>
          <a:xfrm>
            <a:off x="5429522" y="3474203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③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5C8B266-392E-8F7E-A294-DA599C34ECE8}"/>
              </a:ext>
            </a:extLst>
          </p:cNvPr>
          <p:cNvSpPr txBox="1"/>
          <p:nvPr/>
        </p:nvSpPr>
        <p:spPr>
          <a:xfrm>
            <a:off x="7320974" y="3622087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5AA0454-0C09-8571-9A55-FB2AE31012C5}"/>
              </a:ext>
            </a:extLst>
          </p:cNvPr>
          <p:cNvSpPr txBox="1"/>
          <p:nvPr/>
        </p:nvSpPr>
        <p:spPr>
          <a:xfrm>
            <a:off x="9547654" y="3906481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④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6911CCF-7316-D029-DC9A-AE474036CC9E}"/>
              </a:ext>
            </a:extLst>
          </p:cNvPr>
          <p:cNvSpPr txBox="1"/>
          <p:nvPr/>
        </p:nvSpPr>
        <p:spPr>
          <a:xfrm>
            <a:off x="1247443" y="3414485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36570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90841E2-73BE-519C-4859-6E797781A193}"/>
              </a:ext>
            </a:extLst>
          </p:cNvPr>
          <p:cNvSpPr txBox="1"/>
          <p:nvPr/>
        </p:nvSpPr>
        <p:spPr>
          <a:xfrm>
            <a:off x="95795" y="145504"/>
            <a:ext cx="11739154" cy="581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史实分析 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4-5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分（必须写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个史实分析） 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地位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不一定是具体的某年，也可以是某个时段，或能够反映时间的词，例如“中国近代以来”“甲午战争后”“五四运动期间”“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辛丑条约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签订后”等，或者用一些转折词“然而”“之后”等，（要按时间排序写）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内容：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实在书上找不到这个史事的时候，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概括材料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史实的选择：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按照时段（时期）选，不同的时段（时期）的史实要分布均匀一些。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行文表述：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行文中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不得出现“材料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，要多用连接词、逻辑词，不能一个材料一个材料孤立地罗列写，今年逻辑分要求高。每个史实分析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不超过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行。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史实分析要不断地去说明观点，不断地去回扣主题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，不能机械地罗列史事本身。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通常本大题的前面几个小题，会有行文可以采纳或模仿的语句。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734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40C723E-BE9E-877C-B552-DA2D073D9302}"/>
              </a:ext>
            </a:extLst>
          </p:cNvPr>
          <p:cNvSpPr txBox="1"/>
          <p:nvPr/>
        </p:nvSpPr>
        <p:spPr>
          <a:xfrm>
            <a:off x="2917372" y="1027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三、探索的历史（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009E4EE-B8AB-5F0D-C0C9-1892A587B36E}"/>
              </a:ext>
            </a:extLst>
          </p:cNvPr>
          <p:cNvSpPr txBox="1"/>
          <p:nvPr/>
        </p:nvSpPr>
        <p:spPr>
          <a:xfrm>
            <a:off x="213360" y="670449"/>
            <a:ext cx="11765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学习中国近代史的过程中，某课题小组发现上海各阶层在现代化探索的道路上发挥了重要作用，他们以“上海的现代化探索 ”为主题，开展探究活动，找到以下材料。</a:t>
            </a:r>
          </a:p>
        </p:txBody>
      </p:sp>
      <p:pic>
        <p:nvPicPr>
          <p:cNvPr id="8" name="图片 7" descr="@@@ec0fbb9e-cf82-4632-a2c2-039e4106c343">
            <a:extLst>
              <a:ext uri="{FF2B5EF4-FFF2-40B4-BE49-F238E27FC236}">
                <a16:creationId xmlns:a16="http://schemas.microsoft.com/office/drawing/2014/main" id="{48FEAA44-5538-1244-0272-60B72E2FE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515"/>
            <a:ext cx="2020389" cy="1339762"/>
          </a:xfrm>
          <a:prstGeom prst="rect">
            <a:avLst/>
          </a:prstGeom>
        </p:spPr>
      </p:pic>
      <p:pic>
        <p:nvPicPr>
          <p:cNvPr id="9" name="图片 8" descr="@@@dc0138cf-dc65-469b-a910-1050acd3abfb">
            <a:extLst>
              <a:ext uri="{FF2B5EF4-FFF2-40B4-BE49-F238E27FC236}">
                <a16:creationId xmlns:a16="http://schemas.microsoft.com/office/drawing/2014/main" id="{272659D2-30FF-D81A-C75D-80BDF99701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45"/>
          <a:stretch>
            <a:fillRect/>
          </a:stretch>
        </p:blipFill>
        <p:spPr>
          <a:xfrm>
            <a:off x="2150756" y="1607513"/>
            <a:ext cx="1943255" cy="1339762"/>
          </a:xfrm>
          <a:prstGeom prst="rect">
            <a:avLst/>
          </a:prstGeom>
        </p:spPr>
      </p:pic>
      <p:pic>
        <p:nvPicPr>
          <p:cNvPr id="10" name="图片 9" descr="@@@f9bdae6a-3b68-491f-9d7f-d540fc8d575b">
            <a:extLst>
              <a:ext uri="{FF2B5EF4-FFF2-40B4-BE49-F238E27FC236}">
                <a16:creationId xmlns:a16="http://schemas.microsoft.com/office/drawing/2014/main" id="{94EE28E2-9CD9-9F73-C1CC-CCDCF6E72D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20" r="12222"/>
          <a:stretch>
            <a:fillRect/>
          </a:stretch>
        </p:blipFill>
        <p:spPr>
          <a:xfrm>
            <a:off x="4224378" y="1591594"/>
            <a:ext cx="1943255" cy="1371600"/>
          </a:xfrm>
          <a:prstGeom prst="rect">
            <a:avLst/>
          </a:prstGeom>
        </p:spPr>
      </p:pic>
      <p:pic>
        <p:nvPicPr>
          <p:cNvPr id="11" name="图片 10" descr="@@@8fce0815-4dd6-40dc-8f2e-e7f8284cfa81">
            <a:extLst>
              <a:ext uri="{FF2B5EF4-FFF2-40B4-BE49-F238E27FC236}">
                <a16:creationId xmlns:a16="http://schemas.microsoft.com/office/drawing/2014/main" id="{7E03A8CA-8961-73A3-D37A-9B4BDF3EF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002" y="1577162"/>
            <a:ext cx="1322000" cy="1939350"/>
          </a:xfrm>
          <a:prstGeom prst="rect">
            <a:avLst/>
          </a:prstGeom>
        </p:spPr>
      </p:pic>
      <p:pic>
        <p:nvPicPr>
          <p:cNvPr id="12" name="图片 11" descr="@@@ab6d05ab-50d7-4afd-886d-711da8ef1322">
            <a:extLst>
              <a:ext uri="{FF2B5EF4-FFF2-40B4-BE49-F238E27FC236}">
                <a16:creationId xmlns:a16="http://schemas.microsoft.com/office/drawing/2014/main" id="{C7757D26-7B20-6DEB-9212-7CA00E492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371" y="1591594"/>
            <a:ext cx="2290354" cy="1450008"/>
          </a:xfrm>
          <a:prstGeom prst="rect">
            <a:avLst/>
          </a:prstGeom>
        </p:spPr>
      </p:pic>
      <p:pic>
        <p:nvPicPr>
          <p:cNvPr id="13" name="图片 12" descr="@@@409fa7e9-c84f-47e3-81b4-19d0fa2490fd">
            <a:extLst>
              <a:ext uri="{FF2B5EF4-FFF2-40B4-BE49-F238E27FC236}">
                <a16:creationId xmlns:a16="http://schemas.microsoft.com/office/drawing/2014/main" id="{B5C91C51-6534-E819-EB84-701B7F271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320" y="1458021"/>
            <a:ext cx="1386371" cy="191048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5F23466-8500-EFA8-128F-B8A51D5A0140}"/>
              </a:ext>
            </a:extLst>
          </p:cNvPr>
          <p:cNvSpPr txBox="1"/>
          <p:nvPr/>
        </p:nvSpPr>
        <p:spPr>
          <a:xfrm>
            <a:off x="-408005" y="2963194"/>
            <a:ext cx="2124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ctr" fontAlgn="ctr">
              <a:buNone/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材料一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indent="355600" algn="ctr" fontAlgn="ctr">
              <a:buNone/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中共一大会址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2939D56-822A-B757-3DC2-0F0FEC590DE2}"/>
              </a:ext>
            </a:extLst>
          </p:cNvPr>
          <p:cNvSpPr txBox="1"/>
          <p:nvPr/>
        </p:nvSpPr>
        <p:spPr>
          <a:xfrm>
            <a:off x="2231369" y="2965474"/>
            <a:ext cx="1782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材料二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江南机器制造总局炮厂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41E3A9E-A68E-A445-FFAE-2995BC309F76}"/>
              </a:ext>
            </a:extLst>
          </p:cNvPr>
          <p:cNvSpPr txBox="1"/>
          <p:nvPr/>
        </p:nvSpPr>
        <p:spPr>
          <a:xfrm>
            <a:off x="4248185" y="3053342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材料三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沪军都督府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41DF408-7032-9264-108A-0F3C7A5F780F}"/>
              </a:ext>
            </a:extLst>
          </p:cNvPr>
          <p:cNvSpPr txBox="1"/>
          <p:nvPr/>
        </p:nvSpPr>
        <p:spPr>
          <a:xfrm>
            <a:off x="6030213" y="3487648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材料四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时务报</a:t>
            </a: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7C0B9F7-3143-0672-2A80-0D1F2D9451F8}"/>
              </a:ext>
            </a:extLst>
          </p:cNvPr>
          <p:cNvSpPr txBox="1"/>
          <p:nvPr/>
        </p:nvSpPr>
        <p:spPr>
          <a:xfrm>
            <a:off x="7880725" y="3103973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材料五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上海商人罢市游行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8FDAF02-A25E-909E-D5AD-EB85C8DF465F}"/>
              </a:ext>
            </a:extLst>
          </p:cNvPr>
          <p:cNvSpPr txBox="1"/>
          <p:nvPr/>
        </p:nvSpPr>
        <p:spPr>
          <a:xfrm>
            <a:off x="10063846" y="3368507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材料六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青年杂志</a:t>
            </a: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封面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1B183C9-5D38-A5CB-4B5A-168DEFBF27B6}"/>
              </a:ext>
            </a:extLst>
          </p:cNvPr>
          <p:cNvSpPr txBox="1"/>
          <p:nvPr/>
        </p:nvSpPr>
        <p:spPr>
          <a:xfrm>
            <a:off x="102326" y="4220451"/>
            <a:ext cx="8623662" cy="2120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．请将上述材料与其所反映的历史事件一一对应。（填写字母，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分）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．洋务运动           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B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．戊戌变法       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C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．辛亥革命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D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．新文化运动         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E.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五四运动       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F.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中国共产党成立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材料一：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______   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材料二：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______       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材料三：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C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材料四：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______   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材料五：   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E          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材料六：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______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BB3D06F-57CD-4F38-8214-EEC8594E8E8C}"/>
              </a:ext>
            </a:extLst>
          </p:cNvPr>
          <p:cNvSpPr txBox="1"/>
          <p:nvPr/>
        </p:nvSpPr>
        <p:spPr>
          <a:xfrm>
            <a:off x="1201781" y="5435449"/>
            <a:ext cx="4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906F93A-DFCF-4C74-F8B2-99224961E71E}"/>
              </a:ext>
            </a:extLst>
          </p:cNvPr>
          <p:cNvSpPr txBox="1"/>
          <p:nvPr/>
        </p:nvSpPr>
        <p:spPr>
          <a:xfrm>
            <a:off x="3157795" y="5435449"/>
            <a:ext cx="4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5F1B577-29A2-BFA7-FF0C-2EB7C2426982}"/>
              </a:ext>
            </a:extLst>
          </p:cNvPr>
          <p:cNvSpPr txBox="1"/>
          <p:nvPr/>
        </p:nvSpPr>
        <p:spPr>
          <a:xfrm>
            <a:off x="1201781" y="5818004"/>
            <a:ext cx="4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F5C82F1-A115-F6C9-B8D9-C5DBD501BD4B}"/>
              </a:ext>
            </a:extLst>
          </p:cNvPr>
          <p:cNvSpPr txBox="1"/>
          <p:nvPr/>
        </p:nvSpPr>
        <p:spPr>
          <a:xfrm>
            <a:off x="5408021" y="5818004"/>
            <a:ext cx="4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E36417C-7A0E-2F44-EF8C-37AB1A9130D1}"/>
              </a:ext>
            </a:extLst>
          </p:cNvPr>
          <p:cNvSpPr txBox="1"/>
          <p:nvPr/>
        </p:nvSpPr>
        <p:spPr>
          <a:xfrm>
            <a:off x="-51892" y="3804424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中国共产党成立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DDE6F24-B42B-C4B4-DF3B-E7144FBD088F}"/>
              </a:ext>
            </a:extLst>
          </p:cNvPr>
          <p:cNvSpPr txBox="1"/>
          <p:nvPr/>
        </p:nvSpPr>
        <p:spPr>
          <a:xfrm>
            <a:off x="2060297" y="3804424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洋务运动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5CCAF43-0F3C-B93A-56C0-BD1D6C6A669C}"/>
              </a:ext>
            </a:extLst>
          </p:cNvPr>
          <p:cNvSpPr txBox="1"/>
          <p:nvPr/>
        </p:nvSpPr>
        <p:spPr>
          <a:xfrm>
            <a:off x="4140831" y="3804424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辛亥革命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16D058-E86F-25FA-17B5-C4FAE536BD84}"/>
              </a:ext>
            </a:extLst>
          </p:cNvPr>
          <p:cNvSpPr txBox="1"/>
          <p:nvPr/>
        </p:nvSpPr>
        <p:spPr>
          <a:xfrm>
            <a:off x="5883363" y="4038675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戊戌变法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D8DBB69-4DD0-5BE5-BDB6-C5D707F90DD7}"/>
              </a:ext>
            </a:extLst>
          </p:cNvPr>
          <p:cNvSpPr txBox="1"/>
          <p:nvPr/>
        </p:nvSpPr>
        <p:spPr>
          <a:xfrm>
            <a:off x="7836460" y="3759315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五四运动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B0581BC-F0BF-EBC9-F6DB-6BBB40E71569}"/>
              </a:ext>
            </a:extLst>
          </p:cNvPr>
          <p:cNvSpPr txBox="1"/>
          <p:nvPr/>
        </p:nvSpPr>
        <p:spPr>
          <a:xfrm>
            <a:off x="10006419" y="3973959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新文化运动</a:t>
            </a:r>
          </a:p>
        </p:txBody>
      </p:sp>
    </p:spTree>
    <p:extLst>
      <p:ext uri="{BB962C8B-B14F-4D97-AF65-F5344CB8AC3E}">
        <p14:creationId xmlns:p14="http://schemas.microsoft.com/office/powerpoint/2010/main" val="18887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" grpId="0"/>
      <p:bldP spid="3" grpId="0"/>
      <p:bldP spid="4" grpId="0"/>
      <p:bldP spid="6" grpId="0"/>
      <p:bldP spid="14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CDBC8-7213-C074-59E9-F51C25248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B72257C-A01D-30D5-A06D-2DA94BA63E70}"/>
              </a:ext>
            </a:extLst>
          </p:cNvPr>
          <p:cNvSpPr txBox="1"/>
          <p:nvPr/>
        </p:nvSpPr>
        <p:spPr>
          <a:xfrm>
            <a:off x="2917372" y="1027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三、探索的历史（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47F47A-DABF-721C-602E-8DF835684A5B}"/>
              </a:ext>
            </a:extLst>
          </p:cNvPr>
          <p:cNvSpPr txBox="1"/>
          <p:nvPr/>
        </p:nvSpPr>
        <p:spPr>
          <a:xfrm>
            <a:off x="213360" y="670449"/>
            <a:ext cx="11765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学习中国近代史的过程中，某课题小组发现上海各阶层在现代化探索的道路上发挥了重要作用，他们以“上海的现代化探索 ”为主题，开展探究活动，找到以下材料。</a:t>
            </a:r>
          </a:p>
        </p:txBody>
      </p:sp>
      <p:pic>
        <p:nvPicPr>
          <p:cNvPr id="8" name="图片 7" descr="@@@ec0fbb9e-cf82-4632-a2c2-039e4106c343">
            <a:extLst>
              <a:ext uri="{FF2B5EF4-FFF2-40B4-BE49-F238E27FC236}">
                <a16:creationId xmlns:a16="http://schemas.microsoft.com/office/drawing/2014/main" id="{92E29A25-6288-2130-7139-5792029E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515"/>
            <a:ext cx="2020389" cy="1339762"/>
          </a:xfrm>
          <a:prstGeom prst="rect">
            <a:avLst/>
          </a:prstGeom>
        </p:spPr>
      </p:pic>
      <p:pic>
        <p:nvPicPr>
          <p:cNvPr id="9" name="图片 8" descr="@@@dc0138cf-dc65-469b-a910-1050acd3abfb">
            <a:extLst>
              <a:ext uri="{FF2B5EF4-FFF2-40B4-BE49-F238E27FC236}">
                <a16:creationId xmlns:a16="http://schemas.microsoft.com/office/drawing/2014/main" id="{05D4D544-F5B5-B30D-5534-9FBF25770B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45"/>
          <a:stretch>
            <a:fillRect/>
          </a:stretch>
        </p:blipFill>
        <p:spPr>
          <a:xfrm>
            <a:off x="2150756" y="1607513"/>
            <a:ext cx="1943255" cy="1339762"/>
          </a:xfrm>
          <a:prstGeom prst="rect">
            <a:avLst/>
          </a:prstGeom>
        </p:spPr>
      </p:pic>
      <p:pic>
        <p:nvPicPr>
          <p:cNvPr id="10" name="图片 9" descr="@@@f9bdae6a-3b68-491f-9d7f-d540fc8d575b">
            <a:extLst>
              <a:ext uri="{FF2B5EF4-FFF2-40B4-BE49-F238E27FC236}">
                <a16:creationId xmlns:a16="http://schemas.microsoft.com/office/drawing/2014/main" id="{99716755-32BD-EB1E-F70F-53F312DB05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20" r="12222"/>
          <a:stretch>
            <a:fillRect/>
          </a:stretch>
        </p:blipFill>
        <p:spPr>
          <a:xfrm>
            <a:off x="4224378" y="1591594"/>
            <a:ext cx="1943255" cy="1371600"/>
          </a:xfrm>
          <a:prstGeom prst="rect">
            <a:avLst/>
          </a:prstGeom>
        </p:spPr>
      </p:pic>
      <p:pic>
        <p:nvPicPr>
          <p:cNvPr id="11" name="图片 10" descr="@@@8fce0815-4dd6-40dc-8f2e-e7f8284cfa81">
            <a:extLst>
              <a:ext uri="{FF2B5EF4-FFF2-40B4-BE49-F238E27FC236}">
                <a16:creationId xmlns:a16="http://schemas.microsoft.com/office/drawing/2014/main" id="{7F20EDCD-D0CD-85FA-44B2-B8DB4B425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002" y="1577162"/>
            <a:ext cx="1322000" cy="1939350"/>
          </a:xfrm>
          <a:prstGeom prst="rect">
            <a:avLst/>
          </a:prstGeom>
        </p:spPr>
      </p:pic>
      <p:pic>
        <p:nvPicPr>
          <p:cNvPr id="12" name="图片 11" descr="@@@ab6d05ab-50d7-4afd-886d-711da8ef1322">
            <a:extLst>
              <a:ext uri="{FF2B5EF4-FFF2-40B4-BE49-F238E27FC236}">
                <a16:creationId xmlns:a16="http://schemas.microsoft.com/office/drawing/2014/main" id="{C9A0728C-11C1-B2C9-5699-9E1C21FE5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371" y="1591594"/>
            <a:ext cx="2290354" cy="1450008"/>
          </a:xfrm>
          <a:prstGeom prst="rect">
            <a:avLst/>
          </a:prstGeom>
        </p:spPr>
      </p:pic>
      <p:pic>
        <p:nvPicPr>
          <p:cNvPr id="13" name="图片 12" descr="@@@409fa7e9-c84f-47e3-81b4-19d0fa2490fd">
            <a:extLst>
              <a:ext uri="{FF2B5EF4-FFF2-40B4-BE49-F238E27FC236}">
                <a16:creationId xmlns:a16="http://schemas.microsoft.com/office/drawing/2014/main" id="{91E5504D-0616-E8C3-F0F7-6549EA33E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320" y="1458021"/>
            <a:ext cx="1386371" cy="191048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B3BEA17-9E1D-F6E3-9B4D-BC5F24735E67}"/>
              </a:ext>
            </a:extLst>
          </p:cNvPr>
          <p:cNvSpPr txBox="1"/>
          <p:nvPr/>
        </p:nvSpPr>
        <p:spPr>
          <a:xfrm>
            <a:off x="-408005" y="2963194"/>
            <a:ext cx="2124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ctr" fontAlgn="ctr">
              <a:buNone/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材料一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indent="355600" algn="ctr" fontAlgn="ctr">
              <a:buNone/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中共一大会址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9FA006-AB8D-5E8A-D537-592380E726DD}"/>
              </a:ext>
            </a:extLst>
          </p:cNvPr>
          <p:cNvSpPr txBox="1"/>
          <p:nvPr/>
        </p:nvSpPr>
        <p:spPr>
          <a:xfrm>
            <a:off x="2231369" y="2965474"/>
            <a:ext cx="1782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材料二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江南机器制造总局炮厂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2401040-508E-B533-030A-FDFD3BDC367C}"/>
              </a:ext>
            </a:extLst>
          </p:cNvPr>
          <p:cNvSpPr txBox="1"/>
          <p:nvPr/>
        </p:nvSpPr>
        <p:spPr>
          <a:xfrm>
            <a:off x="4248185" y="3053342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材料三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沪军都督府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7E6C42B-2F30-315B-66B4-2C7BB6A7F722}"/>
              </a:ext>
            </a:extLst>
          </p:cNvPr>
          <p:cNvSpPr txBox="1"/>
          <p:nvPr/>
        </p:nvSpPr>
        <p:spPr>
          <a:xfrm>
            <a:off x="6030213" y="3487648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材料四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时务报</a:t>
            </a: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61BC1A3-4C1D-D96B-2A45-D40F7EECA49D}"/>
              </a:ext>
            </a:extLst>
          </p:cNvPr>
          <p:cNvSpPr txBox="1"/>
          <p:nvPr/>
        </p:nvSpPr>
        <p:spPr>
          <a:xfrm>
            <a:off x="7880725" y="3103973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材料五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上海商人罢市游行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068D620-3D44-BB91-4115-C2FF68107A01}"/>
              </a:ext>
            </a:extLst>
          </p:cNvPr>
          <p:cNvSpPr txBox="1"/>
          <p:nvPr/>
        </p:nvSpPr>
        <p:spPr>
          <a:xfrm>
            <a:off x="10063846" y="3368507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材料六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青年杂志</a:t>
            </a: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封面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557887C-92A1-AA07-29EE-95BD4608D937}"/>
              </a:ext>
            </a:extLst>
          </p:cNvPr>
          <p:cNvSpPr txBox="1"/>
          <p:nvPr/>
        </p:nvSpPr>
        <p:spPr>
          <a:xfrm>
            <a:off x="82732" y="3720206"/>
            <a:ext cx="11765280" cy="2120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．探究活动还需要对每则材料进行分析解释。（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分）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例如，材料三可以表述为：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1911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日晚，武昌起义爆发并取得胜利，各省纷纷响应。</a:t>
            </a:r>
            <a:r>
              <a:rPr lang="zh-CN" altLang="en-US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上海光复后也建立了新生的革命政权</a:t>
            </a:r>
            <a:r>
              <a:rPr lang="en-US" altLang="zh-CN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沪军都督府。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历史上称这次革命为“辛亥革命 ”。辛亥革命推翻了清王朝的反动统治，宣告了中国两千多年君主专制制度的终结，极大地推动了中华民族的思想解放，打开了中国进步潮流的闸门。</a:t>
            </a:r>
            <a:endParaRPr lang="en-US" altLang="zh-CN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根据示例，请任选一则材料 （除材料三外）做出解读。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866A35D-5796-2CF0-EBB0-784CB3B3E52E}"/>
              </a:ext>
            </a:extLst>
          </p:cNvPr>
          <p:cNvSpPr txBox="1"/>
          <p:nvPr/>
        </p:nvSpPr>
        <p:spPr>
          <a:xfrm>
            <a:off x="82732" y="5752574"/>
            <a:ext cx="11765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材料一：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1921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7⽉23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日，中国共产党第一次全国代表大会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在上海开幕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标志着中国共产党成立。中国共产党的诞生，是中国历史上开天辟地的大事变，中国革命的面貌焕然一新。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1D3D7F-5009-B0AE-E480-B2769C015F22}"/>
              </a:ext>
            </a:extLst>
          </p:cNvPr>
          <p:cNvSpPr txBox="1"/>
          <p:nvPr/>
        </p:nvSpPr>
        <p:spPr>
          <a:xfrm>
            <a:off x="-83122" y="3535766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中国共产党成立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3251FB-4200-9D54-1477-F7F64C1E89FC}"/>
              </a:ext>
            </a:extLst>
          </p:cNvPr>
          <p:cNvSpPr txBox="1"/>
          <p:nvPr/>
        </p:nvSpPr>
        <p:spPr>
          <a:xfrm>
            <a:off x="1213675" y="2971938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洋务运动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A908EB-D8E8-9C03-ED25-A803739DE294}"/>
              </a:ext>
            </a:extLst>
          </p:cNvPr>
          <p:cNvSpPr txBox="1"/>
          <p:nvPr/>
        </p:nvSpPr>
        <p:spPr>
          <a:xfrm>
            <a:off x="4109601" y="3535766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辛亥革命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8A790C-0D22-236F-0C68-60ED5570A3DA}"/>
              </a:ext>
            </a:extLst>
          </p:cNvPr>
          <p:cNvSpPr txBox="1"/>
          <p:nvPr/>
        </p:nvSpPr>
        <p:spPr>
          <a:xfrm>
            <a:off x="5600817" y="2768114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戊戌变法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275311B-CF2C-CFEE-355E-AB1EC194998F}"/>
              </a:ext>
            </a:extLst>
          </p:cNvPr>
          <p:cNvSpPr txBox="1"/>
          <p:nvPr/>
        </p:nvSpPr>
        <p:spPr>
          <a:xfrm>
            <a:off x="7856748" y="3621686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五四运动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6A627A6-8321-8B86-0A46-1DBB9D7D7A30}"/>
              </a:ext>
            </a:extLst>
          </p:cNvPr>
          <p:cNvSpPr txBox="1"/>
          <p:nvPr/>
        </p:nvSpPr>
        <p:spPr>
          <a:xfrm>
            <a:off x="10375320" y="3848932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新文化运动</a:t>
            </a:r>
          </a:p>
        </p:txBody>
      </p:sp>
    </p:spTree>
    <p:extLst>
      <p:ext uri="{BB962C8B-B14F-4D97-AF65-F5344CB8AC3E}">
        <p14:creationId xmlns:p14="http://schemas.microsoft.com/office/powerpoint/2010/main" val="7330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B067E-535B-601C-EF33-6FEB20C0A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480B9D6-CAA1-8463-F2BF-C33BF7DB7056}"/>
              </a:ext>
            </a:extLst>
          </p:cNvPr>
          <p:cNvSpPr txBox="1"/>
          <p:nvPr/>
        </p:nvSpPr>
        <p:spPr>
          <a:xfrm>
            <a:off x="2917372" y="1027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三、探索的历史（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9A4953A-DA92-BA18-E571-2254D499578A}"/>
              </a:ext>
            </a:extLst>
          </p:cNvPr>
          <p:cNvSpPr txBox="1"/>
          <p:nvPr/>
        </p:nvSpPr>
        <p:spPr>
          <a:xfrm>
            <a:off x="213360" y="670449"/>
            <a:ext cx="11765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学习中国近代史的过程中，某课题小组发现上海各阶层在现代化探索的道路上发挥了重要作用，他们以“上海的现代化探索 ”为主题，开展探究活动，找到以下材料。</a:t>
            </a:r>
          </a:p>
        </p:txBody>
      </p:sp>
      <p:pic>
        <p:nvPicPr>
          <p:cNvPr id="8" name="图片 7" descr="@@@ec0fbb9e-cf82-4632-a2c2-039e4106c343">
            <a:extLst>
              <a:ext uri="{FF2B5EF4-FFF2-40B4-BE49-F238E27FC236}">
                <a16:creationId xmlns:a16="http://schemas.microsoft.com/office/drawing/2014/main" id="{412A7CE7-1205-8121-0942-24EF167A3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515"/>
            <a:ext cx="2020389" cy="1339762"/>
          </a:xfrm>
          <a:prstGeom prst="rect">
            <a:avLst/>
          </a:prstGeom>
        </p:spPr>
      </p:pic>
      <p:pic>
        <p:nvPicPr>
          <p:cNvPr id="9" name="图片 8" descr="@@@dc0138cf-dc65-469b-a910-1050acd3abfb">
            <a:extLst>
              <a:ext uri="{FF2B5EF4-FFF2-40B4-BE49-F238E27FC236}">
                <a16:creationId xmlns:a16="http://schemas.microsoft.com/office/drawing/2014/main" id="{042539F1-0409-CED7-9014-B3494F6953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45"/>
          <a:stretch>
            <a:fillRect/>
          </a:stretch>
        </p:blipFill>
        <p:spPr>
          <a:xfrm>
            <a:off x="2150756" y="1607513"/>
            <a:ext cx="1943255" cy="1339762"/>
          </a:xfrm>
          <a:prstGeom prst="rect">
            <a:avLst/>
          </a:prstGeom>
        </p:spPr>
      </p:pic>
      <p:pic>
        <p:nvPicPr>
          <p:cNvPr id="10" name="图片 9" descr="@@@f9bdae6a-3b68-491f-9d7f-d540fc8d575b">
            <a:extLst>
              <a:ext uri="{FF2B5EF4-FFF2-40B4-BE49-F238E27FC236}">
                <a16:creationId xmlns:a16="http://schemas.microsoft.com/office/drawing/2014/main" id="{172D5AA9-37C8-98F8-C274-256C82BB61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20" r="12222"/>
          <a:stretch>
            <a:fillRect/>
          </a:stretch>
        </p:blipFill>
        <p:spPr>
          <a:xfrm>
            <a:off x="4224378" y="1591594"/>
            <a:ext cx="1943255" cy="1371600"/>
          </a:xfrm>
          <a:prstGeom prst="rect">
            <a:avLst/>
          </a:prstGeom>
        </p:spPr>
      </p:pic>
      <p:pic>
        <p:nvPicPr>
          <p:cNvPr id="11" name="图片 10" descr="@@@8fce0815-4dd6-40dc-8f2e-e7f8284cfa81">
            <a:extLst>
              <a:ext uri="{FF2B5EF4-FFF2-40B4-BE49-F238E27FC236}">
                <a16:creationId xmlns:a16="http://schemas.microsoft.com/office/drawing/2014/main" id="{F849FE89-AC13-8311-093B-6DBCC43E8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002" y="1577162"/>
            <a:ext cx="1322000" cy="1939350"/>
          </a:xfrm>
          <a:prstGeom prst="rect">
            <a:avLst/>
          </a:prstGeom>
        </p:spPr>
      </p:pic>
      <p:pic>
        <p:nvPicPr>
          <p:cNvPr id="12" name="图片 11" descr="@@@ab6d05ab-50d7-4afd-886d-711da8ef1322">
            <a:extLst>
              <a:ext uri="{FF2B5EF4-FFF2-40B4-BE49-F238E27FC236}">
                <a16:creationId xmlns:a16="http://schemas.microsoft.com/office/drawing/2014/main" id="{B5A329B6-F41A-2E7D-6E6E-DC843F0A1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371" y="1591594"/>
            <a:ext cx="2290354" cy="1450008"/>
          </a:xfrm>
          <a:prstGeom prst="rect">
            <a:avLst/>
          </a:prstGeom>
        </p:spPr>
      </p:pic>
      <p:pic>
        <p:nvPicPr>
          <p:cNvPr id="13" name="图片 12" descr="@@@409fa7e9-c84f-47e3-81b4-19d0fa2490fd">
            <a:extLst>
              <a:ext uri="{FF2B5EF4-FFF2-40B4-BE49-F238E27FC236}">
                <a16:creationId xmlns:a16="http://schemas.microsoft.com/office/drawing/2014/main" id="{782CD3F8-73C9-DA50-6A64-AAAE1A287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320" y="1458021"/>
            <a:ext cx="1386371" cy="191048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4E49D14-1EBC-DE5E-3A9C-00EC3E551033}"/>
              </a:ext>
            </a:extLst>
          </p:cNvPr>
          <p:cNvSpPr txBox="1"/>
          <p:nvPr/>
        </p:nvSpPr>
        <p:spPr>
          <a:xfrm>
            <a:off x="-408005" y="2963194"/>
            <a:ext cx="2124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ctr" fontAlgn="ctr">
              <a:buNone/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材料一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indent="355600" algn="ctr" fontAlgn="ctr">
              <a:buNone/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中共一大会址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138B671-6C81-BCFA-D51D-69783019A60C}"/>
              </a:ext>
            </a:extLst>
          </p:cNvPr>
          <p:cNvSpPr txBox="1"/>
          <p:nvPr/>
        </p:nvSpPr>
        <p:spPr>
          <a:xfrm>
            <a:off x="2231369" y="2965474"/>
            <a:ext cx="1782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材料二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江南机器制造总局炮厂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362F5BD-5D33-DC59-C698-AA995E9861FD}"/>
              </a:ext>
            </a:extLst>
          </p:cNvPr>
          <p:cNvSpPr txBox="1"/>
          <p:nvPr/>
        </p:nvSpPr>
        <p:spPr>
          <a:xfrm>
            <a:off x="4248185" y="3053342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材料三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沪军都督府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3998996-1AF9-1C16-4E63-B0CD7D688913}"/>
              </a:ext>
            </a:extLst>
          </p:cNvPr>
          <p:cNvSpPr txBox="1"/>
          <p:nvPr/>
        </p:nvSpPr>
        <p:spPr>
          <a:xfrm>
            <a:off x="6030213" y="3487648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材料四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时务报</a:t>
            </a: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F41C396-888B-E451-7F71-C850C9A02050}"/>
              </a:ext>
            </a:extLst>
          </p:cNvPr>
          <p:cNvSpPr txBox="1"/>
          <p:nvPr/>
        </p:nvSpPr>
        <p:spPr>
          <a:xfrm>
            <a:off x="7880725" y="3103973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材料五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上海商人罢市游行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8BFFF85-D4A0-E9BE-65D7-D4605DC135D4}"/>
              </a:ext>
            </a:extLst>
          </p:cNvPr>
          <p:cNvSpPr txBox="1"/>
          <p:nvPr/>
        </p:nvSpPr>
        <p:spPr>
          <a:xfrm>
            <a:off x="10063846" y="3368507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材料六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algn="ctr" fontAlgn="ctr">
              <a:buNone/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青年杂志</a:t>
            </a: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封面</a:t>
            </a:r>
            <a:endParaRPr lang="zh-CN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C3E90CC-0CF4-99A7-F250-C03309D60EC8}"/>
              </a:ext>
            </a:extLst>
          </p:cNvPr>
          <p:cNvSpPr txBox="1"/>
          <p:nvPr/>
        </p:nvSpPr>
        <p:spPr>
          <a:xfrm>
            <a:off x="147573" y="4133979"/>
            <a:ext cx="11765280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结合所有材料及所学知识，谈谈你对“上海现代化探索”的认识。（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分）</a:t>
            </a: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007BCD3D-5C37-C17D-CCCC-3183B281547A}"/>
              </a:ext>
            </a:extLst>
          </p:cNvPr>
          <p:cNvSpPr/>
          <p:nvPr/>
        </p:nvSpPr>
        <p:spPr>
          <a:xfrm>
            <a:off x="8277225" y="49683"/>
            <a:ext cx="2476500" cy="567732"/>
          </a:xfrm>
          <a:prstGeom prst="wedgeRoundRectCallout">
            <a:avLst>
              <a:gd name="adj1" fmla="val -28218"/>
              <a:gd name="adj2" fmla="val 67869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大题干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4AD3D1A-5E95-8101-D9F0-15D7D2C0AEF6}"/>
              </a:ext>
            </a:extLst>
          </p:cNvPr>
          <p:cNvCxnSpPr/>
          <p:nvPr/>
        </p:nvCxnSpPr>
        <p:spPr>
          <a:xfrm>
            <a:off x="6167633" y="1087120"/>
            <a:ext cx="53944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FC2E2EF-2794-AE28-9479-DE7354A22B2A}"/>
              </a:ext>
            </a:extLst>
          </p:cNvPr>
          <p:cNvCxnSpPr>
            <a:cxnSpLocks/>
          </p:cNvCxnSpPr>
          <p:nvPr/>
        </p:nvCxnSpPr>
        <p:spPr>
          <a:xfrm>
            <a:off x="350773" y="1470543"/>
            <a:ext cx="122402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49130BF5-8BB8-A27E-8F34-58E1F812B3AE}"/>
              </a:ext>
            </a:extLst>
          </p:cNvPr>
          <p:cNvSpPr txBox="1"/>
          <p:nvPr/>
        </p:nvSpPr>
        <p:spPr>
          <a:xfrm>
            <a:off x="82732" y="4603816"/>
            <a:ext cx="115504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观点：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分，一句话，写一行即可）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（上海各阶层的探索促进了中国的现代化）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上海，作为中国现代化探索的前沿阵地，各阶层在此相继展开了对现代化的探索，促进了中国由传统向现代的社会转型。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BE36417C-7A0E-2F44-EF8C-37AB1A9130D1}"/>
              </a:ext>
            </a:extLst>
          </p:cNvPr>
          <p:cNvSpPr txBox="1"/>
          <p:nvPr/>
        </p:nvSpPr>
        <p:spPr>
          <a:xfrm>
            <a:off x="-83122" y="3744926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中国共产党成立</a:t>
            </a:r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ADDE6F24-B42B-C4B4-DF3B-E7144FBD088F}"/>
              </a:ext>
            </a:extLst>
          </p:cNvPr>
          <p:cNvSpPr txBox="1"/>
          <p:nvPr/>
        </p:nvSpPr>
        <p:spPr>
          <a:xfrm>
            <a:off x="2029067" y="3744926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洋务运动</a:t>
            </a:r>
          </a:p>
        </p:txBody>
      </p:sp>
      <p:sp>
        <p:nvSpPr>
          <p:cNvPr id="23" name="文本框 3">
            <a:extLst>
              <a:ext uri="{FF2B5EF4-FFF2-40B4-BE49-F238E27FC236}">
                <a16:creationId xmlns:a16="http://schemas.microsoft.com/office/drawing/2014/main" id="{65CCAF43-0F3C-B93A-56C0-BD1D6C6A669C}"/>
              </a:ext>
            </a:extLst>
          </p:cNvPr>
          <p:cNvSpPr txBox="1"/>
          <p:nvPr/>
        </p:nvSpPr>
        <p:spPr>
          <a:xfrm>
            <a:off x="4109601" y="3744926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辛亥革命</a:t>
            </a:r>
          </a:p>
        </p:txBody>
      </p:sp>
      <p:sp>
        <p:nvSpPr>
          <p:cNvPr id="24" name="文本框 5">
            <a:extLst>
              <a:ext uri="{FF2B5EF4-FFF2-40B4-BE49-F238E27FC236}">
                <a16:creationId xmlns:a16="http://schemas.microsoft.com/office/drawing/2014/main" id="{6116D058-E86F-25FA-17B5-C4FAE536BD84}"/>
              </a:ext>
            </a:extLst>
          </p:cNvPr>
          <p:cNvSpPr txBox="1"/>
          <p:nvPr/>
        </p:nvSpPr>
        <p:spPr>
          <a:xfrm>
            <a:off x="5852133" y="3979177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戊戌变法</a:t>
            </a:r>
          </a:p>
        </p:txBody>
      </p:sp>
      <p:sp>
        <p:nvSpPr>
          <p:cNvPr id="25" name="文本框 13">
            <a:extLst>
              <a:ext uri="{FF2B5EF4-FFF2-40B4-BE49-F238E27FC236}">
                <a16:creationId xmlns:a16="http://schemas.microsoft.com/office/drawing/2014/main" id="{9D8DBB69-4DD0-5BE5-BDB6-C5D707F90DD7}"/>
              </a:ext>
            </a:extLst>
          </p:cNvPr>
          <p:cNvSpPr txBox="1"/>
          <p:nvPr/>
        </p:nvSpPr>
        <p:spPr>
          <a:xfrm>
            <a:off x="7805230" y="3699817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五四运动</a:t>
            </a:r>
          </a:p>
        </p:txBody>
      </p:sp>
      <p:sp>
        <p:nvSpPr>
          <p:cNvPr id="26" name="文本框 20">
            <a:extLst>
              <a:ext uri="{FF2B5EF4-FFF2-40B4-BE49-F238E27FC236}">
                <a16:creationId xmlns:a16="http://schemas.microsoft.com/office/drawing/2014/main" id="{EB0581BC-F0BF-EBC9-F6DB-6BBB40E71569}"/>
              </a:ext>
            </a:extLst>
          </p:cNvPr>
          <p:cNvSpPr txBox="1"/>
          <p:nvPr/>
        </p:nvSpPr>
        <p:spPr>
          <a:xfrm>
            <a:off x="9975189" y="3914461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新文化运动</a:t>
            </a:r>
          </a:p>
        </p:txBody>
      </p:sp>
    </p:spTree>
    <p:extLst>
      <p:ext uri="{BB962C8B-B14F-4D97-AF65-F5344CB8AC3E}">
        <p14:creationId xmlns:p14="http://schemas.microsoft.com/office/powerpoint/2010/main" val="97740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C8B00-2659-90FA-35CD-3A28E0135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EA3DE32-1653-092B-6427-F472705277D7}"/>
              </a:ext>
            </a:extLst>
          </p:cNvPr>
          <p:cNvSpPr txBox="1"/>
          <p:nvPr/>
        </p:nvSpPr>
        <p:spPr>
          <a:xfrm>
            <a:off x="2917372" y="1027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三、探索的历史（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78C5EC-5883-30BB-E30E-4022C33A3B1D}"/>
              </a:ext>
            </a:extLst>
          </p:cNvPr>
          <p:cNvSpPr txBox="1"/>
          <p:nvPr/>
        </p:nvSpPr>
        <p:spPr>
          <a:xfrm>
            <a:off x="213360" y="670449"/>
            <a:ext cx="11765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学习中国近代史的过程中，某课题小组发现上海各阶层在现代化探索的道路上发挥了重要作用，他们以“上海的现代化探索 ”为主题，开展探究活动，找到以下材料。</a:t>
            </a:r>
          </a:p>
        </p:txBody>
      </p:sp>
      <p:pic>
        <p:nvPicPr>
          <p:cNvPr id="8" name="图片 7" descr="@@@ec0fbb9e-cf82-4632-a2c2-039e4106c343">
            <a:extLst>
              <a:ext uri="{FF2B5EF4-FFF2-40B4-BE49-F238E27FC236}">
                <a16:creationId xmlns:a16="http://schemas.microsoft.com/office/drawing/2014/main" id="{74617361-148A-E673-63CD-09379598D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515"/>
            <a:ext cx="2020389" cy="1339762"/>
          </a:xfrm>
          <a:prstGeom prst="rect">
            <a:avLst/>
          </a:prstGeom>
        </p:spPr>
      </p:pic>
      <p:pic>
        <p:nvPicPr>
          <p:cNvPr id="9" name="图片 8" descr="@@@dc0138cf-dc65-469b-a910-1050acd3abfb">
            <a:extLst>
              <a:ext uri="{FF2B5EF4-FFF2-40B4-BE49-F238E27FC236}">
                <a16:creationId xmlns:a16="http://schemas.microsoft.com/office/drawing/2014/main" id="{03219313-B421-3249-C219-D829E5EA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45"/>
          <a:stretch>
            <a:fillRect/>
          </a:stretch>
        </p:blipFill>
        <p:spPr>
          <a:xfrm>
            <a:off x="2150756" y="1607513"/>
            <a:ext cx="1943255" cy="1339762"/>
          </a:xfrm>
          <a:prstGeom prst="rect">
            <a:avLst/>
          </a:prstGeom>
        </p:spPr>
      </p:pic>
      <p:pic>
        <p:nvPicPr>
          <p:cNvPr id="10" name="图片 9" descr="@@@f9bdae6a-3b68-491f-9d7f-d540fc8d575b">
            <a:extLst>
              <a:ext uri="{FF2B5EF4-FFF2-40B4-BE49-F238E27FC236}">
                <a16:creationId xmlns:a16="http://schemas.microsoft.com/office/drawing/2014/main" id="{9670952C-228F-9C18-1079-9075BD479E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20" r="12222"/>
          <a:stretch>
            <a:fillRect/>
          </a:stretch>
        </p:blipFill>
        <p:spPr>
          <a:xfrm>
            <a:off x="4224378" y="1591594"/>
            <a:ext cx="1943255" cy="1371600"/>
          </a:xfrm>
          <a:prstGeom prst="rect">
            <a:avLst/>
          </a:prstGeom>
        </p:spPr>
      </p:pic>
      <p:pic>
        <p:nvPicPr>
          <p:cNvPr id="11" name="图片 10" descr="@@@8fce0815-4dd6-40dc-8f2e-e7f8284cfa81">
            <a:extLst>
              <a:ext uri="{FF2B5EF4-FFF2-40B4-BE49-F238E27FC236}">
                <a16:creationId xmlns:a16="http://schemas.microsoft.com/office/drawing/2014/main" id="{8D5C7F44-1247-BD7A-F579-1076C9C38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002" y="1577162"/>
            <a:ext cx="1322000" cy="1939350"/>
          </a:xfrm>
          <a:prstGeom prst="rect">
            <a:avLst/>
          </a:prstGeom>
        </p:spPr>
      </p:pic>
      <p:pic>
        <p:nvPicPr>
          <p:cNvPr id="12" name="图片 11" descr="@@@ab6d05ab-50d7-4afd-886d-711da8ef1322">
            <a:extLst>
              <a:ext uri="{FF2B5EF4-FFF2-40B4-BE49-F238E27FC236}">
                <a16:creationId xmlns:a16="http://schemas.microsoft.com/office/drawing/2014/main" id="{80AAC45F-5E97-7DE6-2A28-DFEC29EFB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371" y="1591594"/>
            <a:ext cx="2290354" cy="1450008"/>
          </a:xfrm>
          <a:prstGeom prst="rect">
            <a:avLst/>
          </a:prstGeom>
        </p:spPr>
      </p:pic>
      <p:pic>
        <p:nvPicPr>
          <p:cNvPr id="13" name="图片 12" descr="@@@409fa7e9-c84f-47e3-81b4-19d0fa2490fd">
            <a:extLst>
              <a:ext uri="{FF2B5EF4-FFF2-40B4-BE49-F238E27FC236}">
                <a16:creationId xmlns:a16="http://schemas.microsoft.com/office/drawing/2014/main" id="{DF0CBEE1-68A3-7DBC-2CCF-BF640D5F73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320" y="1458021"/>
            <a:ext cx="1386371" cy="191048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A0565D4-C03C-CB76-CA9B-A86F13FDFB59}"/>
              </a:ext>
            </a:extLst>
          </p:cNvPr>
          <p:cNvSpPr txBox="1"/>
          <p:nvPr/>
        </p:nvSpPr>
        <p:spPr>
          <a:xfrm>
            <a:off x="-408005" y="2963194"/>
            <a:ext cx="2124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5560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材料一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35560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中共一大会址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8789806-C4BE-7247-C32A-E009ED3088C8}"/>
              </a:ext>
            </a:extLst>
          </p:cNvPr>
          <p:cNvSpPr txBox="1"/>
          <p:nvPr/>
        </p:nvSpPr>
        <p:spPr>
          <a:xfrm>
            <a:off x="2231369" y="2965474"/>
            <a:ext cx="1782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材料二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江南机器制造总局炮厂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5A11FEB-E1BA-3CE8-D770-BEC7F9E65C70}"/>
              </a:ext>
            </a:extLst>
          </p:cNvPr>
          <p:cNvSpPr txBox="1"/>
          <p:nvPr/>
        </p:nvSpPr>
        <p:spPr>
          <a:xfrm>
            <a:off x="4248185" y="3053342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材料三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沪军都督府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B1507E-FCAC-606D-5806-F18EDDFD54ED}"/>
              </a:ext>
            </a:extLst>
          </p:cNvPr>
          <p:cNvSpPr txBox="1"/>
          <p:nvPr/>
        </p:nvSpPr>
        <p:spPr>
          <a:xfrm>
            <a:off x="6030213" y="3487648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材料四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时务报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6D457B4-A331-705F-0B4A-C34AEDDC9A00}"/>
              </a:ext>
            </a:extLst>
          </p:cNvPr>
          <p:cNvSpPr txBox="1"/>
          <p:nvPr/>
        </p:nvSpPr>
        <p:spPr>
          <a:xfrm>
            <a:off x="7880725" y="3103973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材料五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上海商人罢市游行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295B17-E530-7CFF-52CE-514487D75331}"/>
              </a:ext>
            </a:extLst>
          </p:cNvPr>
          <p:cNvSpPr txBox="1"/>
          <p:nvPr/>
        </p:nvSpPr>
        <p:spPr>
          <a:xfrm>
            <a:off x="10063846" y="3368507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材料六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青年杂志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封面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9D8FCA3-7FAB-2404-B062-E4A3579C1DB3}"/>
              </a:ext>
            </a:extLst>
          </p:cNvPr>
          <p:cNvSpPr txBox="1"/>
          <p:nvPr/>
        </p:nvSpPr>
        <p:spPr>
          <a:xfrm>
            <a:off x="82732" y="4434711"/>
            <a:ext cx="11765280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结合所有材料及所学知识，谈谈你对“上海现代化探索”的认识。（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6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分）</a:t>
            </a: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591E8D8D-1654-2718-DF05-463F75D45551}"/>
              </a:ext>
            </a:extLst>
          </p:cNvPr>
          <p:cNvSpPr/>
          <p:nvPr/>
        </p:nvSpPr>
        <p:spPr>
          <a:xfrm>
            <a:off x="8277225" y="49683"/>
            <a:ext cx="2476500" cy="567732"/>
          </a:xfrm>
          <a:prstGeom prst="wedgeRoundRectCallout">
            <a:avLst>
              <a:gd name="adj1" fmla="val -28218"/>
              <a:gd name="adj2" fmla="val 67869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大题干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684D98D-0349-7426-1759-2BE60B8BE8F9}"/>
              </a:ext>
            </a:extLst>
          </p:cNvPr>
          <p:cNvCxnSpPr/>
          <p:nvPr/>
        </p:nvCxnSpPr>
        <p:spPr>
          <a:xfrm>
            <a:off x="6167633" y="1087120"/>
            <a:ext cx="53944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FE1D3DB-3D7C-682F-1A55-8A8AC16C8B8B}"/>
              </a:ext>
            </a:extLst>
          </p:cNvPr>
          <p:cNvCxnSpPr>
            <a:cxnSpLocks/>
          </p:cNvCxnSpPr>
          <p:nvPr/>
        </p:nvCxnSpPr>
        <p:spPr>
          <a:xfrm>
            <a:off x="350773" y="1470543"/>
            <a:ext cx="122402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EA4A102-79CD-196E-D99D-A88D7F606DDB}"/>
              </a:ext>
            </a:extLst>
          </p:cNvPr>
          <p:cNvSpPr txBox="1"/>
          <p:nvPr/>
        </p:nvSpPr>
        <p:spPr>
          <a:xfrm>
            <a:off x="82732" y="4822428"/>
            <a:ext cx="949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史实分析：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4-5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分，写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个，每个不超过两行，按时间顺序行文）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BE36417C-7A0E-2F44-EF8C-37AB1A9130D1}"/>
              </a:ext>
            </a:extLst>
          </p:cNvPr>
          <p:cNvSpPr txBox="1"/>
          <p:nvPr/>
        </p:nvSpPr>
        <p:spPr>
          <a:xfrm>
            <a:off x="11825" y="3778897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中国共产党成立</a:t>
            </a:r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ADDE6F24-B42B-C4B4-DF3B-E7144FBD088F}"/>
              </a:ext>
            </a:extLst>
          </p:cNvPr>
          <p:cNvSpPr txBox="1"/>
          <p:nvPr/>
        </p:nvSpPr>
        <p:spPr>
          <a:xfrm>
            <a:off x="2036409" y="3744398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洋务运动</a:t>
            </a:r>
          </a:p>
        </p:txBody>
      </p:sp>
      <p:sp>
        <p:nvSpPr>
          <p:cNvPr id="23" name="文本框 3">
            <a:extLst>
              <a:ext uri="{FF2B5EF4-FFF2-40B4-BE49-F238E27FC236}">
                <a16:creationId xmlns:a16="http://schemas.microsoft.com/office/drawing/2014/main" id="{65CCAF43-0F3C-B93A-56C0-BD1D6C6A669C}"/>
              </a:ext>
            </a:extLst>
          </p:cNvPr>
          <p:cNvSpPr txBox="1"/>
          <p:nvPr/>
        </p:nvSpPr>
        <p:spPr>
          <a:xfrm>
            <a:off x="4204548" y="3778897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辛亥革命</a:t>
            </a:r>
          </a:p>
        </p:txBody>
      </p:sp>
      <p:sp>
        <p:nvSpPr>
          <p:cNvPr id="24" name="文本框 5">
            <a:extLst>
              <a:ext uri="{FF2B5EF4-FFF2-40B4-BE49-F238E27FC236}">
                <a16:creationId xmlns:a16="http://schemas.microsoft.com/office/drawing/2014/main" id="{6116D058-E86F-25FA-17B5-C4FAE536BD84}"/>
              </a:ext>
            </a:extLst>
          </p:cNvPr>
          <p:cNvSpPr txBox="1"/>
          <p:nvPr/>
        </p:nvSpPr>
        <p:spPr>
          <a:xfrm>
            <a:off x="5877413" y="4012689"/>
            <a:ext cx="256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戊戌变法（维新运动）</a:t>
            </a:r>
          </a:p>
        </p:txBody>
      </p:sp>
      <p:sp>
        <p:nvSpPr>
          <p:cNvPr id="25" name="文本框 13">
            <a:extLst>
              <a:ext uri="{FF2B5EF4-FFF2-40B4-BE49-F238E27FC236}">
                <a16:creationId xmlns:a16="http://schemas.microsoft.com/office/drawing/2014/main" id="{9D8DBB69-4DD0-5BE5-BDB6-C5D707F90DD7}"/>
              </a:ext>
            </a:extLst>
          </p:cNvPr>
          <p:cNvSpPr txBox="1"/>
          <p:nvPr/>
        </p:nvSpPr>
        <p:spPr>
          <a:xfrm>
            <a:off x="7900177" y="3733788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五四运动</a:t>
            </a:r>
          </a:p>
        </p:txBody>
      </p:sp>
      <p:sp>
        <p:nvSpPr>
          <p:cNvPr id="26" name="文本框 20">
            <a:extLst>
              <a:ext uri="{FF2B5EF4-FFF2-40B4-BE49-F238E27FC236}">
                <a16:creationId xmlns:a16="http://schemas.microsoft.com/office/drawing/2014/main" id="{EB0581BC-F0BF-EBC9-F6DB-6BBB40E71569}"/>
              </a:ext>
            </a:extLst>
          </p:cNvPr>
          <p:cNvSpPr txBox="1"/>
          <p:nvPr/>
        </p:nvSpPr>
        <p:spPr>
          <a:xfrm>
            <a:off x="10070136" y="3948432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新文化运动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E405991-B75C-8234-3B4B-B22B429394A7}"/>
              </a:ext>
            </a:extLst>
          </p:cNvPr>
          <p:cNvSpPr txBox="1"/>
          <p:nvPr/>
        </p:nvSpPr>
        <p:spPr>
          <a:xfrm>
            <a:off x="143555" y="5393091"/>
            <a:ext cx="11618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例：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年代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-90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年代，地主阶级洋务派发起了洋务运动，学习西方的先进技术，李鸿章在</a:t>
            </a:r>
            <a:r>
              <a:rPr lang="zh-CN" altLang="en-US" sz="2400" b="1" u="sng" dirty="0">
                <a:solidFill>
                  <a:srgbClr val="0070C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创办江南机器制造总局，是中国早期现代化的初步探索，推动上海成为早期近代工业的重要基地。</a:t>
            </a:r>
          </a:p>
        </p:txBody>
      </p:sp>
      <p:sp>
        <p:nvSpPr>
          <p:cNvPr id="29" name="文本框 1">
            <a:extLst>
              <a:ext uri="{FF2B5EF4-FFF2-40B4-BE49-F238E27FC236}">
                <a16:creationId xmlns:a16="http://schemas.microsoft.com/office/drawing/2014/main" id="{A5209B87-33B2-E659-B0BC-9E8D1193AD0E}"/>
              </a:ext>
            </a:extLst>
          </p:cNvPr>
          <p:cNvSpPr txBox="1"/>
          <p:nvPr/>
        </p:nvSpPr>
        <p:spPr>
          <a:xfrm>
            <a:off x="2366737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1861-1895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13660907-E62A-25CF-51BD-A73238F691D7}"/>
              </a:ext>
            </a:extLst>
          </p:cNvPr>
          <p:cNvSpPr txBox="1"/>
          <p:nvPr/>
        </p:nvSpPr>
        <p:spPr>
          <a:xfrm>
            <a:off x="101664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1921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1">
            <a:extLst>
              <a:ext uri="{FF2B5EF4-FFF2-40B4-BE49-F238E27FC236}">
                <a16:creationId xmlns:a16="http://schemas.microsoft.com/office/drawing/2014/main" id="{B1822DCE-66FD-16AC-A512-6E237CE79231}"/>
              </a:ext>
            </a:extLst>
          </p:cNvPr>
          <p:cNvSpPr txBox="1"/>
          <p:nvPr/>
        </p:nvSpPr>
        <p:spPr>
          <a:xfrm>
            <a:off x="4467112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1911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1">
            <a:extLst>
              <a:ext uri="{FF2B5EF4-FFF2-40B4-BE49-F238E27FC236}">
                <a16:creationId xmlns:a16="http://schemas.microsoft.com/office/drawing/2014/main" id="{F57C5DC4-CC09-6FD2-77AD-A4CA633BAAB0}"/>
              </a:ext>
            </a:extLst>
          </p:cNvPr>
          <p:cNvSpPr txBox="1"/>
          <p:nvPr/>
        </p:nvSpPr>
        <p:spPr>
          <a:xfrm>
            <a:off x="6176646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1895-1898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">
            <a:extLst>
              <a:ext uri="{FF2B5EF4-FFF2-40B4-BE49-F238E27FC236}">
                <a16:creationId xmlns:a16="http://schemas.microsoft.com/office/drawing/2014/main" id="{4F84780C-8D18-971B-9E0B-13EA69198FBA}"/>
              </a:ext>
            </a:extLst>
          </p:cNvPr>
          <p:cNvSpPr txBox="1"/>
          <p:nvPr/>
        </p:nvSpPr>
        <p:spPr>
          <a:xfrm>
            <a:off x="8180711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1919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1">
            <a:extLst>
              <a:ext uri="{FF2B5EF4-FFF2-40B4-BE49-F238E27FC236}">
                <a16:creationId xmlns:a16="http://schemas.microsoft.com/office/drawing/2014/main" id="{8072F26E-DAAE-7333-B788-B7BB888BA364}"/>
              </a:ext>
            </a:extLst>
          </p:cNvPr>
          <p:cNvSpPr txBox="1"/>
          <p:nvPr/>
        </p:nvSpPr>
        <p:spPr>
          <a:xfrm>
            <a:off x="10358127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1915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D070704-C821-8428-6727-4835EA31D1B8}"/>
              </a:ext>
            </a:extLst>
          </p:cNvPr>
          <p:cNvSpPr txBox="1"/>
          <p:nvPr/>
        </p:nvSpPr>
        <p:spPr>
          <a:xfrm>
            <a:off x="3461670" y="3596913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FFB23CA-3200-396C-343D-FA7EC3B7F146}"/>
              </a:ext>
            </a:extLst>
          </p:cNvPr>
          <p:cNvSpPr txBox="1"/>
          <p:nvPr/>
        </p:nvSpPr>
        <p:spPr>
          <a:xfrm>
            <a:off x="5429522" y="3474203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D402273-20C9-66A5-6C01-A29EF15A76A0}"/>
              </a:ext>
            </a:extLst>
          </p:cNvPr>
          <p:cNvSpPr txBox="1"/>
          <p:nvPr/>
        </p:nvSpPr>
        <p:spPr>
          <a:xfrm>
            <a:off x="7320974" y="3622087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A2ACD45-6EAB-FCC8-C324-D42B12234806}"/>
              </a:ext>
            </a:extLst>
          </p:cNvPr>
          <p:cNvSpPr txBox="1"/>
          <p:nvPr/>
        </p:nvSpPr>
        <p:spPr>
          <a:xfrm>
            <a:off x="9547654" y="3906481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EAF2F33-F9B2-B683-4B15-E8AE27991A8C}"/>
              </a:ext>
            </a:extLst>
          </p:cNvPr>
          <p:cNvSpPr txBox="1"/>
          <p:nvPr/>
        </p:nvSpPr>
        <p:spPr>
          <a:xfrm>
            <a:off x="1247443" y="3414485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3181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B1440-8A8C-0DA8-9605-48616DC1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F9687FA-BBAF-7A28-96E9-0B4E0816C825}"/>
              </a:ext>
            </a:extLst>
          </p:cNvPr>
          <p:cNvSpPr txBox="1"/>
          <p:nvPr/>
        </p:nvSpPr>
        <p:spPr>
          <a:xfrm>
            <a:off x="2917372" y="1027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三、探索的历史（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AE76DE-65F5-1CC8-C264-8F85D0627683}"/>
              </a:ext>
            </a:extLst>
          </p:cNvPr>
          <p:cNvSpPr txBox="1"/>
          <p:nvPr/>
        </p:nvSpPr>
        <p:spPr>
          <a:xfrm>
            <a:off x="213360" y="670449"/>
            <a:ext cx="11765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学习中国近代史的过程中，某课题小组发现上海各阶层在现代化探索的道路上发挥了重要作用，他们以“上海的现代化探索 ”为主题，开展探究活动，找到以下材料。</a:t>
            </a:r>
          </a:p>
        </p:txBody>
      </p:sp>
      <p:pic>
        <p:nvPicPr>
          <p:cNvPr id="8" name="图片 7" descr="@@@ec0fbb9e-cf82-4632-a2c2-039e4106c343">
            <a:extLst>
              <a:ext uri="{FF2B5EF4-FFF2-40B4-BE49-F238E27FC236}">
                <a16:creationId xmlns:a16="http://schemas.microsoft.com/office/drawing/2014/main" id="{106125D4-9672-65F5-02E8-A2F36A47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515"/>
            <a:ext cx="2020389" cy="1339762"/>
          </a:xfrm>
          <a:prstGeom prst="rect">
            <a:avLst/>
          </a:prstGeom>
        </p:spPr>
      </p:pic>
      <p:pic>
        <p:nvPicPr>
          <p:cNvPr id="9" name="图片 8" descr="@@@dc0138cf-dc65-469b-a910-1050acd3abfb">
            <a:extLst>
              <a:ext uri="{FF2B5EF4-FFF2-40B4-BE49-F238E27FC236}">
                <a16:creationId xmlns:a16="http://schemas.microsoft.com/office/drawing/2014/main" id="{24F28036-5FAD-99A9-F97A-07C82A7861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45"/>
          <a:stretch>
            <a:fillRect/>
          </a:stretch>
        </p:blipFill>
        <p:spPr>
          <a:xfrm>
            <a:off x="2150756" y="1607513"/>
            <a:ext cx="1943255" cy="1339762"/>
          </a:xfrm>
          <a:prstGeom prst="rect">
            <a:avLst/>
          </a:prstGeom>
        </p:spPr>
      </p:pic>
      <p:pic>
        <p:nvPicPr>
          <p:cNvPr id="10" name="图片 9" descr="@@@f9bdae6a-3b68-491f-9d7f-d540fc8d575b">
            <a:extLst>
              <a:ext uri="{FF2B5EF4-FFF2-40B4-BE49-F238E27FC236}">
                <a16:creationId xmlns:a16="http://schemas.microsoft.com/office/drawing/2014/main" id="{7FB6DB48-DB07-E806-608E-F936DA3DFD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20" r="12222"/>
          <a:stretch>
            <a:fillRect/>
          </a:stretch>
        </p:blipFill>
        <p:spPr>
          <a:xfrm>
            <a:off x="4224378" y="1591594"/>
            <a:ext cx="1943255" cy="1371600"/>
          </a:xfrm>
          <a:prstGeom prst="rect">
            <a:avLst/>
          </a:prstGeom>
        </p:spPr>
      </p:pic>
      <p:pic>
        <p:nvPicPr>
          <p:cNvPr id="11" name="图片 10" descr="@@@8fce0815-4dd6-40dc-8f2e-e7f8284cfa81">
            <a:extLst>
              <a:ext uri="{FF2B5EF4-FFF2-40B4-BE49-F238E27FC236}">
                <a16:creationId xmlns:a16="http://schemas.microsoft.com/office/drawing/2014/main" id="{687C7CF4-B283-9F2B-ECDB-EBAFA8233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002" y="1577162"/>
            <a:ext cx="1322000" cy="1939350"/>
          </a:xfrm>
          <a:prstGeom prst="rect">
            <a:avLst/>
          </a:prstGeom>
        </p:spPr>
      </p:pic>
      <p:pic>
        <p:nvPicPr>
          <p:cNvPr id="12" name="图片 11" descr="@@@ab6d05ab-50d7-4afd-886d-711da8ef1322">
            <a:extLst>
              <a:ext uri="{FF2B5EF4-FFF2-40B4-BE49-F238E27FC236}">
                <a16:creationId xmlns:a16="http://schemas.microsoft.com/office/drawing/2014/main" id="{5D85F1BA-A454-7CA7-B8B7-C22E9BBC0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371" y="1591594"/>
            <a:ext cx="2290354" cy="1450008"/>
          </a:xfrm>
          <a:prstGeom prst="rect">
            <a:avLst/>
          </a:prstGeom>
        </p:spPr>
      </p:pic>
      <p:pic>
        <p:nvPicPr>
          <p:cNvPr id="13" name="图片 12" descr="@@@409fa7e9-c84f-47e3-81b4-19d0fa2490fd">
            <a:extLst>
              <a:ext uri="{FF2B5EF4-FFF2-40B4-BE49-F238E27FC236}">
                <a16:creationId xmlns:a16="http://schemas.microsoft.com/office/drawing/2014/main" id="{C7EE5474-0061-5329-77CF-2FEAE6397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320" y="1458021"/>
            <a:ext cx="1386371" cy="191048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7F709E1-96F3-136C-AC80-E8E2090A70EB}"/>
              </a:ext>
            </a:extLst>
          </p:cNvPr>
          <p:cNvSpPr txBox="1"/>
          <p:nvPr/>
        </p:nvSpPr>
        <p:spPr>
          <a:xfrm>
            <a:off x="-408005" y="2963194"/>
            <a:ext cx="2124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5560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材料一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35560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中共一大会址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D72085B-4BA8-4CF2-5C6D-31C1D4629363}"/>
              </a:ext>
            </a:extLst>
          </p:cNvPr>
          <p:cNvSpPr txBox="1"/>
          <p:nvPr/>
        </p:nvSpPr>
        <p:spPr>
          <a:xfrm>
            <a:off x="2231369" y="2965474"/>
            <a:ext cx="1782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材料二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江南机器制造总局炮厂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62036D7-B08E-2D8B-C9F0-D8BD3657BF4B}"/>
              </a:ext>
            </a:extLst>
          </p:cNvPr>
          <p:cNvSpPr txBox="1"/>
          <p:nvPr/>
        </p:nvSpPr>
        <p:spPr>
          <a:xfrm>
            <a:off x="4248185" y="3053342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材料三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沪军都督府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2401A5-CAAB-C433-76E7-053D9F22B229}"/>
              </a:ext>
            </a:extLst>
          </p:cNvPr>
          <p:cNvSpPr txBox="1"/>
          <p:nvPr/>
        </p:nvSpPr>
        <p:spPr>
          <a:xfrm>
            <a:off x="6030213" y="3487648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材料四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时务报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1581005-5D40-BE09-36D0-9913BA08DF70}"/>
              </a:ext>
            </a:extLst>
          </p:cNvPr>
          <p:cNvSpPr txBox="1"/>
          <p:nvPr/>
        </p:nvSpPr>
        <p:spPr>
          <a:xfrm>
            <a:off x="7880725" y="3103973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材料五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上海商人罢市游行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832D54F-5802-3364-2DCE-83ECBB29675C}"/>
              </a:ext>
            </a:extLst>
          </p:cNvPr>
          <p:cNvSpPr txBox="1"/>
          <p:nvPr/>
        </p:nvSpPr>
        <p:spPr>
          <a:xfrm>
            <a:off x="10063846" y="3368507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材料六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青年杂志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封面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F1E7D9E-A454-B187-3BF6-8AD603A2A5E4}"/>
              </a:ext>
            </a:extLst>
          </p:cNvPr>
          <p:cNvSpPr txBox="1"/>
          <p:nvPr/>
        </p:nvSpPr>
        <p:spPr>
          <a:xfrm>
            <a:off x="82732" y="4434711"/>
            <a:ext cx="11765280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结合所有材料及所学知识，谈谈你对“上海现代化探索”的认识。（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6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分）</a:t>
            </a: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1A3D8689-5FE2-2747-0928-A58C83CA5F2C}"/>
              </a:ext>
            </a:extLst>
          </p:cNvPr>
          <p:cNvSpPr/>
          <p:nvPr/>
        </p:nvSpPr>
        <p:spPr>
          <a:xfrm>
            <a:off x="8277225" y="49683"/>
            <a:ext cx="2476500" cy="567732"/>
          </a:xfrm>
          <a:prstGeom prst="wedgeRoundRectCallout">
            <a:avLst>
              <a:gd name="adj1" fmla="val -28218"/>
              <a:gd name="adj2" fmla="val 67869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大题干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4907411-FEA1-7B4F-F38F-9A68BDCDCAB2}"/>
              </a:ext>
            </a:extLst>
          </p:cNvPr>
          <p:cNvCxnSpPr/>
          <p:nvPr/>
        </p:nvCxnSpPr>
        <p:spPr>
          <a:xfrm>
            <a:off x="6167633" y="1087120"/>
            <a:ext cx="53944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6FAEBC0-930F-DD39-2BA7-43D5FF8D402F}"/>
              </a:ext>
            </a:extLst>
          </p:cNvPr>
          <p:cNvCxnSpPr>
            <a:cxnSpLocks/>
          </p:cNvCxnSpPr>
          <p:nvPr/>
        </p:nvCxnSpPr>
        <p:spPr>
          <a:xfrm>
            <a:off x="350773" y="1470543"/>
            <a:ext cx="122402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13DEB33E-A5AD-45F4-BB85-DDAFAACB97E9}"/>
              </a:ext>
            </a:extLst>
          </p:cNvPr>
          <p:cNvSpPr txBox="1"/>
          <p:nvPr/>
        </p:nvSpPr>
        <p:spPr>
          <a:xfrm>
            <a:off x="82732" y="4822428"/>
            <a:ext cx="949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史实分析：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4-5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分，写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个，每个不超过两行，按时间顺序行文）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FDE7EF02-E186-73EF-F14F-BD647D16141A}"/>
              </a:ext>
            </a:extLst>
          </p:cNvPr>
          <p:cNvSpPr txBox="1"/>
          <p:nvPr/>
        </p:nvSpPr>
        <p:spPr>
          <a:xfrm>
            <a:off x="11825" y="3778897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中国共产党成立</a:t>
            </a:r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BD025CF4-F005-0EFD-CB8A-E8E2F84A9BA1}"/>
              </a:ext>
            </a:extLst>
          </p:cNvPr>
          <p:cNvSpPr txBox="1"/>
          <p:nvPr/>
        </p:nvSpPr>
        <p:spPr>
          <a:xfrm>
            <a:off x="2036409" y="3744398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洋务运动</a:t>
            </a:r>
          </a:p>
        </p:txBody>
      </p:sp>
      <p:sp>
        <p:nvSpPr>
          <p:cNvPr id="23" name="文本框 3">
            <a:extLst>
              <a:ext uri="{FF2B5EF4-FFF2-40B4-BE49-F238E27FC236}">
                <a16:creationId xmlns:a16="http://schemas.microsoft.com/office/drawing/2014/main" id="{E2F4B5B3-D9DA-4913-ACEF-641E6E8D88C7}"/>
              </a:ext>
            </a:extLst>
          </p:cNvPr>
          <p:cNvSpPr txBox="1"/>
          <p:nvPr/>
        </p:nvSpPr>
        <p:spPr>
          <a:xfrm>
            <a:off x="4204548" y="3778897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辛亥革命</a:t>
            </a:r>
          </a:p>
        </p:txBody>
      </p:sp>
      <p:sp>
        <p:nvSpPr>
          <p:cNvPr id="24" name="文本框 5">
            <a:extLst>
              <a:ext uri="{FF2B5EF4-FFF2-40B4-BE49-F238E27FC236}">
                <a16:creationId xmlns:a16="http://schemas.microsoft.com/office/drawing/2014/main" id="{00E9A80F-0455-2DB0-57C6-FD73398457C6}"/>
              </a:ext>
            </a:extLst>
          </p:cNvPr>
          <p:cNvSpPr txBox="1"/>
          <p:nvPr/>
        </p:nvSpPr>
        <p:spPr>
          <a:xfrm>
            <a:off x="5877413" y="4012689"/>
            <a:ext cx="256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戊戌变法（维新运动）</a:t>
            </a:r>
          </a:p>
        </p:txBody>
      </p:sp>
      <p:sp>
        <p:nvSpPr>
          <p:cNvPr id="25" name="文本框 13">
            <a:extLst>
              <a:ext uri="{FF2B5EF4-FFF2-40B4-BE49-F238E27FC236}">
                <a16:creationId xmlns:a16="http://schemas.microsoft.com/office/drawing/2014/main" id="{6341BB70-014D-7FE0-1CB0-B96A316E1993}"/>
              </a:ext>
            </a:extLst>
          </p:cNvPr>
          <p:cNvSpPr txBox="1"/>
          <p:nvPr/>
        </p:nvSpPr>
        <p:spPr>
          <a:xfrm>
            <a:off x="7900177" y="3733788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五四运动</a:t>
            </a:r>
          </a:p>
        </p:txBody>
      </p:sp>
      <p:sp>
        <p:nvSpPr>
          <p:cNvPr id="26" name="文本框 20">
            <a:extLst>
              <a:ext uri="{FF2B5EF4-FFF2-40B4-BE49-F238E27FC236}">
                <a16:creationId xmlns:a16="http://schemas.microsoft.com/office/drawing/2014/main" id="{6BAA181F-C309-AC53-52CF-476089375B50}"/>
              </a:ext>
            </a:extLst>
          </p:cNvPr>
          <p:cNvSpPr txBox="1"/>
          <p:nvPr/>
        </p:nvSpPr>
        <p:spPr>
          <a:xfrm>
            <a:off x="10070136" y="3948432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新文化运动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205128A-37B5-4BB5-0685-FD7078403533}"/>
              </a:ext>
            </a:extLst>
          </p:cNvPr>
          <p:cNvSpPr txBox="1"/>
          <p:nvPr/>
        </p:nvSpPr>
        <p:spPr>
          <a:xfrm>
            <a:off x="143555" y="5393091"/>
            <a:ext cx="11618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1895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马关条约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签订后，康有为、梁启超等资产阶级维新派发起了维新运动，在</a:t>
            </a:r>
            <a:r>
              <a:rPr lang="zh-CN" altLang="en-US" sz="2400" b="1" u="sng" dirty="0">
                <a:solidFill>
                  <a:srgbClr val="0070C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创办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时务报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，宣传维新思想，促进了思想启蒙和民族意识的觉醒。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文本框 1">
            <a:extLst>
              <a:ext uri="{FF2B5EF4-FFF2-40B4-BE49-F238E27FC236}">
                <a16:creationId xmlns:a16="http://schemas.microsoft.com/office/drawing/2014/main" id="{B09E068C-AA07-B0B0-7999-0A789701C3C7}"/>
              </a:ext>
            </a:extLst>
          </p:cNvPr>
          <p:cNvSpPr txBox="1"/>
          <p:nvPr/>
        </p:nvSpPr>
        <p:spPr>
          <a:xfrm>
            <a:off x="2366737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1861-1895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B95BE256-CC8D-292D-6BA6-FC6B21C85EE8}"/>
              </a:ext>
            </a:extLst>
          </p:cNvPr>
          <p:cNvSpPr txBox="1"/>
          <p:nvPr/>
        </p:nvSpPr>
        <p:spPr>
          <a:xfrm>
            <a:off x="101664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1921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框 1">
            <a:extLst>
              <a:ext uri="{FF2B5EF4-FFF2-40B4-BE49-F238E27FC236}">
                <a16:creationId xmlns:a16="http://schemas.microsoft.com/office/drawing/2014/main" id="{BA9C4765-2B6C-CB37-4FD7-2DB653BFEC47}"/>
              </a:ext>
            </a:extLst>
          </p:cNvPr>
          <p:cNvSpPr txBox="1"/>
          <p:nvPr/>
        </p:nvSpPr>
        <p:spPr>
          <a:xfrm>
            <a:off x="4467112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框 1">
            <a:extLst>
              <a:ext uri="{FF2B5EF4-FFF2-40B4-BE49-F238E27FC236}">
                <a16:creationId xmlns:a16="http://schemas.microsoft.com/office/drawing/2014/main" id="{2F3194EB-57F2-BB1F-E1DC-BD742BEC9DF8}"/>
              </a:ext>
            </a:extLst>
          </p:cNvPr>
          <p:cNvSpPr txBox="1"/>
          <p:nvPr/>
        </p:nvSpPr>
        <p:spPr>
          <a:xfrm>
            <a:off x="6176646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1895-1898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文本框 1">
            <a:extLst>
              <a:ext uri="{FF2B5EF4-FFF2-40B4-BE49-F238E27FC236}">
                <a16:creationId xmlns:a16="http://schemas.microsoft.com/office/drawing/2014/main" id="{6053B48C-9174-616A-A113-147244DC5E39}"/>
              </a:ext>
            </a:extLst>
          </p:cNvPr>
          <p:cNvSpPr txBox="1"/>
          <p:nvPr/>
        </p:nvSpPr>
        <p:spPr>
          <a:xfrm>
            <a:off x="8180711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1">
            <a:extLst>
              <a:ext uri="{FF2B5EF4-FFF2-40B4-BE49-F238E27FC236}">
                <a16:creationId xmlns:a16="http://schemas.microsoft.com/office/drawing/2014/main" id="{54CEC5B6-B54C-F6D7-8B1D-32554096CFE6}"/>
              </a:ext>
            </a:extLst>
          </p:cNvPr>
          <p:cNvSpPr txBox="1"/>
          <p:nvPr/>
        </p:nvSpPr>
        <p:spPr>
          <a:xfrm>
            <a:off x="10358127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15161D8-8ADD-6090-4B92-59E25CB38568}"/>
              </a:ext>
            </a:extLst>
          </p:cNvPr>
          <p:cNvSpPr txBox="1"/>
          <p:nvPr/>
        </p:nvSpPr>
        <p:spPr>
          <a:xfrm>
            <a:off x="3461670" y="3596913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A2DBDCE-5BA0-A05F-BAEF-1B1F5AC6DCE6}"/>
              </a:ext>
            </a:extLst>
          </p:cNvPr>
          <p:cNvSpPr txBox="1"/>
          <p:nvPr/>
        </p:nvSpPr>
        <p:spPr>
          <a:xfrm>
            <a:off x="5429522" y="3474203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③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230C591-4C7E-AB03-5727-E393030C4E15}"/>
              </a:ext>
            </a:extLst>
          </p:cNvPr>
          <p:cNvSpPr txBox="1"/>
          <p:nvPr/>
        </p:nvSpPr>
        <p:spPr>
          <a:xfrm>
            <a:off x="7320974" y="3622087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C2E2160-567D-C131-D6A5-F72F1B506657}"/>
              </a:ext>
            </a:extLst>
          </p:cNvPr>
          <p:cNvSpPr txBox="1"/>
          <p:nvPr/>
        </p:nvSpPr>
        <p:spPr>
          <a:xfrm>
            <a:off x="9547654" y="3906481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④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ABB763D-4CD2-F547-F1A8-C3A1ADD92EEC}"/>
              </a:ext>
            </a:extLst>
          </p:cNvPr>
          <p:cNvSpPr txBox="1"/>
          <p:nvPr/>
        </p:nvSpPr>
        <p:spPr>
          <a:xfrm>
            <a:off x="1247443" y="3414485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391791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99040-DC2F-ACAC-8BC0-E694909B2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19797AD-486B-9791-A4C0-DA79293D2B11}"/>
              </a:ext>
            </a:extLst>
          </p:cNvPr>
          <p:cNvSpPr txBox="1"/>
          <p:nvPr/>
        </p:nvSpPr>
        <p:spPr>
          <a:xfrm>
            <a:off x="2917372" y="1027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三、探索的历史（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DCC4C7-2B40-8F6D-D263-0AFAFD35BD2D}"/>
              </a:ext>
            </a:extLst>
          </p:cNvPr>
          <p:cNvSpPr txBox="1"/>
          <p:nvPr/>
        </p:nvSpPr>
        <p:spPr>
          <a:xfrm>
            <a:off x="213360" y="670449"/>
            <a:ext cx="11765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学习中国近代史的过程中，某课题小组发现上海各阶层在现代化探索的道路上发挥了重要作用，他们以“上海的现代化探索 ”为主题，开展探究活动，找到以下材料。</a:t>
            </a:r>
          </a:p>
        </p:txBody>
      </p:sp>
      <p:pic>
        <p:nvPicPr>
          <p:cNvPr id="8" name="图片 7" descr="@@@ec0fbb9e-cf82-4632-a2c2-039e4106c343">
            <a:extLst>
              <a:ext uri="{FF2B5EF4-FFF2-40B4-BE49-F238E27FC236}">
                <a16:creationId xmlns:a16="http://schemas.microsoft.com/office/drawing/2014/main" id="{2A19EB4F-487E-7613-6A46-7A4E7ED6F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515"/>
            <a:ext cx="2020389" cy="1339762"/>
          </a:xfrm>
          <a:prstGeom prst="rect">
            <a:avLst/>
          </a:prstGeom>
        </p:spPr>
      </p:pic>
      <p:pic>
        <p:nvPicPr>
          <p:cNvPr id="9" name="图片 8" descr="@@@dc0138cf-dc65-469b-a910-1050acd3abfb">
            <a:extLst>
              <a:ext uri="{FF2B5EF4-FFF2-40B4-BE49-F238E27FC236}">
                <a16:creationId xmlns:a16="http://schemas.microsoft.com/office/drawing/2014/main" id="{42A145C1-78EE-0FF9-7520-AEAC9ADB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45"/>
          <a:stretch>
            <a:fillRect/>
          </a:stretch>
        </p:blipFill>
        <p:spPr>
          <a:xfrm>
            <a:off x="2150756" y="1607513"/>
            <a:ext cx="1943255" cy="1339762"/>
          </a:xfrm>
          <a:prstGeom prst="rect">
            <a:avLst/>
          </a:prstGeom>
        </p:spPr>
      </p:pic>
      <p:pic>
        <p:nvPicPr>
          <p:cNvPr id="10" name="图片 9" descr="@@@f9bdae6a-3b68-491f-9d7f-d540fc8d575b">
            <a:extLst>
              <a:ext uri="{FF2B5EF4-FFF2-40B4-BE49-F238E27FC236}">
                <a16:creationId xmlns:a16="http://schemas.microsoft.com/office/drawing/2014/main" id="{3796C360-D11B-CAED-76E8-C5B2CC5A61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20" r="12222"/>
          <a:stretch>
            <a:fillRect/>
          </a:stretch>
        </p:blipFill>
        <p:spPr>
          <a:xfrm>
            <a:off x="4224378" y="1591594"/>
            <a:ext cx="1943255" cy="1371600"/>
          </a:xfrm>
          <a:prstGeom prst="rect">
            <a:avLst/>
          </a:prstGeom>
        </p:spPr>
      </p:pic>
      <p:pic>
        <p:nvPicPr>
          <p:cNvPr id="11" name="图片 10" descr="@@@8fce0815-4dd6-40dc-8f2e-e7f8284cfa81">
            <a:extLst>
              <a:ext uri="{FF2B5EF4-FFF2-40B4-BE49-F238E27FC236}">
                <a16:creationId xmlns:a16="http://schemas.microsoft.com/office/drawing/2014/main" id="{9ABC130F-7FC9-B96B-DF22-E2B0D8D62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002" y="1577162"/>
            <a:ext cx="1322000" cy="1939350"/>
          </a:xfrm>
          <a:prstGeom prst="rect">
            <a:avLst/>
          </a:prstGeom>
        </p:spPr>
      </p:pic>
      <p:pic>
        <p:nvPicPr>
          <p:cNvPr id="12" name="图片 11" descr="@@@ab6d05ab-50d7-4afd-886d-711da8ef1322">
            <a:extLst>
              <a:ext uri="{FF2B5EF4-FFF2-40B4-BE49-F238E27FC236}">
                <a16:creationId xmlns:a16="http://schemas.microsoft.com/office/drawing/2014/main" id="{85055964-7652-7F47-76A0-6E5D5B51F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371" y="1591594"/>
            <a:ext cx="2290354" cy="1450008"/>
          </a:xfrm>
          <a:prstGeom prst="rect">
            <a:avLst/>
          </a:prstGeom>
        </p:spPr>
      </p:pic>
      <p:pic>
        <p:nvPicPr>
          <p:cNvPr id="13" name="图片 12" descr="@@@409fa7e9-c84f-47e3-81b4-19d0fa2490fd">
            <a:extLst>
              <a:ext uri="{FF2B5EF4-FFF2-40B4-BE49-F238E27FC236}">
                <a16:creationId xmlns:a16="http://schemas.microsoft.com/office/drawing/2014/main" id="{60113299-2F6B-E6E3-4C01-E4165546AD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320" y="1458021"/>
            <a:ext cx="1386371" cy="191048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910E9C8-2CD2-66CE-C728-DDC60EB18E93}"/>
              </a:ext>
            </a:extLst>
          </p:cNvPr>
          <p:cNvSpPr txBox="1"/>
          <p:nvPr/>
        </p:nvSpPr>
        <p:spPr>
          <a:xfrm>
            <a:off x="-408005" y="2963194"/>
            <a:ext cx="2124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5560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材料一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35560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中共一大会址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05C7002-4139-F1D9-6F22-C76F07967347}"/>
              </a:ext>
            </a:extLst>
          </p:cNvPr>
          <p:cNvSpPr txBox="1"/>
          <p:nvPr/>
        </p:nvSpPr>
        <p:spPr>
          <a:xfrm>
            <a:off x="2231369" y="2965474"/>
            <a:ext cx="1782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材料二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江南机器制造总局炮厂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0F72218-D0AB-FCCA-4240-7EC33C1E08D9}"/>
              </a:ext>
            </a:extLst>
          </p:cNvPr>
          <p:cNvSpPr txBox="1"/>
          <p:nvPr/>
        </p:nvSpPr>
        <p:spPr>
          <a:xfrm>
            <a:off x="4248185" y="3053342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材料三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沪军都督府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7FF379E-99DB-0EB4-FE70-C887013E6F80}"/>
              </a:ext>
            </a:extLst>
          </p:cNvPr>
          <p:cNvSpPr txBox="1"/>
          <p:nvPr/>
        </p:nvSpPr>
        <p:spPr>
          <a:xfrm>
            <a:off x="6030213" y="3487648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材料四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时务报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93345C7-FB30-AE4E-E0A5-63FCBFFC5383}"/>
              </a:ext>
            </a:extLst>
          </p:cNvPr>
          <p:cNvSpPr txBox="1"/>
          <p:nvPr/>
        </p:nvSpPr>
        <p:spPr>
          <a:xfrm>
            <a:off x="7880725" y="3103973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材料五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上海商人罢市游行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A92B4E9-6334-4FBF-0D6D-B7E55DFB5FE3}"/>
              </a:ext>
            </a:extLst>
          </p:cNvPr>
          <p:cNvSpPr txBox="1"/>
          <p:nvPr/>
        </p:nvSpPr>
        <p:spPr>
          <a:xfrm>
            <a:off x="10063846" y="3368507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材料六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青年杂志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封面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269EB63-B8CA-4B13-ECE2-F24869D439B6}"/>
              </a:ext>
            </a:extLst>
          </p:cNvPr>
          <p:cNvSpPr txBox="1"/>
          <p:nvPr/>
        </p:nvSpPr>
        <p:spPr>
          <a:xfrm>
            <a:off x="82732" y="4434711"/>
            <a:ext cx="11765280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结合所有材料及所学知识，谈谈你对“上海现代化探索”的认识。（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6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分）</a:t>
            </a: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5668207A-25E4-3040-46E5-453ED4880817}"/>
              </a:ext>
            </a:extLst>
          </p:cNvPr>
          <p:cNvSpPr/>
          <p:nvPr/>
        </p:nvSpPr>
        <p:spPr>
          <a:xfrm>
            <a:off x="8277225" y="49683"/>
            <a:ext cx="2476500" cy="567732"/>
          </a:xfrm>
          <a:prstGeom prst="wedgeRoundRectCallout">
            <a:avLst>
              <a:gd name="adj1" fmla="val -28218"/>
              <a:gd name="adj2" fmla="val 67869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大题干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ABD73E4-68DB-9E47-8A10-CCA3BCF5263A}"/>
              </a:ext>
            </a:extLst>
          </p:cNvPr>
          <p:cNvCxnSpPr/>
          <p:nvPr/>
        </p:nvCxnSpPr>
        <p:spPr>
          <a:xfrm>
            <a:off x="6167633" y="1087120"/>
            <a:ext cx="53944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65691F5-D9A7-9D26-F06A-826A138A42CE}"/>
              </a:ext>
            </a:extLst>
          </p:cNvPr>
          <p:cNvCxnSpPr>
            <a:cxnSpLocks/>
          </p:cNvCxnSpPr>
          <p:nvPr/>
        </p:nvCxnSpPr>
        <p:spPr>
          <a:xfrm>
            <a:off x="350773" y="1470543"/>
            <a:ext cx="122402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2CC1533-6A50-B281-92D7-2C54E56AC9A7}"/>
              </a:ext>
            </a:extLst>
          </p:cNvPr>
          <p:cNvSpPr txBox="1"/>
          <p:nvPr/>
        </p:nvSpPr>
        <p:spPr>
          <a:xfrm>
            <a:off x="82732" y="4822428"/>
            <a:ext cx="949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史实分析：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4-5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分，写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个，每个不超过两行，按时间顺序行文）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1316E968-16AA-7F33-597A-7DCA04B02623}"/>
              </a:ext>
            </a:extLst>
          </p:cNvPr>
          <p:cNvSpPr txBox="1"/>
          <p:nvPr/>
        </p:nvSpPr>
        <p:spPr>
          <a:xfrm>
            <a:off x="11825" y="3778897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中国共产党成立</a:t>
            </a:r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E6569F89-F97A-8689-2859-B6B7BADF9C4B}"/>
              </a:ext>
            </a:extLst>
          </p:cNvPr>
          <p:cNvSpPr txBox="1"/>
          <p:nvPr/>
        </p:nvSpPr>
        <p:spPr>
          <a:xfrm>
            <a:off x="2036409" y="3744398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洋务运动</a:t>
            </a:r>
          </a:p>
        </p:txBody>
      </p:sp>
      <p:sp>
        <p:nvSpPr>
          <p:cNvPr id="23" name="文本框 3">
            <a:extLst>
              <a:ext uri="{FF2B5EF4-FFF2-40B4-BE49-F238E27FC236}">
                <a16:creationId xmlns:a16="http://schemas.microsoft.com/office/drawing/2014/main" id="{085C31C5-55F1-3BFC-473A-2719E21BDF19}"/>
              </a:ext>
            </a:extLst>
          </p:cNvPr>
          <p:cNvSpPr txBox="1"/>
          <p:nvPr/>
        </p:nvSpPr>
        <p:spPr>
          <a:xfrm>
            <a:off x="4204548" y="3778897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辛亥革命</a:t>
            </a:r>
          </a:p>
        </p:txBody>
      </p:sp>
      <p:sp>
        <p:nvSpPr>
          <p:cNvPr id="24" name="文本框 5">
            <a:extLst>
              <a:ext uri="{FF2B5EF4-FFF2-40B4-BE49-F238E27FC236}">
                <a16:creationId xmlns:a16="http://schemas.microsoft.com/office/drawing/2014/main" id="{1375CB6B-0BC9-F61F-0301-58EE0FC063B9}"/>
              </a:ext>
            </a:extLst>
          </p:cNvPr>
          <p:cNvSpPr txBox="1"/>
          <p:nvPr/>
        </p:nvSpPr>
        <p:spPr>
          <a:xfrm>
            <a:off x="5877413" y="4012689"/>
            <a:ext cx="256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戊戌变法（维新运动）</a:t>
            </a:r>
          </a:p>
        </p:txBody>
      </p:sp>
      <p:sp>
        <p:nvSpPr>
          <p:cNvPr id="25" name="文本框 13">
            <a:extLst>
              <a:ext uri="{FF2B5EF4-FFF2-40B4-BE49-F238E27FC236}">
                <a16:creationId xmlns:a16="http://schemas.microsoft.com/office/drawing/2014/main" id="{636FB94E-12F6-7E58-4DAA-C86BA494CF53}"/>
              </a:ext>
            </a:extLst>
          </p:cNvPr>
          <p:cNvSpPr txBox="1"/>
          <p:nvPr/>
        </p:nvSpPr>
        <p:spPr>
          <a:xfrm>
            <a:off x="7900177" y="3733788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五四运动</a:t>
            </a:r>
          </a:p>
        </p:txBody>
      </p:sp>
      <p:sp>
        <p:nvSpPr>
          <p:cNvPr id="26" name="文本框 20">
            <a:extLst>
              <a:ext uri="{FF2B5EF4-FFF2-40B4-BE49-F238E27FC236}">
                <a16:creationId xmlns:a16="http://schemas.microsoft.com/office/drawing/2014/main" id="{59B68DCB-4F2A-220E-AFBC-DF16C2F87C53}"/>
              </a:ext>
            </a:extLst>
          </p:cNvPr>
          <p:cNvSpPr txBox="1"/>
          <p:nvPr/>
        </p:nvSpPr>
        <p:spPr>
          <a:xfrm>
            <a:off x="10070136" y="3948432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新文化运动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A0BD217-923C-5435-EA75-3B06372A615C}"/>
              </a:ext>
            </a:extLst>
          </p:cNvPr>
          <p:cNvSpPr txBox="1"/>
          <p:nvPr/>
        </p:nvSpPr>
        <p:spPr>
          <a:xfrm>
            <a:off x="156304" y="5263428"/>
            <a:ext cx="11822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1911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日晚，资产阶级革命党人发动武昌起义，并取得胜利，各省纷纷响应。</a:t>
            </a:r>
            <a:r>
              <a:rPr lang="zh-CN" altLang="en-US" sz="2400" b="1" u="sng" dirty="0">
                <a:solidFill>
                  <a:srgbClr val="0070C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光复后也建立了新生的革命政权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沪军都督府。历史上称这次革命为“辛亥革命 ”，推翻了清王朝的统治。</a:t>
            </a:r>
          </a:p>
        </p:txBody>
      </p:sp>
      <p:sp>
        <p:nvSpPr>
          <p:cNvPr id="29" name="文本框 1">
            <a:extLst>
              <a:ext uri="{FF2B5EF4-FFF2-40B4-BE49-F238E27FC236}">
                <a16:creationId xmlns:a16="http://schemas.microsoft.com/office/drawing/2014/main" id="{D98D173B-921D-727C-8768-BCAA80A27A35}"/>
              </a:ext>
            </a:extLst>
          </p:cNvPr>
          <p:cNvSpPr txBox="1"/>
          <p:nvPr/>
        </p:nvSpPr>
        <p:spPr>
          <a:xfrm>
            <a:off x="2366737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1861-1895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BBE73D0F-0E92-3696-34B0-D804B36FB11B}"/>
              </a:ext>
            </a:extLst>
          </p:cNvPr>
          <p:cNvSpPr txBox="1"/>
          <p:nvPr/>
        </p:nvSpPr>
        <p:spPr>
          <a:xfrm>
            <a:off x="101664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1921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框 1">
            <a:extLst>
              <a:ext uri="{FF2B5EF4-FFF2-40B4-BE49-F238E27FC236}">
                <a16:creationId xmlns:a16="http://schemas.microsoft.com/office/drawing/2014/main" id="{C10BB5A7-48B1-2F87-C762-E7F2C452B666}"/>
              </a:ext>
            </a:extLst>
          </p:cNvPr>
          <p:cNvSpPr txBox="1"/>
          <p:nvPr/>
        </p:nvSpPr>
        <p:spPr>
          <a:xfrm>
            <a:off x="4467112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框 1">
            <a:extLst>
              <a:ext uri="{FF2B5EF4-FFF2-40B4-BE49-F238E27FC236}">
                <a16:creationId xmlns:a16="http://schemas.microsoft.com/office/drawing/2014/main" id="{8906F647-3509-A093-225F-C41D260DEE74}"/>
              </a:ext>
            </a:extLst>
          </p:cNvPr>
          <p:cNvSpPr txBox="1"/>
          <p:nvPr/>
        </p:nvSpPr>
        <p:spPr>
          <a:xfrm>
            <a:off x="6176646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1895-1898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文本框 1">
            <a:extLst>
              <a:ext uri="{FF2B5EF4-FFF2-40B4-BE49-F238E27FC236}">
                <a16:creationId xmlns:a16="http://schemas.microsoft.com/office/drawing/2014/main" id="{BC0C4321-C137-9709-7F97-EB7E9E2B7F44}"/>
              </a:ext>
            </a:extLst>
          </p:cNvPr>
          <p:cNvSpPr txBox="1"/>
          <p:nvPr/>
        </p:nvSpPr>
        <p:spPr>
          <a:xfrm>
            <a:off x="8180711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1">
            <a:extLst>
              <a:ext uri="{FF2B5EF4-FFF2-40B4-BE49-F238E27FC236}">
                <a16:creationId xmlns:a16="http://schemas.microsoft.com/office/drawing/2014/main" id="{C017757A-5389-B9C4-1399-49935AA07966}"/>
              </a:ext>
            </a:extLst>
          </p:cNvPr>
          <p:cNvSpPr txBox="1"/>
          <p:nvPr/>
        </p:nvSpPr>
        <p:spPr>
          <a:xfrm>
            <a:off x="10358127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446A2FD-DFB9-5705-471C-F6AD3D7421DE}"/>
              </a:ext>
            </a:extLst>
          </p:cNvPr>
          <p:cNvSpPr txBox="1"/>
          <p:nvPr/>
        </p:nvSpPr>
        <p:spPr>
          <a:xfrm>
            <a:off x="3461670" y="3596913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1321E27-76DB-79A2-7E53-90376BF3221E}"/>
              </a:ext>
            </a:extLst>
          </p:cNvPr>
          <p:cNvSpPr txBox="1"/>
          <p:nvPr/>
        </p:nvSpPr>
        <p:spPr>
          <a:xfrm>
            <a:off x="5429522" y="3474203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③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88ACE2F-0BBC-6B52-9CFE-C7D8398B1EA0}"/>
              </a:ext>
            </a:extLst>
          </p:cNvPr>
          <p:cNvSpPr txBox="1"/>
          <p:nvPr/>
        </p:nvSpPr>
        <p:spPr>
          <a:xfrm>
            <a:off x="7320974" y="3622087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7292282-2849-558E-29DF-65EB41F3A6F3}"/>
              </a:ext>
            </a:extLst>
          </p:cNvPr>
          <p:cNvSpPr txBox="1"/>
          <p:nvPr/>
        </p:nvSpPr>
        <p:spPr>
          <a:xfrm>
            <a:off x="9547654" y="3906481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④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75DBDD4-1DC7-C26F-3458-AADE94E18D49}"/>
              </a:ext>
            </a:extLst>
          </p:cNvPr>
          <p:cNvSpPr txBox="1"/>
          <p:nvPr/>
        </p:nvSpPr>
        <p:spPr>
          <a:xfrm>
            <a:off x="1247443" y="3414485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1799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CFB13-8777-D29F-562F-3C6FF9FE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CCC4815-0868-7D34-E465-705A84C4E42E}"/>
              </a:ext>
            </a:extLst>
          </p:cNvPr>
          <p:cNvSpPr txBox="1"/>
          <p:nvPr/>
        </p:nvSpPr>
        <p:spPr>
          <a:xfrm>
            <a:off x="2917372" y="1027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三、探索的历史（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E418EF-CAF0-B966-EADB-AE9FDF0A0C41}"/>
              </a:ext>
            </a:extLst>
          </p:cNvPr>
          <p:cNvSpPr txBox="1"/>
          <p:nvPr/>
        </p:nvSpPr>
        <p:spPr>
          <a:xfrm>
            <a:off x="213360" y="670449"/>
            <a:ext cx="11765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学习中国近代史的过程中，某课题小组发现上海各阶层在现代化探索的道路上发挥了重要作用，他们以“上海的现代化探索 ”为主题，开展探究活动，找到以下材料。</a:t>
            </a:r>
          </a:p>
        </p:txBody>
      </p:sp>
      <p:pic>
        <p:nvPicPr>
          <p:cNvPr id="8" name="图片 7" descr="@@@ec0fbb9e-cf82-4632-a2c2-039e4106c343">
            <a:extLst>
              <a:ext uri="{FF2B5EF4-FFF2-40B4-BE49-F238E27FC236}">
                <a16:creationId xmlns:a16="http://schemas.microsoft.com/office/drawing/2014/main" id="{7252881F-48A4-25F0-2B09-3DD414577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515"/>
            <a:ext cx="2020389" cy="1339762"/>
          </a:xfrm>
          <a:prstGeom prst="rect">
            <a:avLst/>
          </a:prstGeom>
        </p:spPr>
      </p:pic>
      <p:pic>
        <p:nvPicPr>
          <p:cNvPr id="9" name="图片 8" descr="@@@dc0138cf-dc65-469b-a910-1050acd3abfb">
            <a:extLst>
              <a:ext uri="{FF2B5EF4-FFF2-40B4-BE49-F238E27FC236}">
                <a16:creationId xmlns:a16="http://schemas.microsoft.com/office/drawing/2014/main" id="{59CD5A3F-66BB-CAA6-2B8C-33504E0E7D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45"/>
          <a:stretch>
            <a:fillRect/>
          </a:stretch>
        </p:blipFill>
        <p:spPr>
          <a:xfrm>
            <a:off x="2150756" y="1607513"/>
            <a:ext cx="1943255" cy="1339762"/>
          </a:xfrm>
          <a:prstGeom prst="rect">
            <a:avLst/>
          </a:prstGeom>
        </p:spPr>
      </p:pic>
      <p:pic>
        <p:nvPicPr>
          <p:cNvPr id="10" name="图片 9" descr="@@@f9bdae6a-3b68-491f-9d7f-d540fc8d575b">
            <a:extLst>
              <a:ext uri="{FF2B5EF4-FFF2-40B4-BE49-F238E27FC236}">
                <a16:creationId xmlns:a16="http://schemas.microsoft.com/office/drawing/2014/main" id="{8071AA90-0FDA-5909-2491-BA4ADF0794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20" r="12222"/>
          <a:stretch>
            <a:fillRect/>
          </a:stretch>
        </p:blipFill>
        <p:spPr>
          <a:xfrm>
            <a:off x="4224378" y="1591594"/>
            <a:ext cx="1943255" cy="1371600"/>
          </a:xfrm>
          <a:prstGeom prst="rect">
            <a:avLst/>
          </a:prstGeom>
        </p:spPr>
      </p:pic>
      <p:pic>
        <p:nvPicPr>
          <p:cNvPr id="11" name="图片 10" descr="@@@8fce0815-4dd6-40dc-8f2e-e7f8284cfa81">
            <a:extLst>
              <a:ext uri="{FF2B5EF4-FFF2-40B4-BE49-F238E27FC236}">
                <a16:creationId xmlns:a16="http://schemas.microsoft.com/office/drawing/2014/main" id="{65CA552E-94F0-F61F-7E61-A18A0DCBB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002" y="1577162"/>
            <a:ext cx="1322000" cy="1939350"/>
          </a:xfrm>
          <a:prstGeom prst="rect">
            <a:avLst/>
          </a:prstGeom>
        </p:spPr>
      </p:pic>
      <p:pic>
        <p:nvPicPr>
          <p:cNvPr id="12" name="图片 11" descr="@@@ab6d05ab-50d7-4afd-886d-711da8ef1322">
            <a:extLst>
              <a:ext uri="{FF2B5EF4-FFF2-40B4-BE49-F238E27FC236}">
                <a16:creationId xmlns:a16="http://schemas.microsoft.com/office/drawing/2014/main" id="{916A97ED-280D-A04F-7DDE-C57E741E6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371" y="1591594"/>
            <a:ext cx="2290354" cy="1450008"/>
          </a:xfrm>
          <a:prstGeom prst="rect">
            <a:avLst/>
          </a:prstGeom>
        </p:spPr>
      </p:pic>
      <p:pic>
        <p:nvPicPr>
          <p:cNvPr id="13" name="图片 12" descr="@@@409fa7e9-c84f-47e3-81b4-19d0fa2490fd">
            <a:extLst>
              <a:ext uri="{FF2B5EF4-FFF2-40B4-BE49-F238E27FC236}">
                <a16:creationId xmlns:a16="http://schemas.microsoft.com/office/drawing/2014/main" id="{B2A24EE5-B77A-19A7-B8AD-ED50549F2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320" y="1458021"/>
            <a:ext cx="1386371" cy="191048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360DBD1-076D-4108-B4BA-D575D1365D6F}"/>
              </a:ext>
            </a:extLst>
          </p:cNvPr>
          <p:cNvSpPr txBox="1"/>
          <p:nvPr/>
        </p:nvSpPr>
        <p:spPr>
          <a:xfrm>
            <a:off x="-408005" y="2963194"/>
            <a:ext cx="2124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5560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材料一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35560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中共一大会址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FF9DE97-D8BC-FA76-C1BE-AB20A3994F94}"/>
              </a:ext>
            </a:extLst>
          </p:cNvPr>
          <p:cNvSpPr txBox="1"/>
          <p:nvPr/>
        </p:nvSpPr>
        <p:spPr>
          <a:xfrm>
            <a:off x="2231369" y="2965474"/>
            <a:ext cx="1782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材料二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江南机器制造总局炮厂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A114953-3DC2-E2DF-9EF0-88FBA00B6289}"/>
              </a:ext>
            </a:extLst>
          </p:cNvPr>
          <p:cNvSpPr txBox="1"/>
          <p:nvPr/>
        </p:nvSpPr>
        <p:spPr>
          <a:xfrm>
            <a:off x="4248185" y="3053342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材料三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沪军都督府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90BCC17-C217-AB5B-5A3B-26FD79747FCD}"/>
              </a:ext>
            </a:extLst>
          </p:cNvPr>
          <p:cNvSpPr txBox="1"/>
          <p:nvPr/>
        </p:nvSpPr>
        <p:spPr>
          <a:xfrm>
            <a:off x="6030213" y="3487648"/>
            <a:ext cx="178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材料四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时务报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9430A20-650B-9A97-1AEB-38378BB6A58B}"/>
              </a:ext>
            </a:extLst>
          </p:cNvPr>
          <p:cNvSpPr txBox="1"/>
          <p:nvPr/>
        </p:nvSpPr>
        <p:spPr>
          <a:xfrm>
            <a:off x="7880725" y="3103973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材料五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上海商人罢市游行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2F5A7B7-8503-9911-1065-076BF97D0BB0}"/>
              </a:ext>
            </a:extLst>
          </p:cNvPr>
          <p:cNvSpPr txBox="1"/>
          <p:nvPr/>
        </p:nvSpPr>
        <p:spPr>
          <a:xfrm>
            <a:off x="10063846" y="3368507"/>
            <a:ext cx="203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材料六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《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青年杂志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》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封面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ECF780A-83A1-5C92-AF63-E2EFF919C232}"/>
              </a:ext>
            </a:extLst>
          </p:cNvPr>
          <p:cNvSpPr txBox="1"/>
          <p:nvPr/>
        </p:nvSpPr>
        <p:spPr>
          <a:xfrm>
            <a:off x="82732" y="4434711"/>
            <a:ext cx="11765280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结合所有材料及所学知识，谈谈你对“上海现代化探索”的认识。（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6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分）</a:t>
            </a: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191F96EB-1CCD-F947-8795-D012E99F0F4E}"/>
              </a:ext>
            </a:extLst>
          </p:cNvPr>
          <p:cNvSpPr/>
          <p:nvPr/>
        </p:nvSpPr>
        <p:spPr>
          <a:xfrm>
            <a:off x="8277225" y="49683"/>
            <a:ext cx="2476500" cy="567732"/>
          </a:xfrm>
          <a:prstGeom prst="wedgeRoundRectCallout">
            <a:avLst>
              <a:gd name="adj1" fmla="val -28218"/>
              <a:gd name="adj2" fmla="val 67869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大题干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EF8F410-B431-BF1D-5500-8A24C4C5E1D1}"/>
              </a:ext>
            </a:extLst>
          </p:cNvPr>
          <p:cNvCxnSpPr/>
          <p:nvPr/>
        </p:nvCxnSpPr>
        <p:spPr>
          <a:xfrm>
            <a:off x="6167633" y="1087120"/>
            <a:ext cx="53944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CB68A23-8487-BE8F-216B-A6197F2165E7}"/>
              </a:ext>
            </a:extLst>
          </p:cNvPr>
          <p:cNvCxnSpPr>
            <a:cxnSpLocks/>
          </p:cNvCxnSpPr>
          <p:nvPr/>
        </p:nvCxnSpPr>
        <p:spPr>
          <a:xfrm>
            <a:off x="350773" y="1470543"/>
            <a:ext cx="122402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12C515D-63D3-BA5F-AA2E-F0C924EC159F}"/>
              </a:ext>
            </a:extLst>
          </p:cNvPr>
          <p:cNvSpPr txBox="1"/>
          <p:nvPr/>
        </p:nvSpPr>
        <p:spPr>
          <a:xfrm>
            <a:off x="82732" y="4822428"/>
            <a:ext cx="949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史实分析：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4-5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分，写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个，每个不超过两行，按时间顺序行文）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E8C316F9-D7CA-7A5E-0C9E-79D166D0ECA2}"/>
              </a:ext>
            </a:extLst>
          </p:cNvPr>
          <p:cNvSpPr txBox="1"/>
          <p:nvPr/>
        </p:nvSpPr>
        <p:spPr>
          <a:xfrm>
            <a:off x="11825" y="3778897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中国共产党成立</a:t>
            </a:r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614C193B-C055-5279-5EB1-5C71491A83C3}"/>
              </a:ext>
            </a:extLst>
          </p:cNvPr>
          <p:cNvSpPr txBox="1"/>
          <p:nvPr/>
        </p:nvSpPr>
        <p:spPr>
          <a:xfrm>
            <a:off x="2036409" y="3744398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洋务运动</a:t>
            </a:r>
          </a:p>
        </p:txBody>
      </p:sp>
      <p:sp>
        <p:nvSpPr>
          <p:cNvPr id="23" name="文本框 3">
            <a:extLst>
              <a:ext uri="{FF2B5EF4-FFF2-40B4-BE49-F238E27FC236}">
                <a16:creationId xmlns:a16="http://schemas.microsoft.com/office/drawing/2014/main" id="{E00A8D5B-852D-A286-F179-7796DF50FBA9}"/>
              </a:ext>
            </a:extLst>
          </p:cNvPr>
          <p:cNvSpPr txBox="1"/>
          <p:nvPr/>
        </p:nvSpPr>
        <p:spPr>
          <a:xfrm>
            <a:off x="4204548" y="3778897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辛亥革命</a:t>
            </a:r>
          </a:p>
        </p:txBody>
      </p:sp>
      <p:sp>
        <p:nvSpPr>
          <p:cNvPr id="24" name="文本框 5">
            <a:extLst>
              <a:ext uri="{FF2B5EF4-FFF2-40B4-BE49-F238E27FC236}">
                <a16:creationId xmlns:a16="http://schemas.microsoft.com/office/drawing/2014/main" id="{5BBCA76C-AB8B-6C6D-256F-56413831F477}"/>
              </a:ext>
            </a:extLst>
          </p:cNvPr>
          <p:cNvSpPr txBox="1"/>
          <p:nvPr/>
        </p:nvSpPr>
        <p:spPr>
          <a:xfrm>
            <a:off x="5877413" y="4012689"/>
            <a:ext cx="256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戊戌变法（维新运动）</a:t>
            </a:r>
          </a:p>
        </p:txBody>
      </p:sp>
      <p:sp>
        <p:nvSpPr>
          <p:cNvPr id="25" name="文本框 13">
            <a:extLst>
              <a:ext uri="{FF2B5EF4-FFF2-40B4-BE49-F238E27FC236}">
                <a16:creationId xmlns:a16="http://schemas.microsoft.com/office/drawing/2014/main" id="{CA6B4143-27DB-2494-AA40-9CE359678384}"/>
              </a:ext>
            </a:extLst>
          </p:cNvPr>
          <p:cNvSpPr txBox="1"/>
          <p:nvPr/>
        </p:nvSpPr>
        <p:spPr>
          <a:xfrm>
            <a:off x="7900177" y="3733788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五四运动</a:t>
            </a:r>
          </a:p>
        </p:txBody>
      </p:sp>
      <p:sp>
        <p:nvSpPr>
          <p:cNvPr id="26" name="文本框 20">
            <a:extLst>
              <a:ext uri="{FF2B5EF4-FFF2-40B4-BE49-F238E27FC236}">
                <a16:creationId xmlns:a16="http://schemas.microsoft.com/office/drawing/2014/main" id="{085568EB-149D-4793-EDE8-5E21CCA812F0}"/>
              </a:ext>
            </a:extLst>
          </p:cNvPr>
          <p:cNvSpPr txBox="1"/>
          <p:nvPr/>
        </p:nvSpPr>
        <p:spPr>
          <a:xfrm>
            <a:off x="10070136" y="3948432"/>
            <a:ext cx="21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新文化运动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B553148-BFF2-FBDB-537F-A70C918B53EF}"/>
              </a:ext>
            </a:extLst>
          </p:cNvPr>
          <p:cNvSpPr txBox="1"/>
          <p:nvPr/>
        </p:nvSpPr>
        <p:spPr>
          <a:xfrm>
            <a:off x="156304" y="5263428"/>
            <a:ext cx="118223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1915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年，先进知识分子陈独秀在</a:t>
            </a:r>
            <a:r>
              <a:rPr lang="zh-CN" altLang="en-US" sz="2000" b="1" u="sng" dirty="0">
                <a:solidFill>
                  <a:srgbClr val="0070C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创办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青年杂志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，新文化运动由此发端，使中国人民接受了一次民主与科学的洗礼，对随后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1919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年爆发的五四运动起到思想宣传和铺垫作用。</a:t>
            </a:r>
            <a:r>
              <a:rPr lang="zh-CN" altLang="en-US" sz="2000" b="1" u="sng" dirty="0">
                <a:solidFill>
                  <a:srgbClr val="0070C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商人罢市、工人罢工，使得五四运动胜利发展，先进知识分子认识到工人阶级的伟大力量。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1921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年，中共一大在</a:t>
            </a:r>
            <a:r>
              <a:rPr lang="zh-CN" altLang="en-US" sz="2000" b="1" u="sng" dirty="0">
                <a:solidFill>
                  <a:srgbClr val="0070C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召开，标志着中国共产党的诞生，这是中国历史上开天辟地的大事变，中国革命的面貌焕然一新。</a:t>
            </a:r>
          </a:p>
        </p:txBody>
      </p:sp>
      <p:sp>
        <p:nvSpPr>
          <p:cNvPr id="29" name="文本框 1">
            <a:extLst>
              <a:ext uri="{FF2B5EF4-FFF2-40B4-BE49-F238E27FC236}">
                <a16:creationId xmlns:a16="http://schemas.microsoft.com/office/drawing/2014/main" id="{C936D5E7-B1A7-06EF-FB57-5EBD83605C46}"/>
              </a:ext>
            </a:extLst>
          </p:cNvPr>
          <p:cNvSpPr txBox="1"/>
          <p:nvPr/>
        </p:nvSpPr>
        <p:spPr>
          <a:xfrm>
            <a:off x="2366737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1861-1895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440C8D34-AC14-B273-5D53-DE0896EEF411}"/>
              </a:ext>
            </a:extLst>
          </p:cNvPr>
          <p:cNvSpPr txBox="1"/>
          <p:nvPr/>
        </p:nvSpPr>
        <p:spPr>
          <a:xfrm>
            <a:off x="101664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1921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框 1">
            <a:extLst>
              <a:ext uri="{FF2B5EF4-FFF2-40B4-BE49-F238E27FC236}">
                <a16:creationId xmlns:a16="http://schemas.microsoft.com/office/drawing/2014/main" id="{50A6367E-63CE-7494-10CC-934ED0149017}"/>
              </a:ext>
            </a:extLst>
          </p:cNvPr>
          <p:cNvSpPr txBox="1"/>
          <p:nvPr/>
        </p:nvSpPr>
        <p:spPr>
          <a:xfrm>
            <a:off x="4467112" y="4052381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框 1">
            <a:extLst>
              <a:ext uri="{FF2B5EF4-FFF2-40B4-BE49-F238E27FC236}">
                <a16:creationId xmlns:a16="http://schemas.microsoft.com/office/drawing/2014/main" id="{5C5E922C-ED3F-8FF5-A85F-4A9F629BC68E}"/>
              </a:ext>
            </a:extLst>
          </p:cNvPr>
          <p:cNvSpPr txBox="1"/>
          <p:nvPr/>
        </p:nvSpPr>
        <p:spPr>
          <a:xfrm>
            <a:off x="6176646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1895-1898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文本框 1">
            <a:extLst>
              <a:ext uri="{FF2B5EF4-FFF2-40B4-BE49-F238E27FC236}">
                <a16:creationId xmlns:a16="http://schemas.microsoft.com/office/drawing/2014/main" id="{8BAEF199-B6F7-6F78-0E20-83298D786C12}"/>
              </a:ext>
            </a:extLst>
          </p:cNvPr>
          <p:cNvSpPr txBox="1"/>
          <p:nvPr/>
        </p:nvSpPr>
        <p:spPr>
          <a:xfrm>
            <a:off x="8180711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1">
            <a:extLst>
              <a:ext uri="{FF2B5EF4-FFF2-40B4-BE49-F238E27FC236}">
                <a16:creationId xmlns:a16="http://schemas.microsoft.com/office/drawing/2014/main" id="{0010322C-ED61-89EF-541E-2CCE1495ABD0}"/>
              </a:ext>
            </a:extLst>
          </p:cNvPr>
          <p:cNvSpPr txBox="1"/>
          <p:nvPr/>
        </p:nvSpPr>
        <p:spPr>
          <a:xfrm>
            <a:off x="10358127" y="4277217"/>
            <a:ext cx="15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BC7EC60-68F7-C964-C3FA-EB8897ABDA6A}"/>
              </a:ext>
            </a:extLst>
          </p:cNvPr>
          <p:cNvSpPr txBox="1"/>
          <p:nvPr/>
        </p:nvSpPr>
        <p:spPr>
          <a:xfrm>
            <a:off x="3461670" y="3596913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6CF845F-8D55-82AB-ED8A-DE1CDE6F606A}"/>
              </a:ext>
            </a:extLst>
          </p:cNvPr>
          <p:cNvSpPr txBox="1"/>
          <p:nvPr/>
        </p:nvSpPr>
        <p:spPr>
          <a:xfrm>
            <a:off x="5429522" y="3474203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③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9DB1D4B-8D89-860D-9042-A62628BFD437}"/>
              </a:ext>
            </a:extLst>
          </p:cNvPr>
          <p:cNvSpPr txBox="1"/>
          <p:nvPr/>
        </p:nvSpPr>
        <p:spPr>
          <a:xfrm>
            <a:off x="7320974" y="3622087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3ABE56B-837E-F889-935A-BDCEE4BF5138}"/>
              </a:ext>
            </a:extLst>
          </p:cNvPr>
          <p:cNvSpPr txBox="1"/>
          <p:nvPr/>
        </p:nvSpPr>
        <p:spPr>
          <a:xfrm>
            <a:off x="9547654" y="3906481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④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0989418-BEC7-634F-7A19-1F142983A3C0}"/>
              </a:ext>
            </a:extLst>
          </p:cNvPr>
          <p:cNvSpPr txBox="1"/>
          <p:nvPr/>
        </p:nvSpPr>
        <p:spPr>
          <a:xfrm>
            <a:off x="1247443" y="3414485"/>
            <a:ext cx="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7058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2036</Words>
  <Application>Microsoft Office PowerPoint</Application>
  <PresentationFormat>宽屏</PresentationFormat>
  <Paragraphs>277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华文中宋</vt:lpstr>
      <vt:lpstr>楷体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3</cp:revision>
  <dcterms:created xsi:type="dcterms:W3CDTF">2026-01-06T11:48:19Z</dcterms:created>
  <dcterms:modified xsi:type="dcterms:W3CDTF">2026-01-07T00:47:35Z</dcterms:modified>
</cp:coreProperties>
</file>