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Lst>
  <p:notesMasterIdLst>
    <p:notesMasterId r:id="rId15"/>
  </p:notesMasterIdLst>
  <p:sldIdLst>
    <p:sldId id="672" r:id="rId11"/>
    <p:sldId id="750" r:id="rId12"/>
    <p:sldId id="725" r:id="rId13"/>
    <p:sldId id="751" r:id="rId14"/>
    <p:sldId id="752" r:id="rId16"/>
    <p:sldId id="733" r:id="rId17"/>
    <p:sldId id="740" r:id="rId18"/>
    <p:sldId id="754" r:id="rId19"/>
    <p:sldId id="755" r:id="rId20"/>
    <p:sldId id="756" r:id="rId21"/>
    <p:sldId id="757" r:id="rId22"/>
    <p:sldId id="758" r:id="rId23"/>
    <p:sldId id="759" r:id="rId24"/>
    <p:sldId id="761" r:id="rId25"/>
    <p:sldId id="762" r:id="rId26"/>
    <p:sldId id="763" r:id="rId27"/>
    <p:sldId id="764" r:id="rId28"/>
    <p:sldId id="765" r:id="rId29"/>
    <p:sldId id="766" r:id="rId30"/>
    <p:sldId id="768" r:id="rId31"/>
    <p:sldId id="769" r:id="rId32"/>
    <p:sldId id="770" r:id="rId33"/>
    <p:sldId id="771" r:id="rId34"/>
    <p:sldId id="772" r:id="rId35"/>
    <p:sldId id="774" r:id="rId36"/>
    <p:sldId id="775" r:id="rId37"/>
    <p:sldId id="776" r:id="rId38"/>
    <p:sldId id="777" r:id="rId39"/>
    <p:sldId id="778" r:id="rId40"/>
    <p:sldId id="780" r:id="rId41"/>
    <p:sldId id="781" r:id="rId42"/>
    <p:sldId id="782" r:id="rId43"/>
    <p:sldId id="783" r:id="rId44"/>
    <p:sldId id="784"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userDrawn="1">
          <p15:clr>
            <a:srgbClr val="A4A3A4"/>
          </p15:clr>
        </p15:guide>
        <p15:guide id="2" pos="38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彭 轶凡" initials="彭"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D6CC1"/>
    <a:srgbClr val="00964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1160" autoAdjust="0"/>
  </p:normalViewPr>
  <p:slideViewPr>
    <p:cSldViewPr snapToGrid="0" showGuides="1">
      <p:cViewPr varScale="1">
        <p:scale>
          <a:sx n="64" d="100"/>
          <a:sy n="64" d="100"/>
        </p:scale>
        <p:origin x="-888" y="-114"/>
      </p:cViewPr>
      <p:guideLst>
        <p:guide orient="horz" pos="2082"/>
        <p:guide pos="3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39.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notesMaster" Target="notesMasters/notesMaster1.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主题是表达核心思想或活动宗旨的宏观概念，而标语是用于宣传推广的简短口号式表达。标语必须符合口语化特征，强调韵律节奏，常采用对比、夸张、拟人等修辞手法以增强表达效果。</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D84E25-48B0-431A-B69E-00ED27085080}"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67D5C-B5D7-4BB1-A45C-F2660E58E1B3}"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84E25-48B0-431A-B69E-00ED27085080}"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51.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5.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image" Target="../media/image19.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68.xml"/><Relationship Id="rId4" Type="http://schemas.openxmlformats.org/officeDocument/2006/relationships/image" Target="../media/image24.png"/><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image" Target="../media/image26.pn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30.png"/><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9.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33.png"/><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34.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90.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90.xml"/><Relationship Id="rId1" Type="http://schemas.openxmlformats.org/officeDocument/2006/relationships/image" Target="../media/image36.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90.xml"/><Relationship Id="rId5" Type="http://schemas.openxmlformats.org/officeDocument/2006/relationships/image" Target="../media/image38.jpe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image" Target="../media/image39.png"/><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636250" y="1200465"/>
            <a:ext cx="7358917" cy="888990"/>
          </a:xfrm>
        </p:spPr>
        <p:txBody>
          <a:bodyPr>
            <a:normAutofit/>
          </a:bodyPr>
          <a:lstStyle/>
          <a:p>
            <a:r>
              <a:rPr lang="zh-CN" altLang="zh-CN" sz="4800" kern="100" dirty="0" smtClean="0">
                <a:ea typeface="楷体" panose="02010609060101010101" pitchFamily="49" charset="-122"/>
                <a:cs typeface="Times New Roman" panose="02020603050405020304" pitchFamily="18" charset="0"/>
              </a:rPr>
              <a:t>第</a:t>
            </a:r>
            <a:r>
              <a:rPr lang="zh-CN" altLang="en-US" sz="4800" kern="100" dirty="0" smtClean="0">
                <a:ea typeface="楷体" panose="02010609060101010101" pitchFamily="49" charset="-122"/>
                <a:cs typeface="Times New Roman" panose="02020603050405020304" pitchFamily="18" charset="0"/>
              </a:rPr>
              <a:t>四、第一单元</a:t>
            </a:r>
            <a:endParaRPr lang="zh-CN" altLang="zh-CN" sz="4800" kern="100" dirty="0">
              <a:ea typeface="楷体" panose="02010609060101010101" pitchFamily="49" charset="-122"/>
              <a:cs typeface="Times New Roman" panose="02020603050405020304" pitchFamily="18" charset="0"/>
            </a:endParaRPr>
          </a:p>
        </p:txBody>
      </p:sp>
      <p:sp>
        <p:nvSpPr>
          <p:cNvPr id="3" name="副标题 2"/>
          <p:cNvSpPr>
            <a:spLocks noGrp="1"/>
          </p:cNvSpPr>
          <p:nvPr>
            <p:ph type="subTitle" idx="1"/>
          </p:nvPr>
        </p:nvSpPr>
        <p:spPr>
          <a:xfrm>
            <a:off x="1633854" y="2324151"/>
            <a:ext cx="9144000" cy="1655762"/>
          </a:xfrm>
        </p:spPr>
        <p:txBody>
          <a:bodyPr>
            <a:normAutofit/>
          </a:bodyPr>
          <a:lstStyle/>
          <a:p>
            <a:r>
              <a:rPr lang="zh-CN" altLang="en-US" sz="5400" dirty="0">
                <a:solidFill>
                  <a:srgbClr val="FF0000"/>
                </a:solidFill>
              </a:rPr>
              <a:t>作业讲评</a:t>
            </a:r>
            <a:endParaRPr lang="zh-CN" altLang="en-US" sz="5400" dirty="0">
              <a:solidFill>
                <a:srgbClr val="FF0000"/>
              </a:solidFill>
            </a:endParaRPr>
          </a:p>
        </p:txBody>
      </p:sp>
      <p:sp>
        <p:nvSpPr>
          <p:cNvPr id="5" name="矩形 4"/>
          <p:cNvSpPr/>
          <p:nvPr/>
        </p:nvSpPr>
        <p:spPr>
          <a:xfrm>
            <a:off x="3288079" y="3635301"/>
            <a:ext cx="6055261" cy="6882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800" dirty="0"/>
              <a:t>基于</a:t>
            </a:r>
            <a:r>
              <a:rPr lang="zh-CN" altLang="en-US" sz="2800" b="1" dirty="0">
                <a:solidFill>
                  <a:srgbClr val="FFFF00"/>
                </a:solidFill>
              </a:rPr>
              <a:t>情境  </a:t>
            </a:r>
            <a:r>
              <a:rPr lang="zh-CN" altLang="en-US" sz="2800" dirty="0"/>
              <a:t>运用</a:t>
            </a:r>
            <a:r>
              <a:rPr lang="zh-CN" altLang="en-US" sz="2800" b="1" dirty="0">
                <a:solidFill>
                  <a:srgbClr val="FFFF00"/>
                </a:solidFill>
              </a:rPr>
              <a:t>知识  解决</a:t>
            </a:r>
            <a:r>
              <a:rPr lang="zh-CN" altLang="en-US" sz="2800" dirty="0"/>
              <a:t>具体</a:t>
            </a:r>
            <a:r>
              <a:rPr lang="zh-CN" altLang="en-US" sz="2800" b="1" dirty="0">
                <a:solidFill>
                  <a:srgbClr val="FFFF00"/>
                </a:solidFill>
              </a:rPr>
              <a:t>问题</a:t>
            </a:r>
            <a:endParaRPr lang="zh-CN" altLang="en-US" sz="28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1785" t="55577" r="9827"/>
          <a:stretch>
            <a:fillRect/>
          </a:stretch>
        </p:blipFill>
        <p:spPr bwMode="auto">
          <a:xfrm>
            <a:off x="7104185" y="50422"/>
            <a:ext cx="5087816" cy="248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455522" y="3030794"/>
            <a:ext cx="11213963" cy="3602234"/>
          </a:xfrm>
        </p:spPr>
        <p:txBody>
          <a:bodyPr>
            <a:noAutofit/>
          </a:bodyPr>
          <a:lstStyle/>
          <a:p>
            <a:pPr marL="0" indent="0" algn="just" hangingPunct="0">
              <a:lnSpc>
                <a:spcPct val="100000"/>
              </a:lnSpc>
              <a:spcBef>
                <a:spcPts val="600"/>
              </a:spcBef>
              <a:buNone/>
            </a:pPr>
            <a:r>
              <a:rPr lang="zh-CN" altLang="en-US" sz="2600" dirty="0"/>
              <a:t>答案</a:t>
            </a:r>
            <a:r>
              <a:rPr lang="zh-CN" altLang="en-US" sz="2600" dirty="0" smtClean="0"/>
              <a:t>示例：</a:t>
            </a:r>
            <a:endParaRPr lang="en-US" altLang="zh-CN" sz="2600" dirty="0" smtClean="0"/>
          </a:p>
          <a:p>
            <a:pPr marL="0" indent="0" algn="just" hangingPunct="0">
              <a:lnSpc>
                <a:spcPct val="100000"/>
              </a:lnSpc>
              <a:spcBef>
                <a:spcPts val="600"/>
              </a:spcBef>
              <a:buNone/>
            </a:pPr>
            <a:r>
              <a:rPr lang="en-US" altLang="zh-CN" sz="2600" b="1" dirty="0" smtClean="0">
                <a:solidFill>
                  <a:srgbClr val="00B050"/>
                </a:solidFill>
              </a:rPr>
              <a:t>    </a:t>
            </a:r>
            <a:r>
              <a:rPr lang="zh-CN" altLang="en-US" sz="2600" b="1" dirty="0" smtClean="0">
                <a:solidFill>
                  <a:srgbClr val="00B050"/>
                </a:solidFill>
              </a:rPr>
              <a:t>“</a:t>
            </a:r>
            <a:r>
              <a:rPr lang="zh-CN" altLang="en-US" sz="2600" b="1" dirty="0" smtClean="0">
                <a:solidFill>
                  <a:srgbClr val="002060"/>
                </a:solidFill>
              </a:rPr>
              <a:t>詹某</a:t>
            </a:r>
            <a:r>
              <a:rPr lang="zh-CN" altLang="en-US" sz="2600" b="1" dirty="0">
                <a:solidFill>
                  <a:srgbClr val="002060"/>
                </a:solidFill>
              </a:rPr>
              <a:t>窃取部队内部资料发送至境外</a:t>
            </a:r>
            <a:r>
              <a:rPr lang="en-US" altLang="zh-CN" sz="2600" b="1" dirty="0">
                <a:solidFill>
                  <a:srgbClr val="002060"/>
                </a:solidFill>
              </a:rPr>
              <a:t>,</a:t>
            </a:r>
            <a:r>
              <a:rPr lang="zh-CN" altLang="en-US" sz="2600" b="1" dirty="0">
                <a:solidFill>
                  <a:srgbClr val="002060"/>
                </a:solidFill>
              </a:rPr>
              <a:t>并收受</a:t>
            </a:r>
            <a:r>
              <a:rPr lang="zh-CN" altLang="en-US" sz="2600" b="1" dirty="0" smtClean="0">
                <a:solidFill>
                  <a:srgbClr val="002060"/>
                </a:solidFill>
              </a:rPr>
              <a:t>间谍</a:t>
            </a:r>
            <a:r>
              <a:rPr lang="zh-CN" altLang="en-US" sz="2600" b="1" dirty="0">
                <a:solidFill>
                  <a:srgbClr val="002060"/>
                </a:solidFill>
              </a:rPr>
              <a:t>活动经费万余元</a:t>
            </a:r>
            <a:r>
              <a:rPr lang="zh-CN" altLang="en-US" sz="2600" b="1" dirty="0" smtClean="0">
                <a:solidFill>
                  <a:srgbClr val="002060"/>
                </a:solidFill>
              </a:rPr>
              <a:t>人民币”</a:t>
            </a:r>
            <a:r>
              <a:rPr lang="zh-CN" altLang="en-US" sz="2600" b="1" dirty="0" smtClean="0">
                <a:solidFill>
                  <a:srgbClr val="00B050"/>
                </a:solidFill>
              </a:rPr>
              <a:t>的行为是危害国家安全的违法行为。</a:t>
            </a:r>
            <a:r>
              <a:rPr lang="zh-CN" altLang="en-US" sz="2600" b="1" dirty="0"/>
              <a:t>我国宪法规定，中华人民共和国公民有维护维护祖国安全、荣誉和利益的义务，不得有危害祖国的安全、荣誉和利益的行为。法定义务必须</a:t>
            </a:r>
            <a:r>
              <a:rPr lang="zh-CN" altLang="en-US" sz="2600" b="1" dirty="0" smtClean="0"/>
              <a:t>为，违反</a:t>
            </a:r>
            <a:r>
              <a:rPr lang="zh-CN" altLang="en-US" sz="2600" b="1" dirty="0"/>
              <a:t>法律要承担一定的责任，</a:t>
            </a:r>
            <a:r>
              <a:rPr lang="zh-CN" altLang="en-US" sz="2600" b="1" dirty="0">
                <a:solidFill>
                  <a:srgbClr val="00B050"/>
                </a:solidFill>
              </a:rPr>
              <a:t>詹某应该受到法律的制裁</a:t>
            </a:r>
            <a:r>
              <a:rPr lang="zh-CN" altLang="en-US" sz="2600" b="1" dirty="0" smtClean="0">
                <a:solidFill>
                  <a:srgbClr val="00B050"/>
                </a:solidFill>
              </a:rPr>
              <a:t>。</a:t>
            </a:r>
            <a:endParaRPr lang="en-US" altLang="zh-CN" sz="2600" b="1" dirty="0" smtClean="0">
              <a:solidFill>
                <a:srgbClr val="00B050"/>
              </a:solidFill>
            </a:endParaRPr>
          </a:p>
          <a:p>
            <a:pPr marL="0" indent="0" algn="just" hangingPunct="0">
              <a:lnSpc>
                <a:spcPct val="100000"/>
              </a:lnSpc>
              <a:spcBef>
                <a:spcPts val="600"/>
              </a:spcBef>
              <a:buNone/>
            </a:pPr>
            <a:r>
              <a:rPr lang="en-US" altLang="zh-CN" sz="2600" b="1" dirty="0" smtClean="0">
                <a:solidFill>
                  <a:srgbClr val="009644"/>
                </a:solidFill>
              </a:rPr>
              <a:t>    </a:t>
            </a:r>
            <a:r>
              <a:rPr lang="zh-CN" altLang="en-US" sz="2600" b="1" dirty="0" smtClean="0">
                <a:solidFill>
                  <a:srgbClr val="FF0000"/>
                </a:solidFill>
              </a:rPr>
              <a:t>我们</a:t>
            </a:r>
            <a:r>
              <a:rPr lang="zh-CN" altLang="en-US" sz="2600" b="1" dirty="0">
                <a:solidFill>
                  <a:srgbClr val="FF0000"/>
                </a:solidFill>
              </a:rPr>
              <a:t>要</a:t>
            </a:r>
            <a:r>
              <a:rPr lang="zh-CN" altLang="en-US" sz="2600" b="1" dirty="0" smtClean="0">
                <a:solidFill>
                  <a:srgbClr val="FF0000"/>
                </a:solidFill>
              </a:rPr>
              <a:t>增强维护国家安全的意识，严格遵守有关国家安全的法律法规、规章制度，自觉承担起维护国家安全的神圣职责。</a:t>
            </a:r>
            <a:endParaRPr lang="en-US" altLang="zh-CN" sz="2600" b="1" dirty="0">
              <a:solidFill>
                <a:srgbClr val="FF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4982"/>
            <a:ext cx="9360049" cy="2495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5947" y="369267"/>
            <a:ext cx="10452297" cy="3280898"/>
          </a:xfrm>
          <a:prstGeom prst="rect">
            <a:avLst/>
          </a:prstGeom>
        </p:spPr>
        <p:txBody>
          <a:bodyPr wrap="square">
            <a:spAutoFit/>
          </a:bodyPr>
          <a:lstStyle/>
          <a:p>
            <a:pPr indent="304800" algn="just"/>
            <a:r>
              <a:rPr lang="en-US" altLang="zh-CN" sz="2600" kern="100" dirty="0">
                <a:solidFill>
                  <a:prstClr val="black"/>
                </a:solidFill>
                <a:latin typeface="楷体" panose="02010609060101010101" pitchFamily="49" charset="-122"/>
                <a:cs typeface="Times New Roman" panose="02020603050405020304"/>
              </a:rPr>
              <a:t> </a:t>
            </a:r>
            <a:r>
              <a:rPr lang="en-US" altLang="zh-CN" sz="2600" kern="100" dirty="0" smtClean="0">
                <a:solidFill>
                  <a:prstClr val="black"/>
                </a:solidFill>
                <a:latin typeface="楷体" panose="02010609060101010101" pitchFamily="49" charset="-122"/>
                <a:cs typeface="Times New Roman" panose="02020603050405020304"/>
              </a:rPr>
              <a:t> </a:t>
            </a:r>
            <a:r>
              <a:rPr lang="en-US" altLang="zh-CN" sz="2800" kern="100" dirty="0" smtClean="0">
                <a:solidFill>
                  <a:prstClr val="black"/>
                </a:solidFill>
                <a:latin typeface="楷体" panose="02010609060101010101" pitchFamily="49" charset="-122"/>
                <a:cs typeface="Times New Roman" panose="02020603050405020304"/>
              </a:rPr>
              <a:t>1</a:t>
            </a:r>
            <a:r>
              <a:rPr lang="en-US" altLang="zh-CN" sz="2800" kern="100" dirty="0">
                <a:solidFill>
                  <a:prstClr val="black"/>
                </a:solidFill>
                <a:latin typeface="楷体" panose="02010609060101010101" pitchFamily="49" charset="-122"/>
                <a:cs typeface="Times New Roman" panose="02020603050405020304"/>
              </a:rPr>
              <a:t>.</a:t>
            </a:r>
            <a:r>
              <a:rPr lang="zh-CN" altLang="zh-CN" sz="2800" kern="100" dirty="0">
                <a:solidFill>
                  <a:prstClr val="black"/>
                </a:solidFill>
                <a:ea typeface="楷体" panose="02010609060101010101" pitchFamily="49" charset="-122"/>
                <a:cs typeface="Times New Roman" panose="02020603050405020304"/>
              </a:rPr>
              <a:t>詹某通过互联网向社会发布求助信时公开了其政府工作人员、退伍军人的身份。随后，詹某被境外间谍情报机关人员盯上，要求其搜集一些部队、政府内部文件，并向其提供优厚报酬。于是，詹某前往曾服役的部队窃取了十余份部队内部资料发送至境外，收受间谍活动经费万余元人民币。</a:t>
            </a:r>
            <a:endParaRPr lang="zh-CN" altLang="zh-CN" sz="2000" kern="100" dirty="0">
              <a:solidFill>
                <a:prstClr val="black"/>
              </a:solidFill>
              <a:cs typeface="Times New Roman" panose="02020603050405020304"/>
            </a:endParaRPr>
          </a:p>
          <a:p>
            <a:pPr indent="304800" algn="just">
              <a:lnSpc>
                <a:spcPct val="120000"/>
              </a:lnSpc>
            </a:pPr>
            <a:r>
              <a:rPr lang="en-US" altLang="zh-CN" sz="2800" kern="100" dirty="0">
                <a:solidFill>
                  <a:prstClr val="black"/>
                </a:solidFill>
                <a:latin typeface="宋体" panose="02010600030101010101" pitchFamily="2" charset="-122"/>
                <a:cs typeface="Times New Roman" panose="02020603050405020304"/>
              </a:rPr>
              <a:t>(1)</a:t>
            </a:r>
            <a:r>
              <a:rPr lang="zh-CN" altLang="zh-CN" sz="2800" kern="100" dirty="0">
                <a:solidFill>
                  <a:prstClr val="black"/>
                </a:solidFill>
                <a:ea typeface="宋体" panose="02010600030101010101" pitchFamily="2" charset="-122"/>
                <a:cs typeface="Times New Roman" panose="02020603050405020304"/>
              </a:rPr>
              <a:t>请综合所学知识，对詹某的行为进行评析。</a:t>
            </a:r>
            <a:endParaRPr lang="zh-CN" altLang="zh-CN" sz="2000" kern="100" dirty="0">
              <a:solidFill>
                <a:prstClr val="black"/>
              </a:solidFill>
              <a:cs typeface="Times New Roman" panose="02020603050405020304"/>
            </a:endParaRPr>
          </a:p>
          <a:p>
            <a:pPr indent="304800" algn="just">
              <a:lnSpc>
                <a:spcPct val="120000"/>
              </a:lnSpc>
            </a:pPr>
            <a:r>
              <a:rPr lang="en-US" altLang="zh-CN" sz="2800" kern="100" dirty="0">
                <a:solidFill>
                  <a:prstClr val="black"/>
                </a:solidFill>
                <a:latin typeface="宋体" panose="02010600030101010101" pitchFamily="2" charset="-122"/>
                <a:cs typeface="Times New Roman" panose="02020603050405020304"/>
              </a:rPr>
              <a:t>(2)</a:t>
            </a:r>
            <a:r>
              <a:rPr lang="zh-CN" altLang="en-US" sz="2800" kern="100" dirty="0">
                <a:solidFill>
                  <a:prstClr val="black"/>
                </a:solidFill>
                <a:latin typeface="宋体" panose="02010600030101010101" pitchFamily="2" charset="-122"/>
                <a:cs typeface="Times New Roman" panose="02020603050405020304"/>
              </a:rPr>
              <a:t>如果你是詹某的朋友，当你知晓了他的行为后，你会怎么做</a:t>
            </a:r>
            <a:r>
              <a:rPr lang="en-US" altLang="zh-CN" sz="2800" kern="100" dirty="0" smtClean="0">
                <a:solidFill>
                  <a:prstClr val="black"/>
                </a:solidFill>
                <a:latin typeface="宋体" panose="02010600030101010101" pitchFamily="2" charset="-122"/>
                <a:cs typeface="Times New Roman" panose="02020603050405020304"/>
              </a:rPr>
              <a:t>?</a:t>
            </a:r>
            <a:endParaRPr lang="zh-CN" altLang="zh-CN" sz="2000" kern="100" dirty="0">
              <a:solidFill>
                <a:prstClr val="black"/>
              </a:solidFill>
              <a:cs typeface="Times New Roman" panose="02020603050405020304"/>
            </a:endParaRPr>
          </a:p>
        </p:txBody>
      </p:sp>
      <p:cxnSp>
        <p:nvCxnSpPr>
          <p:cNvPr id="28" name="直接连接符 27"/>
          <p:cNvCxnSpPr/>
          <p:nvPr/>
        </p:nvCxnSpPr>
        <p:spPr>
          <a:xfrm>
            <a:off x="4639600" y="3008918"/>
            <a:ext cx="3605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9754125" y="3502404"/>
            <a:ext cx="13054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639600" y="2152368"/>
            <a:ext cx="620257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圆角矩形标注 46"/>
          <p:cNvSpPr/>
          <p:nvPr/>
        </p:nvSpPr>
        <p:spPr>
          <a:xfrm>
            <a:off x="9931791" y="2307123"/>
            <a:ext cx="2117149" cy="928467"/>
          </a:xfrm>
          <a:prstGeom prst="wedgeRoundRectCallout">
            <a:avLst>
              <a:gd name="adj1" fmla="val -65063"/>
              <a:gd name="adj2" fmla="val -743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危害国家安全的违法行为</a:t>
            </a:r>
            <a:endParaRPr lang="zh-CN" altLang="en-US" sz="2400" b="1" spc="-150" dirty="0" smtClean="0">
              <a:solidFill>
                <a:prstClr val="white"/>
              </a:solidFill>
            </a:endParaRPr>
          </a:p>
        </p:txBody>
      </p:sp>
      <p:sp>
        <p:nvSpPr>
          <p:cNvPr id="2" name="矩形 1"/>
          <p:cNvSpPr/>
          <p:nvPr/>
        </p:nvSpPr>
        <p:spPr>
          <a:xfrm>
            <a:off x="1020136" y="4570104"/>
            <a:ext cx="7861889" cy="1569660"/>
          </a:xfrm>
          <a:prstGeom prst="rect">
            <a:avLst/>
          </a:prstGeom>
        </p:spPr>
        <p:txBody>
          <a:bodyPr wrap="square">
            <a:spAutoFit/>
          </a:bodyPr>
          <a:lstStyle/>
          <a:p>
            <a:pPr algn="just"/>
            <a:r>
              <a:rPr lang="zh-CN" altLang="en-US" sz="2600" b="1" dirty="0" smtClean="0">
                <a:solidFill>
                  <a:prstClr val="black"/>
                </a:solidFill>
              </a:rPr>
              <a:t>     </a:t>
            </a:r>
            <a:r>
              <a:rPr lang="zh-CN" altLang="en-US" sz="3200" b="1" dirty="0" smtClean="0">
                <a:solidFill>
                  <a:prstClr val="black"/>
                </a:solidFill>
              </a:rPr>
              <a:t>我</a:t>
            </a:r>
            <a:r>
              <a:rPr lang="zh-CN" altLang="en-US" sz="3200" b="1" dirty="0">
                <a:solidFill>
                  <a:prstClr val="black"/>
                </a:solidFill>
              </a:rPr>
              <a:t>会向国家安全机关或公安局举报</a:t>
            </a:r>
            <a:r>
              <a:rPr lang="en-US" altLang="zh-CN" sz="3200" b="1" dirty="0">
                <a:solidFill>
                  <a:prstClr val="black"/>
                </a:solidFill>
              </a:rPr>
              <a:t>,</a:t>
            </a:r>
            <a:r>
              <a:rPr lang="zh-CN" altLang="en-US" sz="3200" b="1" dirty="0">
                <a:solidFill>
                  <a:prstClr val="black"/>
                </a:solidFill>
              </a:rPr>
              <a:t>并提供相关</a:t>
            </a:r>
            <a:r>
              <a:rPr lang="zh-CN" altLang="en-US" sz="3200" b="1" dirty="0" smtClean="0">
                <a:solidFill>
                  <a:prstClr val="black"/>
                </a:solidFill>
              </a:rPr>
              <a:t>线索，积极履行维护</a:t>
            </a:r>
            <a:r>
              <a:rPr lang="zh-CN" altLang="en-US" sz="3200" b="1" dirty="0">
                <a:solidFill>
                  <a:prstClr val="black"/>
                </a:solidFill>
              </a:rPr>
              <a:t>国家安全的法定</a:t>
            </a:r>
            <a:r>
              <a:rPr lang="zh-CN" altLang="en-US" sz="3200" b="1" dirty="0" smtClean="0">
                <a:solidFill>
                  <a:prstClr val="black"/>
                </a:solidFill>
              </a:rPr>
              <a:t>义务</a:t>
            </a:r>
            <a:r>
              <a:rPr lang="zh-CN" altLang="en-US" sz="3200" b="1" dirty="0">
                <a:solidFill>
                  <a:prstClr val="black"/>
                </a:solidFill>
              </a:rPr>
              <a:t>。</a:t>
            </a:r>
            <a:endParaRPr lang="zh-CN" altLang="en-US" sz="3200" b="1" dirty="0">
              <a:solidFill>
                <a:prstClr val="black"/>
              </a:solidFill>
            </a:endParaRPr>
          </a:p>
        </p:txBody>
      </p:sp>
      <p:sp>
        <p:nvSpPr>
          <p:cNvPr id="4" name="矩形 3"/>
          <p:cNvSpPr/>
          <p:nvPr/>
        </p:nvSpPr>
        <p:spPr>
          <a:xfrm>
            <a:off x="1020136" y="4036406"/>
            <a:ext cx="1851789" cy="492443"/>
          </a:xfrm>
          <a:prstGeom prst="rect">
            <a:avLst/>
          </a:prstGeom>
        </p:spPr>
        <p:txBody>
          <a:bodyPr wrap="none">
            <a:spAutoFit/>
          </a:bodyPr>
          <a:lstStyle/>
          <a:p>
            <a:pPr algn="just" hangingPunct="0">
              <a:spcBef>
                <a:spcPts val="600"/>
              </a:spcBef>
            </a:pPr>
            <a:r>
              <a:rPr lang="zh-CN" altLang="en-US" sz="2600" dirty="0">
                <a:solidFill>
                  <a:prstClr val="black"/>
                </a:solidFill>
              </a:rPr>
              <a:t>答案示例：</a:t>
            </a:r>
            <a:endParaRPr lang="en-US" altLang="zh-CN" sz="2600" dirty="0">
              <a:solidFill>
                <a:prstClr val="black"/>
              </a:solidFill>
            </a:endParaRPr>
          </a:p>
        </p:txBody>
      </p:sp>
      <p:sp>
        <p:nvSpPr>
          <p:cNvPr id="5" name="矩形 4"/>
          <p:cNvSpPr/>
          <p:nvPr/>
        </p:nvSpPr>
        <p:spPr>
          <a:xfrm>
            <a:off x="9656449" y="3519819"/>
            <a:ext cx="1641795" cy="523220"/>
          </a:xfrm>
          <a:prstGeom prst="rect">
            <a:avLst/>
          </a:prstGeom>
          <a:noFill/>
        </p:spPr>
        <p:txBody>
          <a:bodyPr wrap="none" lIns="91440" tIns="45720" rIns="91440" bIns="45720">
            <a:spAutoFit/>
          </a:bodyPr>
          <a:lstStyle/>
          <a:p>
            <a:pPr algn="ctr"/>
            <a:r>
              <a:rPr lang="en-US" altLang="zh-CN" sz="2800" b="1" spc="-150" dirty="0" smtClean="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rPr>
              <a:t>P107--108</a:t>
            </a:r>
            <a:endParaRPr lang="zh-CN" altLang="en-US" sz="2800" b="1" spc="-150" dirty="0">
              <a:ln w="10541" cmpd="sng">
                <a:solidFill>
                  <a:srgbClr val="4472C4">
                    <a:shade val="88000"/>
                    <a:satMod val="110000"/>
                  </a:srgbClr>
                </a:solidFill>
                <a:prstDash val="solid"/>
              </a:ln>
              <a:gradFill>
                <a:gsLst>
                  <a:gs pos="0">
                    <a:srgbClr val="4472C4">
                      <a:tint val="40000"/>
                      <a:satMod val="250000"/>
                    </a:srgbClr>
                  </a:gs>
                  <a:gs pos="9000">
                    <a:srgbClr val="4472C4">
                      <a:tint val="52000"/>
                      <a:satMod val="300000"/>
                    </a:srgbClr>
                  </a:gs>
                  <a:gs pos="50000">
                    <a:srgbClr val="4472C4">
                      <a:shade val="20000"/>
                      <a:satMod val="300000"/>
                    </a:srgbClr>
                  </a:gs>
                  <a:gs pos="79000">
                    <a:srgbClr val="4472C4">
                      <a:tint val="52000"/>
                      <a:satMod val="300000"/>
                    </a:srgbClr>
                  </a:gs>
                  <a:gs pos="100000">
                    <a:srgbClr val="4472C4">
                      <a:tint val="40000"/>
                      <a:satMod val="250000"/>
                    </a:srgb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85633" y="281662"/>
            <a:ext cx="11557838"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indent="284480" fontAlgn="base">
              <a:spcBef>
                <a:spcPct val="0"/>
              </a:spcBef>
              <a:spcAft>
                <a:spcPct val="0"/>
              </a:spcAft>
            </a:pP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  2025</a:t>
            </a: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年</a:t>
            </a:r>
            <a:r>
              <a:rPr lang="en-US" altLang="zh-CN"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4</a:t>
            </a: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月</a:t>
            </a:r>
            <a:r>
              <a:rPr lang="en-US" altLang="zh-CN"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15</a:t>
            </a: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日是我国第十个全民国家安全教育日。今年的主题是“全民国家安全教育 走深走实十周年”。围绕“国家安全”这一话题，某校八年级（</a:t>
            </a:r>
            <a:r>
              <a:rPr lang="en-US" altLang="zh-CN"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）班正在开展主题探究活动，请你参与其中。   </a:t>
            </a:r>
            <a:endPar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a:p>
            <a:pPr indent="284480" fontAlgn="base">
              <a:spcBef>
                <a:spcPct val="0"/>
              </a:spcBef>
              <a:spcAft>
                <a:spcPct val="0"/>
              </a:spcAft>
            </a:pP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）请写出国家安全机关受理公民和组织的举报电话码</a:t>
            </a: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_____________</a:t>
            </a:r>
            <a:endParaRPr lang="en-US" altLang="zh-CN" sz="2600"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a:p>
            <a:pPr indent="284480" fontAlgn="base">
              <a:spcBef>
                <a:spcPct val="0"/>
              </a:spcBef>
              <a:spcAft>
                <a:spcPct val="0"/>
              </a:spcAft>
            </a:pP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rPr>
              <a:t>）请以“维护国家安全 人人有责”为题，完成以下</a:t>
            </a:r>
            <a:r>
              <a:rPr lang="zh-CN" altLang="en-US"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倡议书。</a:t>
            </a:r>
            <a:endPar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2" name="矩形 1"/>
          <p:cNvSpPr/>
          <p:nvPr/>
        </p:nvSpPr>
        <p:spPr>
          <a:xfrm>
            <a:off x="9288983" y="1341222"/>
            <a:ext cx="121058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200" b="1" dirty="0" smtClean="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rPr>
              <a:t>12339</a:t>
            </a:r>
            <a:endParaRPr lang="zh-CN" altLang="en-US" sz="3200" b="1" dirty="0">
              <a:ln w="11430"/>
              <a:gradFill>
                <a:gsLst>
                  <a:gs pos="0">
                    <a:srgbClr val="ED7D31">
                      <a:tint val="70000"/>
                      <a:satMod val="245000"/>
                    </a:srgbClr>
                  </a:gs>
                  <a:gs pos="75000">
                    <a:srgbClr val="ED7D31">
                      <a:tint val="90000"/>
                      <a:shade val="60000"/>
                      <a:satMod val="240000"/>
                    </a:srgbClr>
                  </a:gs>
                  <a:gs pos="100000">
                    <a:srgbClr val="ED7D31">
                      <a:tint val="100000"/>
                      <a:shade val="50000"/>
                      <a:satMod val="240000"/>
                    </a:srgbClr>
                  </a:gs>
                </a:gsLst>
                <a:lin ang="5400000"/>
              </a:gradFill>
              <a:effectLst>
                <a:outerShdw blurRad="50800" dist="39000" dir="5460000" algn="tl">
                  <a:srgbClr val="000000">
                    <a:alpha val="38000"/>
                  </a:srgbClr>
                </a:outerShdw>
              </a:effectLst>
            </a:endParaRPr>
          </a:p>
        </p:txBody>
      </p:sp>
      <p:cxnSp>
        <p:nvCxnSpPr>
          <p:cNvPr id="4" name="直接连接符 3"/>
          <p:cNvCxnSpPr/>
          <p:nvPr/>
        </p:nvCxnSpPr>
        <p:spPr>
          <a:xfrm>
            <a:off x="2527539" y="2374543"/>
            <a:ext cx="35445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83641" y="3955846"/>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3733934" y="5117567"/>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3729219" y="3918212"/>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0" name="TextBox 98"/>
          <p:cNvSpPr txBox="1"/>
          <p:nvPr>
            <p:custDataLst>
              <p:tags r:id="rId1"/>
            </p:custDataLst>
          </p:nvPr>
        </p:nvSpPr>
        <p:spPr>
          <a:xfrm>
            <a:off x="2712334" y="3108190"/>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1" name="TextBox 98"/>
          <p:cNvSpPr txBox="1"/>
          <p:nvPr>
            <p:custDataLst>
              <p:tags r:id="rId2"/>
            </p:custDataLst>
          </p:nvPr>
        </p:nvSpPr>
        <p:spPr>
          <a:xfrm>
            <a:off x="6369434" y="3225008"/>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2" name="TextBox 98"/>
          <p:cNvSpPr txBox="1"/>
          <p:nvPr>
            <p:custDataLst>
              <p:tags r:id="rId3"/>
            </p:custDataLst>
          </p:nvPr>
        </p:nvSpPr>
        <p:spPr>
          <a:xfrm>
            <a:off x="8875772" y="4526069"/>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3" name="左大括号 12"/>
          <p:cNvSpPr/>
          <p:nvPr/>
        </p:nvSpPr>
        <p:spPr>
          <a:xfrm rot="5400000">
            <a:off x="3273749" y="296542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上下箭头 13"/>
          <p:cNvSpPr/>
          <p:nvPr/>
        </p:nvSpPr>
        <p:spPr>
          <a:xfrm>
            <a:off x="4396855" y="4540964"/>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5" name="TextBox 14"/>
          <p:cNvSpPr txBox="1"/>
          <p:nvPr/>
        </p:nvSpPr>
        <p:spPr>
          <a:xfrm>
            <a:off x="6328697" y="4540964"/>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6" name="左大括号 15"/>
          <p:cNvSpPr/>
          <p:nvPr/>
        </p:nvSpPr>
        <p:spPr>
          <a:xfrm rot="10800000">
            <a:off x="5390895" y="408890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矩形 16"/>
          <p:cNvSpPr/>
          <p:nvPr/>
        </p:nvSpPr>
        <p:spPr>
          <a:xfrm>
            <a:off x="8550555" y="5546713"/>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18" name="右箭头 17"/>
          <p:cNvSpPr/>
          <p:nvPr/>
        </p:nvSpPr>
        <p:spPr>
          <a:xfrm>
            <a:off x="3220732" y="4142688"/>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9" name="右箭头 18"/>
          <p:cNvSpPr/>
          <p:nvPr/>
        </p:nvSpPr>
        <p:spPr>
          <a:xfrm>
            <a:off x="5815495" y="4601203"/>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右箭头 19"/>
          <p:cNvSpPr/>
          <p:nvPr/>
        </p:nvSpPr>
        <p:spPr>
          <a:xfrm>
            <a:off x="8271658" y="4631926"/>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21" name="直接连接符 20"/>
          <p:cNvCxnSpPr/>
          <p:nvPr/>
        </p:nvCxnSpPr>
        <p:spPr>
          <a:xfrm>
            <a:off x="2641612" y="1925997"/>
            <a:ext cx="188770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86991" y="1933255"/>
            <a:ext cx="149786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820443" y="2415178"/>
            <a:ext cx="94979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圆角矩形标注 27"/>
          <p:cNvSpPr/>
          <p:nvPr/>
        </p:nvSpPr>
        <p:spPr>
          <a:xfrm>
            <a:off x="5918777" y="2598367"/>
            <a:ext cx="1593372" cy="464233"/>
          </a:xfrm>
          <a:prstGeom prst="wedgeRoundRectCallout">
            <a:avLst>
              <a:gd name="adj1" fmla="val -42991"/>
              <a:gd name="adj2" fmla="val -119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150" dirty="0" smtClean="0">
                <a:solidFill>
                  <a:prstClr val="white"/>
                </a:solidFill>
              </a:rPr>
              <a:t>P107-108</a:t>
            </a:r>
            <a:endParaRPr lang="zh-CN" altLang="en-US" sz="2400" b="1" spc="-150"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par>
                          <p:cTn id="76" fill="hold">
                            <p:stCondLst>
                              <p:cond delay="500"/>
                            </p:stCondLst>
                            <p:childTnLst>
                              <p:par>
                                <p:cTn id="77" presetID="10" presetClass="entr" presetSubtype="0" fill="hold" grpId="1"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P spid="10" grpId="0"/>
      <p:bldP spid="10" grpId="1"/>
      <p:bldP spid="11" grpId="0"/>
      <p:bldP spid="11" grpId="1"/>
      <p:bldP spid="12" grpId="0" animBg="1"/>
      <p:bldP spid="12" grpId="1" animBg="1"/>
      <p:bldP spid="13" grpId="0" animBg="1"/>
      <p:bldP spid="14" grpId="0" animBg="1"/>
      <p:bldP spid="15" grpId="0" animBg="1"/>
      <p:bldP spid="16" grpId="0" animBg="1"/>
      <p:bldP spid="17" grpId="0"/>
      <p:bldP spid="18" grpId="0" animBg="1"/>
      <p:bldP spid="19" grpId="0" animBg="1"/>
      <p:bldP spid="20"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2460" y="154940"/>
            <a:ext cx="11084560" cy="6703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69110" y="1266825"/>
            <a:ext cx="1311715" cy="368300"/>
          </a:xfrm>
          <a:prstGeom prst="rect">
            <a:avLst/>
          </a:prstGeom>
          <a:solidFill>
            <a:srgbClr val="FFFFFF"/>
          </a:solidFill>
        </p:spPr>
        <p:txBody>
          <a:bodyPr wrap="square" rtlCol="0">
            <a:spAutoFit/>
          </a:bodyPr>
          <a:lstStyle/>
          <a:p>
            <a:r>
              <a:rPr lang="zh-CN" altLang="en-US" b="1" spc="-150" dirty="0" smtClean="0">
                <a:solidFill>
                  <a:srgbClr val="FF0000"/>
                </a:solidFill>
              </a:rPr>
              <a:t>全体同学</a:t>
            </a:r>
            <a:endParaRPr lang="zh-CN" altLang="en-US" b="1" spc="-150" dirty="0" smtClean="0">
              <a:solidFill>
                <a:srgbClr val="FF0000"/>
              </a:solidFill>
            </a:endParaRPr>
          </a:p>
        </p:txBody>
      </p:sp>
      <p:sp>
        <p:nvSpPr>
          <p:cNvPr id="7" name="TextBox 6"/>
          <p:cNvSpPr txBox="1"/>
          <p:nvPr/>
        </p:nvSpPr>
        <p:spPr>
          <a:xfrm>
            <a:off x="1066799" y="2217274"/>
            <a:ext cx="10488295" cy="707886"/>
          </a:xfrm>
          <a:prstGeom prst="rect">
            <a:avLst/>
          </a:prstGeom>
          <a:solidFill>
            <a:srgbClr val="FFFFFF"/>
          </a:solidFill>
        </p:spPr>
        <p:txBody>
          <a:bodyPr wrap="square" rtlCol="0">
            <a:spAutoFit/>
          </a:bodyPr>
          <a:lstStyle/>
          <a:p>
            <a:r>
              <a:rPr lang="zh-CN" altLang="en-US" sz="2000" b="1" spc="-150" dirty="0" smtClean="0">
                <a:solidFill>
                  <a:srgbClr val="FF0000"/>
                </a:solidFill>
              </a:rPr>
              <a:t>可以拨打国家安全机关举报受理电话</a:t>
            </a:r>
            <a:r>
              <a:rPr lang="en-US" altLang="zh-CN" sz="2000" b="1" spc="-150" dirty="0" smtClean="0">
                <a:solidFill>
                  <a:srgbClr val="FF0000"/>
                </a:solidFill>
              </a:rPr>
              <a:t>12339</a:t>
            </a:r>
            <a:r>
              <a:rPr lang="zh-CN" altLang="en-US" sz="2000" b="1" spc="-150" dirty="0" smtClean="0">
                <a:solidFill>
                  <a:srgbClr val="FF0000"/>
                </a:solidFill>
              </a:rPr>
              <a:t>或到国家安全机关当面举报等，</a:t>
            </a:r>
            <a:r>
              <a:rPr lang="zh-CN" altLang="en-US" sz="2000" b="1" spc="-150" dirty="0" smtClean="0">
                <a:solidFill>
                  <a:srgbClr val="70AD47"/>
                </a:solidFill>
              </a:rPr>
              <a:t>因为</a:t>
            </a:r>
            <a:r>
              <a:rPr lang="zh-CN" altLang="en-US" sz="2000" b="1" spc="-150" dirty="0" smtClean="0">
                <a:solidFill>
                  <a:prstClr val="black"/>
                </a:solidFill>
              </a:rPr>
              <a:t>维护国家安全是公民的法定义务，我们需要检举、制止危害国家安全的行为。</a:t>
            </a:r>
            <a:endParaRPr lang="zh-CN" altLang="en-US" sz="2000" b="1" spc="-150" dirty="0" smtClean="0">
              <a:solidFill>
                <a:prstClr val="black"/>
              </a:solidFill>
            </a:endParaRPr>
          </a:p>
        </p:txBody>
      </p:sp>
      <p:sp>
        <p:nvSpPr>
          <p:cNvPr id="8" name="TextBox 7"/>
          <p:cNvSpPr txBox="1"/>
          <p:nvPr/>
        </p:nvSpPr>
        <p:spPr>
          <a:xfrm>
            <a:off x="1066800" y="3303026"/>
            <a:ext cx="10488295" cy="923330"/>
          </a:xfrm>
          <a:prstGeom prst="rect">
            <a:avLst/>
          </a:prstGeom>
          <a:solidFill>
            <a:srgbClr val="FFFFFF"/>
          </a:solidFill>
        </p:spPr>
        <p:txBody>
          <a:bodyPr wrap="square" rtlCol="0">
            <a:spAutoFit/>
          </a:bodyPr>
          <a:lstStyle/>
          <a:p>
            <a:r>
              <a:rPr lang="zh-CN" altLang="en-US" b="1" dirty="0" smtClean="0">
                <a:solidFill>
                  <a:srgbClr val="FF0000"/>
                </a:solidFill>
              </a:rPr>
              <a:t>可以联系相关部门，让专业机构进行处理，同时也可以向身边的人宣传外来入侵物种的危害，提醒大家不要随意放生或引入不明外来物种，</a:t>
            </a:r>
            <a:r>
              <a:rPr lang="zh-CN" altLang="en-US" b="1" dirty="0" smtClean="0">
                <a:solidFill>
                  <a:srgbClr val="70AD47"/>
                </a:solidFill>
              </a:rPr>
              <a:t>因为</a:t>
            </a:r>
            <a:r>
              <a:rPr lang="zh-CN" altLang="en-US" b="1" dirty="0" smtClean="0">
                <a:solidFill>
                  <a:prstClr val="black"/>
                </a:solidFill>
              </a:rPr>
              <a:t>维护国家安全，人人可为，我们要积极以实际行动维护国家安全。</a:t>
            </a:r>
            <a:endParaRPr lang="zh-CN" altLang="en-US" b="1" dirty="0" smtClean="0">
              <a:solidFill>
                <a:prstClr val="black"/>
              </a:solidFill>
            </a:endParaRPr>
          </a:p>
        </p:txBody>
      </p:sp>
      <p:sp>
        <p:nvSpPr>
          <p:cNvPr id="9" name="TextBox 6"/>
          <p:cNvSpPr txBox="1"/>
          <p:nvPr/>
        </p:nvSpPr>
        <p:spPr>
          <a:xfrm>
            <a:off x="6836897" y="5148544"/>
            <a:ext cx="1688125" cy="369332"/>
          </a:xfrm>
          <a:prstGeom prst="rect">
            <a:avLst/>
          </a:prstGeom>
          <a:solidFill>
            <a:srgbClr val="FFFFFF"/>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spc="-150" dirty="0" smtClean="0">
                <a:solidFill>
                  <a:prstClr val="black"/>
                </a:solidFill>
              </a:rPr>
              <a:t>维护国家安全</a:t>
            </a:r>
            <a:endParaRPr lang="zh-CN" altLang="en-US" b="1" spc="-150"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4705141"/>
            <a:ext cx="11192203" cy="2075645"/>
          </a:xfrm>
          <a:prstGeom prst="rect">
            <a:avLst/>
          </a:prstGeom>
          <a:ln w="38100">
            <a:solidFill>
              <a:srgbClr val="009644"/>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89200" y="706755"/>
            <a:ext cx="5688330" cy="645160"/>
          </a:xfrm>
          <a:prstGeom prst="rect">
            <a:avLst/>
          </a:prstGeom>
          <a:solidFill>
            <a:srgbClr val="FFFFFF"/>
          </a:solidFill>
        </p:spPr>
        <p:txBody>
          <a:bodyPr wrap="square" rtlCol="0">
            <a:spAutoFit/>
          </a:bodyPr>
          <a:lstStyle/>
          <a:p>
            <a:r>
              <a:rPr lang="zh-CN" altLang="en-US" b="1" spc="-150" dirty="0" smtClean="0">
                <a:solidFill>
                  <a:srgbClr val="FF0000"/>
                </a:solidFill>
              </a:rPr>
              <a:t>响应全民国家安全教育日的号召，增强公民国家安全意识，提高维护国家安全的能力</a:t>
            </a:r>
            <a:endParaRPr lang="zh-CN" altLang="en-US" b="1" spc="-15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50"/>
                                        </p:tgtEl>
                                      </p:cBhvr>
                                    </p:animEffect>
                                    <p:set>
                                      <p:cBhvr>
                                        <p:cTn id="32" dur="1" fill="hold">
                                          <p:stCondLst>
                                            <p:cond delay="499"/>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P spid="8" grpId="0" bldLvl="0" animBg="1"/>
      <p:bldP spid="9" grpId="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030" r="1716"/>
          <a:stretch>
            <a:fillRect/>
          </a:stretch>
        </p:blipFill>
        <p:spPr bwMode="auto">
          <a:xfrm>
            <a:off x="151231" y="157640"/>
            <a:ext cx="11774658" cy="6646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986" y="394650"/>
            <a:ext cx="5862710" cy="769441"/>
          </a:xfrm>
          <a:prstGeom prst="rect">
            <a:avLst/>
          </a:prstGeom>
          <a:noFill/>
        </p:spPr>
        <p:txBody>
          <a:bodyPr wrap="square" rtlCol="0">
            <a:spAutoFit/>
          </a:bodyPr>
          <a:lstStyle/>
          <a:p>
            <a:pPr algn="just"/>
            <a:r>
              <a:rPr lang="zh-CN" altLang="en-US" sz="2200" b="1" spc="-150" dirty="0" smtClean="0">
                <a:solidFill>
                  <a:srgbClr val="FF0000"/>
                </a:solidFill>
              </a:rPr>
              <a:t>是一个主权国家在国际社会中生存需求和发展需求的总和。</a:t>
            </a:r>
            <a:r>
              <a:rPr lang="en-US" altLang="zh-CN" sz="2200" b="1" spc="-150" dirty="0" smtClean="0">
                <a:solidFill>
                  <a:srgbClr val="FF0000"/>
                </a:solidFill>
              </a:rPr>
              <a:t>P87</a:t>
            </a:r>
            <a:endParaRPr lang="zh-CN" altLang="en-US" sz="2200" b="1" spc="-150" dirty="0">
              <a:solidFill>
                <a:srgbClr val="FF0000"/>
              </a:solidFill>
            </a:endParaRPr>
          </a:p>
        </p:txBody>
      </p:sp>
      <p:sp>
        <p:nvSpPr>
          <p:cNvPr id="7" name="TextBox 6"/>
          <p:cNvSpPr txBox="1"/>
          <p:nvPr/>
        </p:nvSpPr>
        <p:spPr>
          <a:xfrm>
            <a:off x="4811525" y="2721852"/>
            <a:ext cx="7976740" cy="768350"/>
          </a:xfrm>
          <a:prstGeom prst="rect">
            <a:avLst/>
          </a:prstGeom>
          <a:noFill/>
        </p:spPr>
        <p:txBody>
          <a:bodyPr wrap="square" rtlCol="0">
            <a:spAutoFit/>
          </a:bodyPr>
          <a:lstStyle/>
          <a:p>
            <a:pPr algn="just"/>
            <a:r>
              <a:rPr lang="zh-CN" altLang="en-US" sz="2200" b="1" spc="-150" dirty="0" smtClean="0">
                <a:solidFill>
                  <a:srgbClr val="FF0000"/>
                </a:solidFill>
              </a:rPr>
              <a:t>                           </a:t>
            </a:r>
            <a:r>
              <a:rPr lang="en-US" altLang="zh-CN" sz="2200" b="1" spc="-150" dirty="0" smtClean="0">
                <a:solidFill>
                  <a:srgbClr val="FF0000"/>
                </a:solidFill>
              </a:rPr>
              <a:t>                         </a:t>
            </a:r>
            <a:r>
              <a:rPr lang="zh-CN" altLang="en-US" sz="2200" b="1" spc="-150" dirty="0" smtClean="0">
                <a:solidFill>
                  <a:srgbClr val="FF0000"/>
                </a:solidFill>
              </a:rPr>
              <a:t>国家利益是人民利益的集中体现，        </a:t>
            </a:r>
            <a:endParaRPr lang="en-US" altLang="zh-CN" sz="2200" b="1" spc="-150" dirty="0" smtClean="0">
              <a:solidFill>
                <a:srgbClr val="FF0000"/>
              </a:solidFill>
            </a:endParaRPr>
          </a:p>
          <a:p>
            <a:pPr algn="just"/>
            <a:r>
              <a:rPr lang="en-US" altLang="zh-CN" sz="2200" b="1" spc="-150" dirty="0">
                <a:solidFill>
                  <a:srgbClr val="FF0000"/>
                </a:solidFill>
              </a:rPr>
              <a:t> </a:t>
            </a:r>
            <a:r>
              <a:rPr lang="en-US" altLang="zh-CN" sz="2200" b="1" spc="-150" dirty="0" smtClean="0">
                <a:solidFill>
                  <a:srgbClr val="FF0000"/>
                </a:solidFill>
              </a:rPr>
              <a:t>                          </a:t>
            </a:r>
            <a:r>
              <a:rPr lang="zh-CN" altLang="en-US" sz="2200" b="1" spc="-150" dirty="0" smtClean="0">
                <a:solidFill>
                  <a:srgbClr val="FF0000"/>
                </a:solidFill>
              </a:rPr>
              <a:t>国家利益的实现需要人民的艰苦奋斗</a:t>
            </a:r>
            <a:endParaRPr lang="zh-CN" altLang="en-US" sz="2200" b="1" spc="-150" dirty="0">
              <a:solidFill>
                <a:srgbClr val="FF0000"/>
              </a:solidFill>
            </a:endParaRPr>
          </a:p>
        </p:txBody>
      </p:sp>
      <p:sp>
        <p:nvSpPr>
          <p:cNvPr id="9" name="TextBox 5"/>
          <p:cNvSpPr txBox="1"/>
          <p:nvPr/>
        </p:nvSpPr>
        <p:spPr>
          <a:xfrm>
            <a:off x="5969981" y="1239850"/>
            <a:ext cx="5760716" cy="5208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2200" b="1" spc="-150" dirty="0" smtClean="0">
                <a:solidFill>
                  <a:srgbClr val="FF0000"/>
                </a:solidFill>
              </a:rPr>
              <a:t>涉及政治、经济、文化、社会、军事等领域。</a:t>
            </a:r>
            <a:endParaRPr lang="zh-CN" altLang="en-US" sz="2200" b="1" spc="-150" dirty="0">
              <a:solidFill>
                <a:srgbClr val="FF0000"/>
              </a:solidFill>
            </a:endParaRPr>
          </a:p>
        </p:txBody>
      </p:sp>
      <p:sp>
        <p:nvSpPr>
          <p:cNvPr id="10" name="TextBox 5"/>
          <p:cNvSpPr txBox="1"/>
          <p:nvPr/>
        </p:nvSpPr>
        <p:spPr>
          <a:xfrm>
            <a:off x="5983844" y="1837338"/>
            <a:ext cx="5747487"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2200" b="1" spc="-300" dirty="0" smtClean="0">
                <a:solidFill>
                  <a:srgbClr val="FF0000"/>
                </a:solidFill>
              </a:rPr>
              <a:t>国家主权、国家安全、领土完整、国家统一、政治</a:t>
            </a:r>
            <a:r>
              <a:rPr lang="zh-CN" altLang="en-US" sz="2200" b="1" spc="-300" dirty="0">
                <a:solidFill>
                  <a:srgbClr val="FF0000"/>
                </a:solidFill>
              </a:rPr>
              <a:t>制度、社会</a:t>
            </a:r>
            <a:r>
              <a:rPr lang="zh-CN" altLang="en-US" sz="2200" b="1" spc="-300" dirty="0" smtClean="0">
                <a:solidFill>
                  <a:srgbClr val="FF0000"/>
                </a:solidFill>
              </a:rPr>
              <a:t>稳定、经济发展</a:t>
            </a:r>
            <a:endParaRPr lang="zh-CN" altLang="en-US" sz="2200" b="1" spc="-300" dirty="0">
              <a:solidFill>
                <a:srgbClr val="FF0000"/>
              </a:solidFill>
            </a:endParaRPr>
          </a:p>
        </p:txBody>
      </p:sp>
      <p:sp>
        <p:nvSpPr>
          <p:cNvPr id="16" name="TextBox 5"/>
          <p:cNvSpPr txBox="1"/>
          <p:nvPr/>
        </p:nvSpPr>
        <p:spPr>
          <a:xfrm>
            <a:off x="5345723" y="3706866"/>
            <a:ext cx="4698609" cy="6001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200" b="1" spc="-300" dirty="0" smtClean="0">
                <a:solidFill>
                  <a:srgbClr val="FF0000"/>
                </a:solidFill>
              </a:rPr>
              <a:t>牢固树立国家利益至上的观念</a:t>
            </a:r>
            <a:endParaRPr lang="zh-CN" altLang="en-US" sz="2200" b="1" spc="-300" dirty="0">
              <a:solidFill>
                <a:srgbClr val="FF0000"/>
              </a:solidFill>
            </a:endParaRPr>
          </a:p>
        </p:txBody>
      </p:sp>
      <p:sp>
        <p:nvSpPr>
          <p:cNvPr id="17" name="TextBox 16"/>
          <p:cNvSpPr txBox="1"/>
          <p:nvPr/>
        </p:nvSpPr>
        <p:spPr>
          <a:xfrm>
            <a:off x="5460481" y="4451619"/>
            <a:ext cx="4709159" cy="600164"/>
          </a:xfrm>
          <a:prstGeom prst="rect">
            <a:avLst/>
          </a:prstGeom>
          <a:noFill/>
        </p:spPr>
        <p:txBody>
          <a:bodyPr wrap="square" rtlCol="0">
            <a:spAutoFit/>
          </a:bodyPr>
          <a:lstStyle/>
          <a:p>
            <a:pPr>
              <a:lnSpc>
                <a:spcPct val="150000"/>
              </a:lnSpc>
            </a:pPr>
            <a:r>
              <a:rPr lang="zh-CN" altLang="en-US" sz="2200" b="1" spc="-300" dirty="0" smtClean="0">
                <a:solidFill>
                  <a:srgbClr val="FF0000"/>
                </a:solidFill>
              </a:rPr>
              <a:t>增强维护国家利益的责任感和使命感</a:t>
            </a:r>
            <a:endParaRPr lang="zh-CN" altLang="en-US" sz="2200" b="1" spc="-300" dirty="0">
              <a:solidFill>
                <a:srgbClr val="FF0000"/>
              </a:solidFill>
            </a:endParaRPr>
          </a:p>
        </p:txBody>
      </p:sp>
      <p:sp>
        <p:nvSpPr>
          <p:cNvPr id="20" name="TextBox 19"/>
          <p:cNvSpPr txBox="1"/>
          <p:nvPr/>
        </p:nvSpPr>
        <p:spPr>
          <a:xfrm>
            <a:off x="5376064" y="5248735"/>
            <a:ext cx="6187567" cy="553998"/>
          </a:xfrm>
          <a:prstGeom prst="rect">
            <a:avLst/>
          </a:prstGeom>
          <a:noFill/>
        </p:spPr>
        <p:txBody>
          <a:bodyPr wrap="square" rtlCol="0">
            <a:spAutoFit/>
          </a:bodyPr>
          <a:lstStyle/>
          <a:p>
            <a:pPr>
              <a:lnSpc>
                <a:spcPct val="150000"/>
              </a:lnSpc>
            </a:pPr>
            <a:r>
              <a:rPr lang="zh-CN" altLang="en-US" sz="2000" b="1" spc="-300" dirty="0" smtClean="0">
                <a:solidFill>
                  <a:srgbClr val="FF0000"/>
                </a:solidFill>
              </a:rPr>
              <a:t>正确处理国家利益和个人利益</a:t>
            </a:r>
            <a:r>
              <a:rPr lang="zh-CN" altLang="en-US" sz="2000" b="1" spc="-300" smtClean="0">
                <a:solidFill>
                  <a:srgbClr val="FF0000"/>
                </a:solidFill>
              </a:rPr>
              <a:t>的关系；把</a:t>
            </a:r>
            <a:r>
              <a:rPr lang="zh-CN" altLang="en-US" sz="2000" b="1" spc="-300" dirty="0" smtClean="0">
                <a:solidFill>
                  <a:srgbClr val="FF0000"/>
                </a:solidFill>
              </a:rPr>
              <a:t>国家利益放在第一位</a:t>
            </a:r>
            <a:endParaRPr lang="zh-CN" altLang="en-US" sz="2000" b="1" spc="-300" dirty="0">
              <a:solidFill>
                <a:srgbClr val="FF0000"/>
              </a:solidFill>
            </a:endParaRPr>
          </a:p>
        </p:txBody>
      </p:sp>
      <p:sp>
        <p:nvSpPr>
          <p:cNvPr id="21" name="TextBox 20"/>
          <p:cNvSpPr txBox="1"/>
          <p:nvPr/>
        </p:nvSpPr>
        <p:spPr>
          <a:xfrm>
            <a:off x="5460481" y="5989577"/>
            <a:ext cx="5174693" cy="520848"/>
          </a:xfrm>
          <a:prstGeom prst="rect">
            <a:avLst/>
          </a:prstGeom>
          <a:noFill/>
        </p:spPr>
        <p:txBody>
          <a:bodyPr wrap="square" rtlCol="0">
            <a:spAutoFit/>
          </a:bodyPr>
          <a:lstStyle/>
          <a:p>
            <a:pPr>
              <a:lnSpc>
                <a:spcPct val="150000"/>
              </a:lnSpc>
            </a:pPr>
            <a:r>
              <a:rPr lang="zh-CN" altLang="en-US" sz="2200" b="1" spc="-300" dirty="0" smtClean="0">
                <a:solidFill>
                  <a:srgbClr val="FF0000"/>
                </a:solidFill>
              </a:rPr>
              <a:t>发扬斗争精神</a:t>
            </a:r>
            <a:endParaRPr lang="zh-CN" altLang="en-US" sz="2200" b="1" spc="-300" dirty="0">
              <a:solidFill>
                <a:srgbClr val="FF0000"/>
              </a:solidFill>
            </a:endParaRPr>
          </a:p>
        </p:txBody>
      </p:sp>
      <p:sp>
        <p:nvSpPr>
          <p:cNvPr id="11" name="标题 1"/>
          <p:cNvSpPr txBox="1"/>
          <p:nvPr/>
        </p:nvSpPr>
        <p:spPr>
          <a:xfrm>
            <a:off x="662352" y="286556"/>
            <a:ext cx="3168653" cy="49281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第</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十课</a:t>
            </a: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知识梳理</a:t>
            </a:r>
            <a:endParaRPr lang="zh-CN" altLang="zh-CN" sz="24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589" y="182886"/>
            <a:ext cx="11538821" cy="1384995"/>
          </a:xfrm>
          <a:prstGeom prst="rect">
            <a:avLst/>
          </a:prstGeom>
          <a:noFill/>
          <a:ln w="9525">
            <a:noFill/>
          </a:ln>
        </p:spPr>
        <p:txBody>
          <a:bodyPr wrap="square">
            <a:spAutoFit/>
          </a:bodyPr>
          <a:lstStyle/>
          <a:p>
            <a:pPr indent="306070" algn="just"/>
            <a:r>
              <a:rPr lang="en-US" altLang="zh-CN" sz="2800" kern="1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en-US" altLang="zh-CN" sz="2800" kern="100" spc="-15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en-US"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通过本节课的学习，小林同学绘制了</a:t>
            </a:r>
            <a:r>
              <a:rPr lang="zh-CN" altLang="zh-CN" sz="2800" u="sng"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国家利益</a:t>
            </a:r>
            <a:r>
              <a:rPr lang="zh-CN"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a:t>
            </a:r>
            <a:r>
              <a:rPr lang="zh-CN" altLang="zh-CN" sz="2800" u="sng"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个人利益</a:t>
            </a:r>
            <a:r>
              <a:rPr lang="zh-CN"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的关系图（图</a:t>
            </a:r>
            <a:r>
              <a:rPr lang="en-US"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1</a:t>
            </a:r>
            <a:r>
              <a:rPr lang="zh-CN"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），老师认为此图不准确，要求小林作出调整，请你帮助小林作出调整（图</a:t>
            </a:r>
            <a:r>
              <a:rPr lang="en-US"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2</a:t>
            </a:r>
            <a:r>
              <a:rPr lang="zh-CN" altLang="zh-CN" sz="2800" kern="100" spc="-150" dirty="0">
                <a:solidFill>
                  <a:srgbClr val="000000"/>
                </a:solidFill>
                <a:latin typeface="宋体" panose="02010600030101010101" pitchFamily="2" charset="-122"/>
                <a:ea typeface="宋体" panose="02010600030101010101" pitchFamily="2" charset="-122"/>
                <a:cs typeface="Times New Roman" panose="02020603050405020304" pitchFamily="18" charset="0"/>
              </a:rPr>
              <a:t>），并说明调整的理由。</a:t>
            </a:r>
            <a:endParaRPr lang="zh-CN" altLang="zh-CN" sz="2800" kern="100" spc="-150" dirty="0">
              <a:solidFill>
                <a:prstClr val="black"/>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14" name="直接连接符 13"/>
          <p:cNvCxnSpPr/>
          <p:nvPr/>
        </p:nvCxnSpPr>
        <p:spPr>
          <a:xfrm flipV="1">
            <a:off x="7189905" y="670771"/>
            <a:ext cx="4560436" cy="253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059575" y="1143146"/>
            <a:ext cx="786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4577" y="1619906"/>
            <a:ext cx="3600066" cy="2256281"/>
          </a:xfrm>
          <a:prstGeom prst="rect">
            <a:avLst/>
          </a:prstGeom>
          <a:no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endParaRPr lang="zh-CN" altLang="en-US">
              <a:solidFill>
                <a:prstClr val="black"/>
              </a:solidFill>
            </a:endParaRPr>
          </a:p>
        </p:txBody>
      </p:sp>
      <p:pic>
        <p:nvPicPr>
          <p:cNvPr id="17" name="Hexin Shape 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r="32685" b="17809"/>
          <a:stretch>
            <a:fillRect/>
          </a:stretch>
        </p:blipFill>
        <p:spPr bwMode="auto">
          <a:xfrm>
            <a:off x="524673" y="1949568"/>
            <a:ext cx="3371466" cy="1546115"/>
          </a:xfrm>
          <a:prstGeom prst="rect">
            <a:avLst/>
          </a:prstGeom>
          <a:noFill/>
          <a:ln>
            <a:noFill/>
          </a:ln>
        </p:spPr>
      </p:pic>
      <p:cxnSp>
        <p:nvCxnSpPr>
          <p:cNvPr id="23" name="直接连接符 22"/>
          <p:cNvCxnSpPr/>
          <p:nvPr/>
        </p:nvCxnSpPr>
        <p:spPr>
          <a:xfrm>
            <a:off x="4025921" y="1522429"/>
            <a:ext cx="7418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4035317" y="1626323"/>
            <a:ext cx="3547621" cy="2256281"/>
          </a:xfrm>
          <a:prstGeom prst="rect">
            <a:avLst/>
          </a:prstGeom>
          <a:no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noAutofit/>
          </a:bodyPr>
          <a:lstStyle/>
          <a:p>
            <a:endParaRPr lang="zh-CN" altLang="en-US">
              <a:solidFill>
                <a:prstClr val="black"/>
              </a:solidFill>
            </a:endParaRPr>
          </a:p>
        </p:txBody>
      </p:sp>
      <p:sp>
        <p:nvSpPr>
          <p:cNvPr id="27" name="文本框 26"/>
          <p:cNvSpPr txBox="1"/>
          <p:nvPr/>
        </p:nvSpPr>
        <p:spPr>
          <a:xfrm>
            <a:off x="374577" y="3506855"/>
            <a:ext cx="912988" cy="369332"/>
          </a:xfrm>
          <a:prstGeom prst="rect">
            <a:avLst/>
          </a:prstGeom>
          <a:noFill/>
        </p:spPr>
        <p:txBody>
          <a:bodyPr wrap="square">
            <a:spAutoFit/>
          </a:bodyPr>
          <a:lstStyle/>
          <a:p>
            <a:r>
              <a:rPr lang="zh-CN" altLang="zh-CN" b="1" kern="100" dirty="0">
                <a:solidFill>
                  <a:prstClr val="black"/>
                </a:solidFill>
                <a:cs typeface="Times New Roman" panose="02020603050405020304" pitchFamily="18" charset="0"/>
              </a:rPr>
              <a:t>图</a:t>
            </a:r>
            <a:r>
              <a:rPr lang="en-US" altLang="zh-CN" b="1" kern="100" dirty="0">
                <a:solidFill>
                  <a:prstClr val="black"/>
                </a:solidFill>
                <a:cs typeface="Times New Roman" panose="02020603050405020304" pitchFamily="18" charset="0"/>
              </a:rPr>
              <a:t>1</a:t>
            </a:r>
            <a:endParaRPr lang="zh-CN" altLang="en-US" dirty="0">
              <a:solidFill>
                <a:prstClr val="black"/>
              </a:solidFill>
            </a:endParaRPr>
          </a:p>
        </p:txBody>
      </p:sp>
      <p:sp>
        <p:nvSpPr>
          <p:cNvPr id="29" name="文本框 28"/>
          <p:cNvSpPr txBox="1"/>
          <p:nvPr/>
        </p:nvSpPr>
        <p:spPr>
          <a:xfrm>
            <a:off x="6825249" y="3548463"/>
            <a:ext cx="729313" cy="369332"/>
          </a:xfrm>
          <a:prstGeom prst="rect">
            <a:avLst/>
          </a:prstGeom>
          <a:noFill/>
        </p:spPr>
        <p:txBody>
          <a:bodyPr wrap="square">
            <a:spAutoFit/>
          </a:bodyPr>
          <a:lstStyle/>
          <a:p>
            <a:r>
              <a:rPr lang="zh-CN" altLang="zh-CN" b="1" kern="100" dirty="0">
                <a:solidFill>
                  <a:prstClr val="black"/>
                </a:solidFill>
                <a:cs typeface="Times New Roman" panose="02020603050405020304" pitchFamily="18" charset="0"/>
              </a:rPr>
              <a:t>图</a:t>
            </a:r>
            <a:r>
              <a:rPr lang="en-US" altLang="zh-CN" b="1" kern="100" dirty="0">
                <a:solidFill>
                  <a:prstClr val="black"/>
                </a:solidFill>
                <a:cs typeface="Times New Roman" panose="02020603050405020304" pitchFamily="18" charset="0"/>
              </a:rPr>
              <a:t>2</a:t>
            </a:r>
            <a:endParaRPr lang="zh-CN" altLang="en-US" dirty="0">
              <a:solidFill>
                <a:prstClr val="black"/>
              </a:solidFill>
            </a:endParaRPr>
          </a:p>
        </p:txBody>
      </p:sp>
      <p:sp>
        <p:nvSpPr>
          <p:cNvPr id="30" name="文本框 29"/>
          <p:cNvSpPr txBox="1"/>
          <p:nvPr/>
        </p:nvSpPr>
        <p:spPr>
          <a:xfrm>
            <a:off x="7600772" y="1142732"/>
            <a:ext cx="4148939" cy="523220"/>
          </a:xfrm>
          <a:prstGeom prst="rect">
            <a:avLst/>
          </a:prstGeom>
          <a:noFill/>
        </p:spPr>
        <p:txBody>
          <a:bodyPr wrap="square">
            <a:spAutoFit/>
          </a:bodyPr>
          <a:lstStyle/>
          <a:p>
            <a:pPr algn="just"/>
            <a:r>
              <a:rPr lang="zh-CN" altLang="zh-CN" sz="2800" b="1" kern="100" spc="-150" dirty="0">
                <a:solidFill>
                  <a:srgbClr val="000000"/>
                </a:solidFill>
                <a:ea typeface="楷体" panose="02010609060101010101" pitchFamily="49" charset="-122"/>
                <a:cs typeface="Times New Roman" panose="02020603050405020304" pitchFamily="18" charset="0"/>
              </a:rPr>
              <a:t>作出调整（图</a:t>
            </a:r>
            <a:r>
              <a:rPr lang="en-US" altLang="zh-CN" sz="2800" b="1" kern="100" spc="-150" dirty="0">
                <a:solidFill>
                  <a:srgbClr val="000000"/>
                </a:solidFill>
                <a:ea typeface="楷体" panose="02010609060101010101" pitchFamily="49" charset="-122"/>
                <a:cs typeface="Times New Roman" panose="02020603050405020304" pitchFamily="18" charset="0"/>
              </a:rPr>
              <a:t>2</a:t>
            </a:r>
            <a:r>
              <a:rPr lang="zh-CN" altLang="zh-CN" sz="2800" b="1" kern="100" spc="-150" dirty="0">
                <a:solidFill>
                  <a:srgbClr val="000000"/>
                </a:solidFill>
                <a:ea typeface="楷体" panose="02010609060101010101" pitchFamily="49" charset="-122"/>
                <a:cs typeface="Times New Roman" panose="02020603050405020304" pitchFamily="18" charset="0"/>
              </a:rPr>
              <a:t>）的理由是</a:t>
            </a:r>
            <a:r>
              <a:rPr lang="zh-CN" altLang="zh-CN" sz="2800" kern="100" spc="-150" dirty="0">
                <a:solidFill>
                  <a:srgbClr val="000000"/>
                </a:solidFill>
                <a:ea typeface="楷体" panose="02010609060101010101" pitchFamily="49" charset="-122"/>
                <a:cs typeface="Times New Roman" panose="02020603050405020304" pitchFamily="18" charset="0"/>
              </a:rPr>
              <a:t>：</a:t>
            </a:r>
            <a:endParaRPr lang="zh-CN" altLang="zh-CN" sz="2800" kern="100" spc="-150" dirty="0">
              <a:solidFill>
                <a:srgbClr val="000000"/>
              </a:solidFill>
              <a:ea typeface="楷体" panose="02010609060101010101" pitchFamily="49" charset="-122"/>
              <a:cs typeface="Times New Roman" panose="02020603050405020304" pitchFamily="18" charset="0"/>
            </a:endParaRPr>
          </a:p>
        </p:txBody>
      </p:sp>
      <p:sp>
        <p:nvSpPr>
          <p:cNvPr id="36" name="文本框 35"/>
          <p:cNvSpPr txBox="1"/>
          <p:nvPr/>
        </p:nvSpPr>
        <p:spPr>
          <a:xfrm>
            <a:off x="5217507" y="1962715"/>
            <a:ext cx="1418611" cy="461665"/>
          </a:xfrm>
          <a:prstGeom prst="rect">
            <a:avLst/>
          </a:prstGeom>
          <a:noFill/>
          <a:ln>
            <a:solidFill>
              <a:schemeClr val="tx1"/>
            </a:solidFill>
          </a:ln>
        </p:spPr>
        <p:txBody>
          <a:bodyPr wrap="square" rtlCol="0">
            <a:spAutoFit/>
          </a:bodyPr>
          <a:lstStyle/>
          <a:p>
            <a:r>
              <a:rPr lang="zh-CN" altLang="en-US" sz="2400" kern="100" dirty="0">
                <a:solidFill>
                  <a:srgbClr val="000000"/>
                </a:solidFill>
                <a:ea typeface="楷体" panose="02010609060101010101" pitchFamily="49" charset="-122"/>
                <a:cs typeface="Times New Roman" panose="02020603050405020304" pitchFamily="18" charset="0"/>
              </a:rPr>
              <a:t>国家利益</a:t>
            </a:r>
            <a:endParaRPr lang="zh-CN" altLang="en-US" sz="2400" kern="100" dirty="0">
              <a:solidFill>
                <a:srgbClr val="000000"/>
              </a:solidFill>
              <a:ea typeface="楷体" panose="02010609060101010101" pitchFamily="49" charset="-122"/>
              <a:cs typeface="Times New Roman" panose="02020603050405020304" pitchFamily="18" charset="0"/>
            </a:endParaRPr>
          </a:p>
        </p:txBody>
      </p:sp>
      <p:sp>
        <p:nvSpPr>
          <p:cNvPr id="37" name="文本框 36"/>
          <p:cNvSpPr txBox="1"/>
          <p:nvPr/>
        </p:nvSpPr>
        <p:spPr>
          <a:xfrm>
            <a:off x="5217686" y="3271464"/>
            <a:ext cx="1418611" cy="461665"/>
          </a:xfrm>
          <a:prstGeom prst="rect">
            <a:avLst/>
          </a:prstGeom>
          <a:noFill/>
          <a:ln>
            <a:solidFill>
              <a:schemeClr val="tx1"/>
            </a:solidFill>
          </a:ln>
        </p:spPr>
        <p:txBody>
          <a:bodyPr wrap="square" rtlCol="0">
            <a:spAutoFit/>
          </a:bodyPr>
          <a:lstStyle/>
          <a:p>
            <a:r>
              <a:rPr lang="zh-CN" altLang="en-US" sz="2400" kern="100" dirty="0">
                <a:solidFill>
                  <a:srgbClr val="000000"/>
                </a:solidFill>
                <a:ea typeface="楷体" panose="02010609060101010101" pitchFamily="49" charset="-122"/>
                <a:cs typeface="Times New Roman" panose="02020603050405020304" pitchFamily="18" charset="0"/>
              </a:rPr>
              <a:t>个人利益</a:t>
            </a:r>
            <a:endParaRPr lang="zh-CN" altLang="en-US" sz="2400" kern="100" dirty="0">
              <a:solidFill>
                <a:srgbClr val="000000"/>
              </a:solidFill>
              <a:ea typeface="楷体" panose="02010609060101010101" pitchFamily="49" charset="-122"/>
              <a:cs typeface="Times New Roman" panose="02020603050405020304" pitchFamily="18" charset="0"/>
            </a:endParaRPr>
          </a:p>
        </p:txBody>
      </p:sp>
      <p:cxnSp>
        <p:nvCxnSpPr>
          <p:cNvPr id="39" name="直接箭头连接符 38"/>
          <p:cNvCxnSpPr/>
          <p:nvPr/>
        </p:nvCxnSpPr>
        <p:spPr>
          <a:xfrm flipH="1">
            <a:off x="5832495" y="2524180"/>
            <a:ext cx="6522" cy="7117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6036141" y="2524180"/>
            <a:ext cx="16511" cy="71172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320609" y="2460432"/>
            <a:ext cx="511886" cy="830997"/>
          </a:xfrm>
          <a:prstGeom prst="rect">
            <a:avLst/>
          </a:prstGeom>
          <a:noFill/>
          <a:ln>
            <a:noFill/>
          </a:ln>
        </p:spPr>
        <p:txBody>
          <a:bodyPr wrap="square" rtlCol="0">
            <a:spAutoFit/>
          </a:bodyPr>
          <a:lstStyle/>
          <a:p>
            <a:r>
              <a:rPr lang="zh-CN" altLang="en-US" sz="2400" kern="100" dirty="0">
                <a:solidFill>
                  <a:srgbClr val="000000"/>
                </a:solidFill>
                <a:ea typeface="楷体" panose="02010609060101010101" pitchFamily="49" charset="-122"/>
                <a:cs typeface="Times New Roman" panose="02020603050405020304" pitchFamily="18" charset="0"/>
              </a:rPr>
              <a:t>反映</a:t>
            </a:r>
            <a:endParaRPr lang="zh-CN" altLang="en-US" sz="2400" kern="100" dirty="0">
              <a:solidFill>
                <a:srgbClr val="000000"/>
              </a:solidFill>
              <a:ea typeface="楷体" panose="02010609060101010101" pitchFamily="49" charset="-122"/>
              <a:cs typeface="Times New Roman" panose="02020603050405020304" pitchFamily="18" charset="0"/>
            </a:endParaRPr>
          </a:p>
        </p:txBody>
      </p:sp>
      <p:sp>
        <p:nvSpPr>
          <p:cNvPr id="45" name="文本框 44"/>
          <p:cNvSpPr txBox="1"/>
          <p:nvPr/>
        </p:nvSpPr>
        <p:spPr>
          <a:xfrm>
            <a:off x="6066551" y="2464541"/>
            <a:ext cx="511886" cy="830997"/>
          </a:xfrm>
          <a:prstGeom prst="rect">
            <a:avLst/>
          </a:prstGeom>
          <a:noFill/>
          <a:ln>
            <a:noFill/>
          </a:ln>
        </p:spPr>
        <p:txBody>
          <a:bodyPr wrap="square" rtlCol="0">
            <a:spAutoFit/>
          </a:bodyPr>
          <a:lstStyle/>
          <a:p>
            <a:r>
              <a:rPr lang="zh-CN" altLang="en-US" sz="2400" kern="100" dirty="0">
                <a:solidFill>
                  <a:srgbClr val="000000"/>
                </a:solidFill>
                <a:ea typeface="楷体" panose="02010609060101010101" pitchFamily="49" charset="-122"/>
                <a:cs typeface="Times New Roman" panose="02020603050405020304" pitchFamily="18" charset="0"/>
              </a:rPr>
              <a:t>服从</a:t>
            </a:r>
            <a:endParaRPr lang="zh-CN" altLang="en-US" sz="2400" kern="100" dirty="0">
              <a:solidFill>
                <a:srgbClr val="000000"/>
              </a:solidFill>
              <a:ea typeface="楷体" panose="02010609060101010101" pitchFamily="49" charset="-122"/>
              <a:cs typeface="Times New Roman" panose="02020603050405020304" pitchFamily="18" charset="0"/>
            </a:endParaRPr>
          </a:p>
        </p:txBody>
      </p:sp>
      <p:sp>
        <p:nvSpPr>
          <p:cNvPr id="49" name="文本框 48"/>
          <p:cNvSpPr txBox="1"/>
          <p:nvPr/>
        </p:nvSpPr>
        <p:spPr>
          <a:xfrm>
            <a:off x="7611110" y="1666240"/>
            <a:ext cx="4380865" cy="2825750"/>
          </a:xfrm>
          <a:prstGeom prst="rect">
            <a:avLst/>
          </a:prstGeom>
          <a:noFill/>
          <a:ln>
            <a:solidFill>
              <a:schemeClr val="tx1"/>
            </a:solidFill>
          </a:ln>
        </p:spPr>
        <p:txBody>
          <a:bodyPr wrap="square">
            <a:noAutofit/>
          </a:bodyPr>
          <a:lstStyle/>
          <a:p>
            <a:pPr algn="just" hangingPunct="0">
              <a:lnSpc>
                <a:spcPts val="2700"/>
              </a:lnSpc>
            </a:pPr>
            <a:r>
              <a:rPr lang="en-US" altLang="zh-CN" sz="2400" kern="100" spc="-150" dirty="0" smtClean="0">
                <a:solidFill>
                  <a:srgbClr val="000000"/>
                </a:solidFill>
                <a:ea typeface="楷体" panose="02010609060101010101" pitchFamily="49" charset="-122"/>
                <a:cs typeface="Times New Roman" panose="02020603050405020304" pitchFamily="18" charset="0"/>
              </a:rPr>
              <a:t>    </a:t>
            </a:r>
            <a:r>
              <a:rPr lang="zh-CN" altLang="en-US" sz="2400" kern="100" spc="-150" dirty="0" smtClean="0">
                <a:solidFill>
                  <a:srgbClr val="000000"/>
                </a:solidFill>
                <a:ea typeface="楷体" panose="02010609060101010101" pitchFamily="49" charset="-122"/>
                <a:cs typeface="Times New Roman" panose="02020603050405020304" pitchFamily="18" charset="0"/>
              </a:rPr>
              <a:t>国家利益</a:t>
            </a:r>
            <a:r>
              <a:rPr lang="zh-CN" altLang="en-US" sz="2400" b="1" kern="100" spc="-150" dirty="0">
                <a:solidFill>
                  <a:srgbClr val="FF0000"/>
                </a:solidFill>
                <a:ea typeface="楷体" panose="02010609060101010101" pitchFamily="49" charset="-122"/>
                <a:cs typeface="Times New Roman" panose="02020603050405020304" pitchFamily="18" charset="0"/>
              </a:rPr>
              <a:t>反映</a:t>
            </a:r>
            <a:r>
              <a:rPr lang="zh-CN" altLang="en-US" sz="2400" kern="100" spc="-150" dirty="0">
                <a:solidFill>
                  <a:srgbClr val="000000"/>
                </a:solidFill>
                <a:ea typeface="楷体" panose="02010609060101010101" pitchFamily="49" charset="-122"/>
                <a:cs typeface="Times New Roman" panose="02020603050405020304" pitchFamily="18" charset="0"/>
              </a:rPr>
              <a:t>广大人民的共同需求，从根本上说国家利益与个人利益是一致的；有时，国家利益难免同个人利益发生冲突，我们要</a:t>
            </a:r>
            <a:r>
              <a:rPr lang="zh-CN" altLang="en-US" sz="2400" b="1" kern="100" spc="-150" dirty="0">
                <a:solidFill>
                  <a:srgbClr val="4472C4"/>
                </a:solidFill>
                <a:ea typeface="楷体" panose="02010609060101010101" pitchFamily="49" charset="-122"/>
                <a:cs typeface="Times New Roman" panose="02020603050405020304" pitchFamily="18" charset="0"/>
              </a:rPr>
              <a:t>坚持国家利益至上</a:t>
            </a:r>
            <a:r>
              <a:rPr lang="zh-CN" altLang="en-US" sz="2400" kern="100" spc="-150" dirty="0" smtClean="0">
                <a:solidFill>
                  <a:srgbClr val="000000"/>
                </a:solidFill>
                <a:ea typeface="楷体" panose="02010609060101010101" pitchFamily="49" charset="-122"/>
                <a:cs typeface="Times New Roman" panose="02020603050405020304" pitchFamily="18" charset="0"/>
              </a:rPr>
              <a:t>，</a:t>
            </a:r>
            <a:r>
              <a:rPr lang="zh-CN" altLang="en-US" sz="2400" kern="100" spc="-150" dirty="0">
                <a:solidFill>
                  <a:srgbClr val="000000"/>
                </a:solidFill>
                <a:ea typeface="楷体" panose="02010609060101010101" pitchFamily="49" charset="-122"/>
                <a:cs typeface="Times New Roman" panose="02020603050405020304" pitchFamily="18" charset="0"/>
              </a:rPr>
              <a:t>顾全大局</a:t>
            </a:r>
            <a:r>
              <a:rPr lang="zh-CN" altLang="en-US" sz="2400" kern="100" spc="-150" dirty="0" smtClean="0">
                <a:solidFill>
                  <a:srgbClr val="000000"/>
                </a:solidFill>
                <a:ea typeface="楷体" panose="02010609060101010101" pitchFamily="49" charset="-122"/>
                <a:cs typeface="Times New Roman" panose="02020603050405020304" pitchFamily="18" charset="0"/>
              </a:rPr>
              <a:t>，把</a:t>
            </a:r>
            <a:r>
              <a:rPr lang="zh-CN" altLang="en-US" sz="2400" b="1" kern="100" spc="-150" dirty="0">
                <a:solidFill>
                  <a:srgbClr val="4472C4"/>
                </a:solidFill>
                <a:ea typeface="楷体" panose="02010609060101010101" pitchFamily="49" charset="-122"/>
                <a:cs typeface="Times New Roman" panose="02020603050405020304" pitchFamily="18" charset="0"/>
              </a:rPr>
              <a:t>国家利益放在第一位</a:t>
            </a:r>
            <a:r>
              <a:rPr lang="zh-CN" altLang="en-US" sz="2400" kern="100" spc="-150" dirty="0">
                <a:solidFill>
                  <a:srgbClr val="000000"/>
                </a:solidFill>
                <a:ea typeface="楷体" panose="02010609060101010101" pitchFamily="49" charset="-122"/>
                <a:cs typeface="Times New Roman" panose="02020603050405020304" pitchFamily="18" charset="0"/>
              </a:rPr>
              <a:t>。由此两者应调整为上下关系，国家利益至上更合适。</a:t>
            </a:r>
            <a:endParaRPr lang="zh-CN" altLang="en-US" sz="2400" kern="100" spc="-150" dirty="0">
              <a:solidFill>
                <a:srgbClr val="000000"/>
              </a:solidFill>
              <a:ea typeface="楷体" panose="02010609060101010101" pitchFamily="49" charset="-122"/>
              <a:cs typeface="Times New Roman" panose="02020603050405020304" pitchFamily="18" charset="0"/>
            </a:endParaRPr>
          </a:p>
        </p:txBody>
      </p:sp>
      <p:sp>
        <p:nvSpPr>
          <p:cNvPr id="26" name="TextBox 25"/>
          <p:cNvSpPr txBox="1"/>
          <p:nvPr/>
        </p:nvSpPr>
        <p:spPr>
          <a:xfrm>
            <a:off x="1583641" y="5007582"/>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28" name="TextBox 27"/>
          <p:cNvSpPr txBox="1"/>
          <p:nvPr/>
        </p:nvSpPr>
        <p:spPr>
          <a:xfrm>
            <a:off x="3733934" y="6169303"/>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1" name="TextBox 30"/>
          <p:cNvSpPr txBox="1"/>
          <p:nvPr/>
        </p:nvSpPr>
        <p:spPr>
          <a:xfrm>
            <a:off x="3729219" y="4969948"/>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2" name="TextBox 98"/>
          <p:cNvSpPr txBox="1"/>
          <p:nvPr>
            <p:custDataLst>
              <p:tags r:id="rId2"/>
            </p:custDataLst>
          </p:nvPr>
        </p:nvSpPr>
        <p:spPr>
          <a:xfrm>
            <a:off x="2722931" y="4227416"/>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3" name="TextBox 98"/>
          <p:cNvSpPr txBox="1"/>
          <p:nvPr>
            <p:custDataLst>
              <p:tags r:id="rId3"/>
            </p:custDataLst>
          </p:nvPr>
        </p:nvSpPr>
        <p:spPr>
          <a:xfrm>
            <a:off x="6238808" y="4465426"/>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4" name="TextBox 98"/>
          <p:cNvSpPr txBox="1"/>
          <p:nvPr>
            <p:custDataLst>
              <p:tags r:id="rId4"/>
            </p:custDataLst>
          </p:nvPr>
        </p:nvSpPr>
        <p:spPr>
          <a:xfrm>
            <a:off x="8875772" y="5577805"/>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5" name="左大括号 34"/>
          <p:cNvSpPr/>
          <p:nvPr/>
        </p:nvSpPr>
        <p:spPr>
          <a:xfrm rot="5400000">
            <a:off x="3273749" y="404259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8" name="上下箭头 37"/>
          <p:cNvSpPr/>
          <p:nvPr/>
        </p:nvSpPr>
        <p:spPr>
          <a:xfrm>
            <a:off x="4396855" y="5592700"/>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0" name="TextBox 39"/>
          <p:cNvSpPr txBox="1"/>
          <p:nvPr/>
        </p:nvSpPr>
        <p:spPr>
          <a:xfrm>
            <a:off x="6328697" y="5592700"/>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42" name="左大括号 41"/>
          <p:cNvSpPr/>
          <p:nvPr/>
        </p:nvSpPr>
        <p:spPr>
          <a:xfrm rot="10800000">
            <a:off x="5390895" y="5140636"/>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43" name="矩形 42"/>
          <p:cNvSpPr/>
          <p:nvPr/>
        </p:nvSpPr>
        <p:spPr>
          <a:xfrm>
            <a:off x="8550555" y="6482337"/>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46" name="右箭头 45"/>
          <p:cNvSpPr/>
          <p:nvPr/>
        </p:nvSpPr>
        <p:spPr>
          <a:xfrm>
            <a:off x="3220732" y="5194424"/>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7" name="右箭头 46"/>
          <p:cNvSpPr/>
          <p:nvPr/>
        </p:nvSpPr>
        <p:spPr>
          <a:xfrm>
            <a:off x="5815495" y="5652939"/>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8" name="右箭头 47"/>
          <p:cNvSpPr/>
          <p:nvPr/>
        </p:nvSpPr>
        <p:spPr>
          <a:xfrm>
            <a:off x="8271658" y="5683662"/>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50" name="圆角矩形标注 49"/>
          <p:cNvSpPr/>
          <p:nvPr/>
        </p:nvSpPr>
        <p:spPr>
          <a:xfrm>
            <a:off x="2775303" y="1514126"/>
            <a:ext cx="958631" cy="505588"/>
          </a:xfrm>
          <a:prstGeom prst="wedgeRoundRectCallout">
            <a:avLst>
              <a:gd name="adj1" fmla="val -82563"/>
              <a:gd name="adj2" fmla="val 1073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150" dirty="0" smtClean="0">
                <a:solidFill>
                  <a:prstClr val="white"/>
                </a:solidFill>
              </a:rPr>
              <a:t>P89</a:t>
            </a:r>
            <a:endParaRPr lang="zh-CN" altLang="en-US" sz="2400" b="1" spc="-150" dirty="0" smtClean="0">
              <a:solidFill>
                <a:prstClr val="white"/>
              </a:solidFill>
            </a:endParaRPr>
          </a:p>
        </p:txBody>
      </p:sp>
      <p:sp>
        <p:nvSpPr>
          <p:cNvPr id="52" name="圆角矩形标注 51"/>
          <p:cNvSpPr/>
          <p:nvPr/>
        </p:nvSpPr>
        <p:spPr>
          <a:xfrm>
            <a:off x="2858841" y="3336445"/>
            <a:ext cx="1037298" cy="698526"/>
          </a:xfrm>
          <a:prstGeom prst="wedgeRoundRectCallout">
            <a:avLst>
              <a:gd name="adj1" fmla="val -85360"/>
              <a:gd name="adj2" fmla="val -873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b="1" spc="-150" dirty="0" smtClean="0">
                <a:solidFill>
                  <a:prstClr val="white"/>
                </a:solidFill>
              </a:rPr>
              <a:t>92/</a:t>
            </a:r>
            <a:r>
              <a:rPr lang="zh-CN" altLang="en-US" sz="2200" b="1" spc="-150" dirty="0" smtClean="0">
                <a:solidFill>
                  <a:prstClr val="white"/>
                </a:solidFill>
              </a:rPr>
              <a:t>二</a:t>
            </a:r>
            <a:endParaRPr lang="en-US" altLang="zh-CN" sz="2200" b="1" spc="-150" dirty="0" smtClean="0">
              <a:solidFill>
                <a:prstClr val="white"/>
              </a:solidFill>
            </a:endParaRPr>
          </a:p>
          <a:p>
            <a:pPr algn="ctr"/>
            <a:r>
              <a:rPr lang="en-US" altLang="zh-CN" sz="2200" b="1" spc="-150" dirty="0" smtClean="0">
                <a:solidFill>
                  <a:prstClr val="white"/>
                </a:solidFill>
              </a:rPr>
              <a:t>P90</a:t>
            </a:r>
            <a:endParaRPr lang="zh-CN" altLang="en-US" sz="2200" b="1" spc="-150" dirty="0" smtClean="0">
              <a:solidFill>
                <a:prstClr val="white"/>
              </a:solidFill>
            </a:endParaRPr>
          </a:p>
        </p:txBody>
      </p:sp>
      <p:sp>
        <p:nvSpPr>
          <p:cNvPr id="6" name="矩形 5"/>
          <p:cNvSpPr/>
          <p:nvPr/>
        </p:nvSpPr>
        <p:spPr>
          <a:xfrm>
            <a:off x="5384165" y="4580255"/>
            <a:ext cx="5497195" cy="2260600"/>
          </a:xfrm>
          <a:prstGeom prst="rect">
            <a:avLst/>
          </a:prstGeom>
          <a:solidFill>
            <a:srgbClr val="FFFFFF"/>
          </a:solidFill>
          <a:ln>
            <a:solidFill>
              <a:schemeClr val="accent1"/>
            </a:solidFill>
          </a:ln>
        </p:spPr>
        <p:txBody>
          <a:bodyPr wrap="square" lIns="91440" tIns="45720" rIns="91440" bIns="45720" rtlCol="0" anchor="ctr">
            <a:noAutofit/>
          </a:bodyPr>
          <a:lstStyle/>
          <a:p>
            <a:pPr algn="ctr"/>
            <a:endParaRPr lang="en-US" altLang="zh-CN" sz="2800" b="1" dirty="0" smtClean="0">
              <a:ln w="0"/>
              <a:solidFill>
                <a:srgbClr val="FF0000"/>
              </a:solidFill>
              <a:effectLst>
                <a:outerShdw blurRad="38100" dist="25400" dir="5400000" algn="ctr" rotWithShape="0">
                  <a:srgbClr val="6E747A">
                    <a:alpha val="43000"/>
                  </a:srgbClr>
                </a:outerShdw>
              </a:effectLst>
            </a:endParaRPr>
          </a:p>
          <a:p>
            <a:pPr algn="ctr"/>
            <a:endParaRPr lang="en-US" altLang="zh-CN" sz="2800" b="1" dirty="0">
              <a:ln w="0"/>
              <a:solidFill>
                <a:srgbClr val="FF0000"/>
              </a:solidFill>
              <a:effectLst>
                <a:outerShdw blurRad="38100" dist="25400" dir="5400000" algn="ctr" rotWithShape="0">
                  <a:srgbClr val="6E747A">
                    <a:alpha val="43000"/>
                  </a:srgbClr>
                </a:outerShdw>
              </a:effectLst>
            </a:endParaRPr>
          </a:p>
          <a:p>
            <a:pPr algn="ctr"/>
            <a:r>
              <a:rPr lang="zh-CN" altLang="en-US" sz="3600" b="1" dirty="0" smtClean="0">
                <a:ln w="0"/>
                <a:solidFill>
                  <a:srgbClr val="FF0000"/>
                </a:solidFill>
                <a:effectLst>
                  <a:outerShdw blurRad="38100" dist="25400" dir="5400000" algn="ctr" rotWithShape="0">
                    <a:srgbClr val="6E747A">
                      <a:alpha val="43000"/>
                    </a:srgbClr>
                  </a:outerShdw>
                </a:effectLst>
              </a:rPr>
              <a:t>完成任务</a:t>
            </a:r>
            <a:endParaRPr lang="en-US" altLang="zh-CN" sz="3600" b="1" dirty="0">
              <a:ln w="0"/>
              <a:solidFill>
                <a:srgbClr val="FF0000"/>
              </a:solidFill>
              <a:effectLst>
                <a:outerShdw blurRad="38100" dist="25400" dir="5400000" algn="ctr" rotWithShape="0">
                  <a:srgbClr val="6E747A">
                    <a:alpha val="43000"/>
                  </a:srgbClr>
                </a:outerShdw>
              </a:effectLst>
            </a:endParaRPr>
          </a:p>
          <a:p>
            <a:pPr algn="ctr"/>
            <a:endParaRPr lang="en-US" altLang="zh-CN" sz="2800" b="1" dirty="0" smtClean="0">
              <a:ln w="0"/>
              <a:solidFill>
                <a:srgbClr val="FF0000"/>
              </a:solidFill>
              <a:effectLst>
                <a:outerShdw blurRad="38100" dist="25400" dir="5400000" algn="ctr" rotWithShape="0">
                  <a:srgbClr val="6E747A">
                    <a:alpha val="43000"/>
                  </a:srgbClr>
                </a:outerShdw>
              </a:effectLst>
            </a:endParaRPr>
          </a:p>
          <a:p>
            <a:pPr algn="ctr"/>
            <a:endParaRPr lang="zh-CN" altLang="en-US" sz="2800" b="1" dirty="0">
              <a:ln w="0"/>
              <a:solidFill>
                <a:srgbClr val="FF0000"/>
              </a:solidFill>
              <a:effectLst>
                <a:outerShdw blurRad="38100" dist="25400" dir="5400000" algn="ctr" rotWithShape="0">
                  <a:srgbClr val="6E747A">
                    <a:alpha val="4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childTnLst>
                          </p:cTn>
                        </p:par>
                        <p:par>
                          <p:cTn id="71" fill="hold">
                            <p:stCondLst>
                              <p:cond delay="1500"/>
                            </p:stCondLst>
                            <p:childTnLst>
                              <p:par>
                                <p:cTn id="72" presetID="10" presetClass="entr" presetSubtype="0" fill="hold" grpId="1"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par>
                          <p:cTn id="75" fill="hold">
                            <p:stCondLst>
                              <p:cond delay="20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par>
                          <p:cTn id="79" fill="hold">
                            <p:stCondLst>
                              <p:cond delay="2500"/>
                            </p:stCondLst>
                            <p:childTnLst>
                              <p:par>
                                <p:cTn id="80" presetID="10" presetClass="entr" presetSubtype="0" fill="hold" grpId="1"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childTnLst>
                                </p:cTn>
                              </p:par>
                            </p:childTnLst>
                          </p:cTn>
                        </p:par>
                        <p:par>
                          <p:cTn id="83" fill="hold">
                            <p:stCondLst>
                              <p:cond delay="3000"/>
                            </p:stCondLst>
                            <p:childTnLst>
                              <p:par>
                                <p:cTn id="84" presetID="10"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500"/>
                                        <p:tgtEl>
                                          <p:spTgt spid="6"/>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4" grpId="0"/>
      <p:bldP spid="45" grpId="0"/>
      <p:bldP spid="49" grpId="0" bldLvl="0" animBg="1"/>
      <p:bldP spid="26" grpId="0" animBg="1"/>
      <p:bldP spid="28" grpId="0" animBg="1"/>
      <p:bldP spid="31" grpId="0" animBg="1"/>
      <p:bldP spid="32" grpId="0"/>
      <p:bldP spid="32" grpId="1"/>
      <p:bldP spid="33" grpId="0"/>
      <p:bldP spid="33" grpId="1"/>
      <p:bldP spid="34" grpId="0" animBg="1"/>
      <p:bldP spid="34" grpId="1" animBg="1"/>
      <p:bldP spid="35" grpId="0" animBg="1"/>
      <p:bldP spid="38" grpId="0" animBg="1"/>
      <p:bldP spid="40" grpId="0" animBg="1"/>
      <p:bldP spid="42" grpId="0" animBg="1"/>
      <p:bldP spid="43" grpId="0"/>
      <p:bldP spid="46" grpId="0" animBg="1"/>
      <p:bldP spid="47" grpId="0" animBg="1"/>
      <p:bldP spid="48" grpId="0" animBg="1"/>
      <p:bldP spid="50" grpId="0" animBg="1"/>
      <p:bldP spid="52" grpId="0" animBg="1"/>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9888" y="268624"/>
            <a:ext cx="11922057" cy="2966966"/>
          </a:xfrm>
          <a:prstGeom prst="rect">
            <a:avLst/>
          </a:prstGeom>
        </p:spPr>
        <p:txBody>
          <a:bodyPr wrap="square">
            <a:spAutoFit/>
          </a:bodyPr>
          <a:lstStyle/>
          <a:p>
            <a:pPr indent="284480" algn="just">
              <a:lnSpc>
                <a:spcPct val="110000"/>
              </a:lnSpc>
            </a:pPr>
            <a:r>
              <a:rPr lang="en-US" altLang="zh-CN" sz="2600" kern="100" dirty="0">
                <a:solidFill>
                  <a:prstClr val="black"/>
                </a:solidFill>
                <a:latin typeface="楷体" panose="02010609060101010101" pitchFamily="49" charset="-122"/>
                <a:cs typeface="Times New Roman" panose="02020603050405020304"/>
              </a:rPr>
              <a:t> </a:t>
            </a:r>
            <a:r>
              <a:rPr lang="en-US" altLang="zh-CN" sz="2600" kern="100" dirty="0" smtClean="0">
                <a:solidFill>
                  <a:prstClr val="black"/>
                </a:solidFill>
                <a:latin typeface="楷体" panose="02010609060101010101" pitchFamily="49" charset="-122"/>
                <a:cs typeface="Times New Roman" panose="02020603050405020304"/>
              </a:rPr>
              <a:t> </a:t>
            </a:r>
            <a:r>
              <a:rPr lang="en-US" altLang="zh-CN" sz="2800" kern="100" dirty="0" smtClean="0">
                <a:solidFill>
                  <a:prstClr val="black"/>
                </a:solidFill>
                <a:latin typeface="楷体" panose="02010609060101010101" pitchFamily="49" charset="-122"/>
                <a:cs typeface="Times New Roman" panose="02020603050405020304"/>
              </a:rPr>
              <a:t>2</a:t>
            </a:r>
            <a:r>
              <a:rPr lang="en-US" altLang="zh-CN" sz="2800" kern="100" dirty="0">
                <a:solidFill>
                  <a:prstClr val="black"/>
                </a:solidFill>
                <a:latin typeface="楷体" panose="02010609060101010101" pitchFamily="49" charset="-122"/>
                <a:cs typeface="Times New Roman" panose="02020603050405020304"/>
              </a:rPr>
              <a:t>.</a:t>
            </a:r>
            <a:r>
              <a:rPr lang="zh-CN" altLang="zh-CN" sz="2800" kern="100" dirty="0">
                <a:solidFill>
                  <a:prstClr val="black"/>
                </a:solidFill>
                <a:ea typeface="楷体" panose="02010609060101010101" pitchFamily="49" charset="-122"/>
                <a:cs typeface="Times New Roman" panose="02020603050405020304"/>
              </a:rPr>
              <a:t>除夕之夜，小林一家围坐在一起，畅谈新年愿望。</a:t>
            </a:r>
            <a:endParaRPr lang="zh-CN" altLang="zh-CN" sz="2000" kern="100" dirty="0">
              <a:solidFill>
                <a:prstClr val="black"/>
              </a:solidFill>
              <a:cs typeface="Times New Roman" panose="02020603050405020304"/>
            </a:endParaRPr>
          </a:p>
          <a:p>
            <a:pPr indent="304800" algn="just"/>
            <a:r>
              <a:rPr lang="zh-CN" altLang="zh-CN" sz="2600" kern="100" spc="-150" dirty="0">
                <a:solidFill>
                  <a:prstClr val="black"/>
                </a:solidFill>
                <a:ea typeface="楷体" panose="02010609060101010101" pitchFamily="49" charset="-122"/>
                <a:cs typeface="Times New Roman" panose="02020603050405020304"/>
              </a:rPr>
              <a:t>爸爸：“盼国家芯片技术突破，国家科技强，我们从业者收入和成就感才稳！”</a:t>
            </a:r>
            <a:endParaRPr lang="zh-CN" altLang="zh-CN" sz="2600" kern="100" spc="-150" dirty="0">
              <a:solidFill>
                <a:prstClr val="black"/>
              </a:solidFill>
              <a:cs typeface="Times New Roman" panose="02020603050405020304"/>
            </a:endParaRPr>
          </a:p>
          <a:p>
            <a:pPr indent="304800" algn="just"/>
            <a:r>
              <a:rPr lang="zh-CN" altLang="zh-CN" sz="2600" kern="100" spc="-150" dirty="0">
                <a:solidFill>
                  <a:prstClr val="black"/>
                </a:solidFill>
                <a:ea typeface="楷体" panose="02010609060101010101" pitchFamily="49" charset="-122"/>
                <a:cs typeface="Times New Roman" panose="02020603050405020304"/>
              </a:rPr>
              <a:t>奶奶：“国家给小区加装电梯，大大方便了老年群体，希望小区绿化再多些。”</a:t>
            </a:r>
            <a:endParaRPr lang="zh-CN" altLang="zh-CN" sz="2600" kern="100" spc="-150" dirty="0">
              <a:solidFill>
                <a:prstClr val="black"/>
              </a:solidFill>
              <a:cs typeface="Times New Roman" panose="02020603050405020304"/>
            </a:endParaRPr>
          </a:p>
          <a:p>
            <a:pPr marL="266700" algn="just"/>
            <a:r>
              <a:rPr lang="zh-CN" altLang="zh-CN" sz="2600" kern="100" spc="-150" dirty="0" smtClean="0">
                <a:solidFill>
                  <a:prstClr val="black"/>
                </a:solidFill>
                <a:ea typeface="楷体" panose="02010609060101010101" pitchFamily="49" charset="-122"/>
                <a:cs typeface="Times New Roman" panose="02020603050405020304"/>
              </a:rPr>
              <a:t>弟弟</a:t>
            </a:r>
            <a:r>
              <a:rPr lang="zh-CN" altLang="en-US" sz="2600" kern="100" spc="-150" dirty="0" smtClean="0">
                <a:solidFill>
                  <a:prstClr val="black"/>
                </a:solidFill>
                <a:ea typeface="楷体" panose="02010609060101010101" pitchFamily="49" charset="-122"/>
                <a:cs typeface="Times New Roman" panose="02020603050405020304"/>
              </a:rPr>
              <a:t>：</a:t>
            </a:r>
            <a:r>
              <a:rPr lang="zh-CN" altLang="zh-CN" sz="2600" kern="100" spc="-150" dirty="0" smtClean="0">
                <a:solidFill>
                  <a:prstClr val="black"/>
                </a:solidFill>
                <a:ea typeface="楷体" panose="02010609060101010101" pitchFamily="49" charset="-122"/>
                <a:cs typeface="Times New Roman" panose="02020603050405020304"/>
              </a:rPr>
              <a:t>“</a:t>
            </a:r>
            <a:r>
              <a:rPr lang="zh-CN" altLang="zh-CN" sz="2600" kern="100" spc="-150" dirty="0">
                <a:solidFill>
                  <a:prstClr val="black"/>
                </a:solidFill>
                <a:ea typeface="楷体" panose="02010609060101010101" pitchFamily="49" charset="-122"/>
                <a:cs typeface="Times New Roman" panose="02020603050405020304"/>
              </a:rPr>
              <a:t>希望学校建个室内运动场，下雨天我们也有宽敞的地方上体育课了！”</a:t>
            </a:r>
            <a:r>
              <a:rPr lang="zh-CN" altLang="zh-CN" sz="2600" kern="100" spc="-150" dirty="0" smtClean="0">
                <a:solidFill>
                  <a:prstClr val="black"/>
                </a:solidFill>
                <a:ea typeface="楷体" panose="02010609060101010101" pitchFamily="49" charset="-122"/>
                <a:cs typeface="Times New Roman" panose="02020603050405020304"/>
              </a:rPr>
              <a:t>​</a:t>
            </a:r>
            <a:endParaRPr lang="en-US" altLang="zh-CN" sz="2600" kern="100" spc="-150" dirty="0" smtClean="0">
              <a:solidFill>
                <a:prstClr val="black"/>
              </a:solidFill>
              <a:ea typeface="楷体" panose="02010609060101010101" pitchFamily="49" charset="-122"/>
              <a:cs typeface="Times New Roman" panose="02020603050405020304"/>
            </a:endParaRPr>
          </a:p>
          <a:p>
            <a:pPr marL="266700" algn="just"/>
            <a:r>
              <a:rPr lang="zh-CN" altLang="zh-CN" sz="2600" kern="0" spc="-150" dirty="0" smtClean="0">
                <a:solidFill>
                  <a:prstClr val="black"/>
                </a:solidFill>
                <a:ea typeface="楷体" panose="02010609060101010101" pitchFamily="49" charset="-122"/>
                <a:cs typeface="Times New Roman" panose="02020603050405020304"/>
              </a:rPr>
              <a:t>爷爷</a:t>
            </a:r>
            <a:r>
              <a:rPr lang="zh-CN" altLang="en-US" sz="2600" kern="0" spc="-150" dirty="0" smtClean="0">
                <a:solidFill>
                  <a:prstClr val="black"/>
                </a:solidFill>
                <a:ea typeface="楷体" panose="02010609060101010101" pitchFamily="49" charset="-122"/>
                <a:cs typeface="Times New Roman" panose="02020603050405020304"/>
              </a:rPr>
              <a:t>：</a:t>
            </a:r>
            <a:r>
              <a:rPr lang="zh-CN" altLang="zh-CN" sz="2600" kern="0" spc="-150" dirty="0" smtClean="0">
                <a:solidFill>
                  <a:prstClr val="black"/>
                </a:solidFill>
                <a:ea typeface="楷体" panose="02010609060101010101" pitchFamily="49" charset="-122"/>
                <a:cs typeface="Times New Roman" panose="02020603050405020304"/>
              </a:rPr>
              <a:t>“</a:t>
            </a:r>
            <a:r>
              <a:rPr lang="zh-CN" altLang="zh-CN" sz="2600" kern="0" spc="-150" dirty="0">
                <a:solidFill>
                  <a:prstClr val="black"/>
                </a:solidFill>
                <a:ea typeface="楷体" panose="02010609060101010101" pitchFamily="49" charset="-122"/>
                <a:cs typeface="Times New Roman" panose="02020603050405020304"/>
              </a:rPr>
              <a:t>听说国家有医保全覆盖计划，要是看病报销比例再提高点，就更好了。”</a:t>
            </a:r>
            <a:endParaRPr lang="zh-CN" altLang="zh-CN" sz="2600" kern="100" spc="-150" dirty="0">
              <a:solidFill>
                <a:prstClr val="black"/>
              </a:solidFill>
              <a:cs typeface="Times New Roman" panose="02020603050405020304"/>
            </a:endParaRPr>
          </a:p>
          <a:p>
            <a:pPr algn="just"/>
            <a:r>
              <a:rPr lang="en-US" altLang="zh-CN" sz="2600" kern="100" spc="-150" dirty="0" smtClean="0">
                <a:solidFill>
                  <a:prstClr val="black"/>
                </a:solidFill>
                <a:ea typeface="宋体" panose="02010600030101010101" pitchFamily="2" charset="-122"/>
                <a:cs typeface="Times New Roman" panose="02020603050405020304"/>
              </a:rPr>
              <a:t>   </a:t>
            </a:r>
            <a:r>
              <a:rPr lang="zh-CN" altLang="zh-CN" sz="2600" kern="100" spc="-150" dirty="0" smtClean="0">
                <a:solidFill>
                  <a:prstClr val="black"/>
                </a:solidFill>
                <a:ea typeface="宋体" panose="02010600030101010101" pitchFamily="2" charset="-122"/>
                <a:cs typeface="Times New Roman" panose="02020603050405020304"/>
              </a:rPr>
              <a:t>从</a:t>
            </a:r>
            <a:r>
              <a:rPr lang="zh-CN" altLang="zh-CN" sz="2600" kern="100" spc="-150" dirty="0">
                <a:solidFill>
                  <a:prstClr val="black"/>
                </a:solidFill>
                <a:ea typeface="宋体" panose="02010600030101010101" pitchFamily="2" charset="-122"/>
                <a:cs typeface="Times New Roman" panose="02020603050405020304"/>
              </a:rPr>
              <a:t>上面的家庭对话中，小林感受到“国家利益是人民利益的集中体现”，这个感受是否有充分的材料支持？请简要阐释</a:t>
            </a:r>
            <a:r>
              <a:rPr lang="zh-CN" altLang="zh-CN" sz="2600" kern="100" spc="-150" dirty="0" smtClean="0">
                <a:solidFill>
                  <a:prstClr val="black"/>
                </a:solidFill>
                <a:ea typeface="宋体" panose="02010600030101010101" pitchFamily="2" charset="-122"/>
                <a:cs typeface="Times New Roman" panose="02020603050405020304"/>
              </a:rPr>
              <a:t>。</a:t>
            </a:r>
            <a:endParaRPr lang="zh-CN" altLang="zh-CN" sz="2600" kern="100" spc="-150" dirty="0">
              <a:solidFill>
                <a:prstClr val="black"/>
              </a:solidFill>
              <a:cs typeface="Times New Roman" panose="02020603050405020304"/>
            </a:endParaRPr>
          </a:p>
        </p:txBody>
      </p:sp>
      <p:cxnSp>
        <p:nvCxnSpPr>
          <p:cNvPr id="28" name="直接连接符 27"/>
          <p:cNvCxnSpPr/>
          <p:nvPr/>
        </p:nvCxnSpPr>
        <p:spPr>
          <a:xfrm>
            <a:off x="119888" y="3220350"/>
            <a:ext cx="2989206" cy="152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8701" y="4659246"/>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0" name="TextBox 29"/>
          <p:cNvSpPr txBox="1"/>
          <p:nvPr/>
        </p:nvSpPr>
        <p:spPr>
          <a:xfrm>
            <a:off x="2308994" y="5820967"/>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1" name="TextBox 30"/>
          <p:cNvSpPr txBox="1"/>
          <p:nvPr/>
        </p:nvSpPr>
        <p:spPr>
          <a:xfrm>
            <a:off x="2304279" y="4621612"/>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2" name="TextBox 98"/>
          <p:cNvSpPr txBox="1"/>
          <p:nvPr>
            <p:custDataLst>
              <p:tags r:id="rId1"/>
            </p:custDataLst>
          </p:nvPr>
        </p:nvSpPr>
        <p:spPr>
          <a:xfrm>
            <a:off x="1287394" y="3811590"/>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3" name="TextBox 98"/>
          <p:cNvSpPr txBox="1"/>
          <p:nvPr>
            <p:custDataLst>
              <p:tags r:id="rId2"/>
            </p:custDataLst>
          </p:nvPr>
        </p:nvSpPr>
        <p:spPr>
          <a:xfrm>
            <a:off x="4944494" y="3928408"/>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4" name="TextBox 98"/>
          <p:cNvSpPr txBox="1"/>
          <p:nvPr>
            <p:custDataLst>
              <p:tags r:id="rId3"/>
            </p:custDataLst>
          </p:nvPr>
        </p:nvSpPr>
        <p:spPr>
          <a:xfrm>
            <a:off x="7450832" y="5229469"/>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5" name="左大括号 34"/>
          <p:cNvSpPr/>
          <p:nvPr/>
        </p:nvSpPr>
        <p:spPr>
          <a:xfrm rot="5400000">
            <a:off x="1848809" y="366882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6" name="上下箭头 35"/>
          <p:cNvSpPr/>
          <p:nvPr/>
        </p:nvSpPr>
        <p:spPr>
          <a:xfrm>
            <a:off x="2971915" y="5244364"/>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37" name="TextBox 36"/>
          <p:cNvSpPr txBox="1"/>
          <p:nvPr/>
        </p:nvSpPr>
        <p:spPr>
          <a:xfrm>
            <a:off x="4903757" y="5244364"/>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8" name="左大括号 37"/>
          <p:cNvSpPr/>
          <p:nvPr/>
        </p:nvSpPr>
        <p:spPr>
          <a:xfrm rot="10800000">
            <a:off x="3965955" y="479230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9" name="矩形 38"/>
          <p:cNvSpPr/>
          <p:nvPr/>
        </p:nvSpPr>
        <p:spPr>
          <a:xfrm>
            <a:off x="7125615" y="6250113"/>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40" name="右箭头 39"/>
          <p:cNvSpPr/>
          <p:nvPr/>
        </p:nvSpPr>
        <p:spPr>
          <a:xfrm>
            <a:off x="1795792" y="4846088"/>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1" name="右箭头 40"/>
          <p:cNvSpPr/>
          <p:nvPr/>
        </p:nvSpPr>
        <p:spPr>
          <a:xfrm>
            <a:off x="4390555" y="5304603"/>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2" name="右箭头 41"/>
          <p:cNvSpPr/>
          <p:nvPr/>
        </p:nvSpPr>
        <p:spPr>
          <a:xfrm>
            <a:off x="6846718" y="5335326"/>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43" name="直接连接符 42"/>
          <p:cNvCxnSpPr/>
          <p:nvPr/>
        </p:nvCxnSpPr>
        <p:spPr>
          <a:xfrm>
            <a:off x="4396855" y="3167694"/>
            <a:ext cx="8222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568233" y="2782267"/>
            <a:ext cx="4532371" cy="157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10971427" y="2307102"/>
            <a:ext cx="742102" cy="476738"/>
          </a:xfrm>
          <a:prstGeom prst="round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smtClean="0">
              <a:solidFill>
                <a:prstClr val="white"/>
              </a:solidFill>
            </a:endParaRPr>
          </a:p>
        </p:txBody>
      </p:sp>
      <p:sp>
        <p:nvSpPr>
          <p:cNvPr id="10" name="矩形 9"/>
          <p:cNvSpPr/>
          <p:nvPr/>
        </p:nvSpPr>
        <p:spPr>
          <a:xfrm>
            <a:off x="1759584" y="3329940"/>
            <a:ext cx="10164671" cy="50355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zh-CN" altLang="en-US" sz="2000" b="1" dirty="0">
                <a:solidFill>
                  <a:srgbClr val="C00000"/>
                </a:solidFill>
              </a:rPr>
              <a:t>答题思路：判断国家利益是否集中体现了人民利益➡ 由材料推出</a:t>
            </a:r>
            <a:r>
              <a:rPr lang="zh-CN" altLang="en-US" sz="2000" b="1" dirty="0">
                <a:solidFill>
                  <a:srgbClr val="C00000"/>
                </a:solidFill>
                <a:sym typeface="+mn-ea"/>
              </a:rPr>
              <a:t>➡</a:t>
            </a:r>
            <a:r>
              <a:rPr lang="zh-CN" altLang="en-US" sz="2000" b="1" dirty="0">
                <a:solidFill>
                  <a:srgbClr val="C00000"/>
                </a:solidFill>
              </a:rPr>
              <a:t>  </a:t>
            </a:r>
            <a:r>
              <a:rPr lang="zh-CN" altLang="en-US" sz="2000" b="1" dirty="0">
                <a:solidFill>
                  <a:srgbClr val="4472C4"/>
                </a:solidFill>
              </a:rPr>
              <a:t>用知识推理总结</a:t>
            </a:r>
            <a:endParaRPr lang="zh-CN" altLang="en-US" sz="2000" b="1" dirty="0">
              <a:solidFill>
                <a:srgbClr val="4472C4"/>
              </a:solidFill>
            </a:endParaRPr>
          </a:p>
        </p:txBody>
      </p:sp>
      <p:sp>
        <p:nvSpPr>
          <p:cNvPr id="4" name="圆角矩形 3"/>
          <p:cNvSpPr/>
          <p:nvPr/>
        </p:nvSpPr>
        <p:spPr>
          <a:xfrm>
            <a:off x="200906" y="2810814"/>
            <a:ext cx="699427" cy="314656"/>
          </a:xfrm>
          <a:prstGeom prst="roundRect">
            <a:avLst/>
          </a:prstGeom>
          <a:noFill/>
          <a:ln w="28575">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smtClean="0">
              <a:solidFill>
                <a:prstClr val="white"/>
              </a:solidFill>
            </a:endParaRPr>
          </a:p>
        </p:txBody>
      </p:sp>
      <p:sp>
        <p:nvSpPr>
          <p:cNvPr id="5" name="圆角矩形 4"/>
          <p:cNvSpPr/>
          <p:nvPr/>
        </p:nvSpPr>
        <p:spPr>
          <a:xfrm>
            <a:off x="1758955" y="2783938"/>
            <a:ext cx="1217295" cy="341630"/>
          </a:xfrm>
          <a:prstGeom prst="roundRect">
            <a:avLst/>
          </a:prstGeom>
          <a:noFill/>
          <a:ln w="28575">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smtClean="0">
              <a:solidFill>
                <a:prstClr val="white"/>
              </a:solidFill>
            </a:endParaRPr>
          </a:p>
        </p:txBody>
      </p:sp>
      <p:sp>
        <p:nvSpPr>
          <p:cNvPr id="6" name="圆角矩形 5"/>
          <p:cNvSpPr/>
          <p:nvPr/>
        </p:nvSpPr>
        <p:spPr>
          <a:xfrm>
            <a:off x="4274820" y="2689860"/>
            <a:ext cx="670560" cy="639445"/>
          </a:xfrm>
          <a:prstGeom prst="roundRect">
            <a:avLst/>
          </a:prstGeom>
          <a:noFill/>
          <a:ln w="28575">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1"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1"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2" grpId="0"/>
      <p:bldP spid="32" grpId="1"/>
      <p:bldP spid="33" grpId="0"/>
      <p:bldP spid="33" grpId="1"/>
      <p:bldP spid="34" grpId="0" animBg="1"/>
      <p:bldP spid="34" grpId="1" bldLvl="0" animBg="1"/>
      <p:bldP spid="35" grpId="0" bldLvl="0" animBg="1"/>
      <p:bldP spid="36" grpId="0" bldLvl="0" animBg="1"/>
      <p:bldP spid="37" grpId="0" bldLvl="0" animBg="1"/>
      <p:bldP spid="38" grpId="0" bldLvl="0" animBg="1"/>
      <p:bldP spid="39" grpId="0"/>
      <p:bldP spid="40" grpId="0" bldLvl="0" animBg="1"/>
      <p:bldP spid="41" grpId="0" bldLvl="0" animBg="1"/>
      <p:bldP spid="42" grpId="0" bldLvl="0" animBg="1"/>
      <p:bldP spid="2" grpId="0" bldLvl="0" animBg="1"/>
      <p:bldP spid="2" grpId="1" animBg="1"/>
      <p:bldP spid="10" grpId="0" bldLvl="0" animBg="1"/>
      <p:bldP spid="10" grpId="1" animBg="1"/>
      <p:bldP spid="4" grpId="0" bldLvl="0" animBg="1"/>
      <p:bldP spid="4" grpId="1" animBg="1"/>
      <p:bldP spid="5" grpId="0" bldLvl="0" animBg="1"/>
      <p:bldP spid="5" grpId="1" animBg="1"/>
      <p:bldP spid="6" grpId="0" bldLvl="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147955" y="2998470"/>
            <a:ext cx="1952625" cy="553085"/>
          </a:xfrm>
        </p:spPr>
        <p:txBody>
          <a:bodyPr>
            <a:noAutofit/>
          </a:bodyPr>
          <a:lstStyle/>
          <a:p>
            <a:pPr marL="0" indent="0" algn="just" hangingPunct="0">
              <a:lnSpc>
                <a:spcPct val="100000"/>
              </a:lnSpc>
              <a:spcBef>
                <a:spcPts val="600"/>
              </a:spcBef>
              <a:buNone/>
            </a:pPr>
            <a:r>
              <a:rPr lang="zh-CN" altLang="en-US" sz="2600" dirty="0"/>
              <a:t>答案</a:t>
            </a:r>
            <a:r>
              <a:rPr lang="zh-CN" altLang="en-US" sz="2600" dirty="0" smtClean="0"/>
              <a:t>示例：</a:t>
            </a:r>
            <a:endParaRPr lang="en-US" altLang="zh-CN" sz="2600" dirty="0" smtClean="0"/>
          </a:p>
          <a:p>
            <a:pPr marL="0" indent="0" algn="just" hangingPunct="0">
              <a:lnSpc>
                <a:spcPct val="100000"/>
              </a:lnSpc>
              <a:spcBef>
                <a:spcPts val="600"/>
              </a:spcBef>
              <a:buNone/>
            </a:pPr>
            <a:r>
              <a:rPr lang="en-US" altLang="zh-CN" sz="2600" b="1" dirty="0" smtClean="0">
                <a:solidFill>
                  <a:srgbClr val="00B050"/>
                </a:solidFill>
              </a:rPr>
              <a:t>    </a:t>
            </a:r>
            <a:endParaRPr lang="en-US" altLang="zh-CN" sz="2600" b="1" dirty="0">
              <a:solidFill>
                <a:srgbClr val="FF0000"/>
              </a:solidFill>
            </a:endParaRPr>
          </a:p>
        </p:txBody>
      </p:sp>
      <p:sp>
        <p:nvSpPr>
          <p:cNvPr id="6" name="文本框 5"/>
          <p:cNvSpPr txBox="1"/>
          <p:nvPr/>
        </p:nvSpPr>
        <p:spPr>
          <a:xfrm>
            <a:off x="455930" y="3551555"/>
            <a:ext cx="5827395" cy="460375"/>
          </a:xfrm>
          <a:prstGeom prst="rect">
            <a:avLst/>
          </a:prstGeom>
          <a:noFill/>
        </p:spPr>
        <p:txBody>
          <a:bodyPr wrap="square" rtlCol="0">
            <a:spAutoFit/>
          </a:bodyPr>
          <a:lstStyle/>
          <a:p>
            <a:r>
              <a:rPr lang="zh-CN" altLang="en-US" sz="2400" b="1">
                <a:solidFill>
                  <a:prstClr val="black"/>
                </a:solidFill>
                <a:highlight>
                  <a:srgbClr val="FFFF00"/>
                </a:highlight>
              </a:rPr>
              <a:t>判断：</a:t>
            </a:r>
            <a:r>
              <a:rPr lang="zh-CN" altLang="en-US" sz="2400" b="1">
                <a:solidFill>
                  <a:srgbClr val="00B050"/>
                </a:solidFill>
              </a:rPr>
              <a:t>有充分的材料支持。</a:t>
            </a:r>
            <a:endParaRPr lang="zh-CN" altLang="en-US" sz="2400" b="1">
              <a:solidFill>
                <a:srgbClr val="00B050"/>
              </a:solidFill>
            </a:endParaRPr>
          </a:p>
        </p:txBody>
      </p:sp>
      <p:pic>
        <p:nvPicPr>
          <p:cNvPr id="7" name="图片 6"/>
          <p:cNvPicPr>
            <a:picLocks noChangeAspect="1"/>
          </p:cNvPicPr>
          <p:nvPr/>
        </p:nvPicPr>
        <p:blipFill>
          <a:blip r:embed="rId1"/>
          <a:srcRect t="6936" r="-510"/>
          <a:stretch>
            <a:fillRect/>
          </a:stretch>
        </p:blipFill>
        <p:spPr>
          <a:xfrm>
            <a:off x="547370" y="0"/>
            <a:ext cx="11506835" cy="3075940"/>
          </a:xfrm>
          <a:prstGeom prst="rect">
            <a:avLst/>
          </a:prstGeom>
        </p:spPr>
      </p:pic>
      <p:sp>
        <p:nvSpPr>
          <p:cNvPr id="8" name="文本框 7"/>
          <p:cNvSpPr txBox="1"/>
          <p:nvPr/>
        </p:nvSpPr>
        <p:spPr>
          <a:xfrm>
            <a:off x="455930" y="4011930"/>
            <a:ext cx="11598275" cy="1217295"/>
          </a:xfrm>
          <a:prstGeom prst="rect">
            <a:avLst/>
          </a:prstGeom>
          <a:noFill/>
        </p:spPr>
        <p:txBody>
          <a:bodyPr wrap="square" rtlCol="0">
            <a:noAutofit/>
          </a:bodyPr>
          <a:lstStyle/>
          <a:p>
            <a:r>
              <a:rPr lang="zh-CN" altLang="en-US" sz="2400" b="1" dirty="0">
                <a:solidFill>
                  <a:prstClr val="black"/>
                </a:solidFill>
                <a:highlight>
                  <a:srgbClr val="FFFF00"/>
                </a:highlight>
              </a:rPr>
              <a:t>材料：</a:t>
            </a:r>
            <a:r>
              <a:rPr lang="zh-CN" altLang="en-US" sz="2600" b="1" dirty="0">
                <a:solidFill>
                  <a:srgbClr val="002060"/>
                </a:solidFill>
              </a:rPr>
              <a:t>从小林一家畅谈新年愿望中，我们了解到“爸爸期盼国家芯片</a:t>
            </a:r>
            <a:r>
              <a:rPr lang="zh-CN" altLang="en-US" sz="2600" b="1" dirty="0" smtClean="0">
                <a:solidFill>
                  <a:srgbClr val="002060"/>
                </a:solidFill>
              </a:rPr>
              <a:t>技术突破</a:t>
            </a:r>
            <a:r>
              <a:rPr lang="zh-CN" altLang="en-US" sz="2600" b="1" dirty="0">
                <a:solidFill>
                  <a:srgbClr val="002060"/>
                </a:solidFill>
              </a:rPr>
              <a:t>，自己的</a:t>
            </a:r>
            <a:r>
              <a:rPr lang="zh-CN" altLang="en-US" sz="2600" b="1" dirty="0" smtClean="0">
                <a:solidFill>
                  <a:srgbClr val="002060"/>
                </a:solidFill>
              </a:rPr>
              <a:t>收入更</a:t>
            </a:r>
            <a:r>
              <a:rPr lang="zh-CN" altLang="en-US" sz="2600" b="1" dirty="0">
                <a:solidFill>
                  <a:srgbClr val="002060"/>
                </a:solidFill>
              </a:rPr>
              <a:t>稳；奶奶</a:t>
            </a:r>
            <a:r>
              <a:rPr lang="zh-CN" altLang="en-US" sz="2600" b="1" dirty="0" smtClean="0">
                <a:solidFill>
                  <a:srgbClr val="002060"/>
                </a:solidFill>
              </a:rPr>
              <a:t>希望小区绿化更多；</a:t>
            </a:r>
            <a:r>
              <a:rPr lang="zh-CN" altLang="en-US" sz="2600" b="1" dirty="0">
                <a:solidFill>
                  <a:srgbClr val="002060"/>
                </a:solidFill>
              </a:rPr>
              <a:t>弟弟盼着学校建室内</a:t>
            </a:r>
            <a:r>
              <a:rPr lang="zh-CN" altLang="en-US" sz="2600" b="1" dirty="0" smtClean="0">
                <a:solidFill>
                  <a:srgbClr val="002060"/>
                </a:solidFill>
              </a:rPr>
              <a:t>运动场；</a:t>
            </a:r>
            <a:r>
              <a:rPr lang="zh-CN" altLang="en-US" sz="2600" b="1" dirty="0">
                <a:solidFill>
                  <a:srgbClr val="002060"/>
                </a:solidFill>
              </a:rPr>
              <a:t>爷爷则希望</a:t>
            </a:r>
            <a:r>
              <a:rPr lang="zh-CN" altLang="en-US" sz="2600" b="1" dirty="0">
                <a:solidFill>
                  <a:srgbClr val="002060"/>
                </a:solidFill>
                <a:sym typeface="+mn-ea"/>
              </a:rPr>
              <a:t>提高</a:t>
            </a:r>
            <a:r>
              <a:rPr lang="zh-CN" altLang="en-US" sz="2600" b="1" dirty="0">
                <a:solidFill>
                  <a:srgbClr val="002060"/>
                </a:solidFill>
              </a:rPr>
              <a:t>医保报销比例。”</a:t>
            </a:r>
            <a:endParaRPr lang="zh-CN" altLang="en-US" sz="2600" b="1" dirty="0">
              <a:solidFill>
                <a:srgbClr val="002060"/>
              </a:solidFill>
            </a:endParaRPr>
          </a:p>
        </p:txBody>
      </p:sp>
      <p:sp>
        <p:nvSpPr>
          <p:cNvPr id="9" name="文本框 8"/>
          <p:cNvSpPr txBox="1"/>
          <p:nvPr/>
        </p:nvSpPr>
        <p:spPr>
          <a:xfrm>
            <a:off x="382270" y="5345430"/>
            <a:ext cx="11671935" cy="1348105"/>
          </a:xfrm>
          <a:prstGeom prst="rect">
            <a:avLst/>
          </a:prstGeom>
          <a:noFill/>
        </p:spPr>
        <p:txBody>
          <a:bodyPr wrap="square" rtlCol="0">
            <a:noAutofit/>
          </a:bodyPr>
          <a:lstStyle/>
          <a:p>
            <a:r>
              <a:rPr lang="zh-CN" altLang="en-US" sz="2400" b="1" dirty="0">
                <a:solidFill>
                  <a:prstClr val="black"/>
                </a:solidFill>
                <a:highlight>
                  <a:srgbClr val="FFFF00"/>
                </a:highlight>
              </a:rPr>
              <a:t>推理总结：</a:t>
            </a:r>
            <a:r>
              <a:rPr lang="zh-CN" altLang="en-US" sz="2400" b="1" dirty="0">
                <a:solidFill>
                  <a:srgbClr val="00B050"/>
                </a:solidFill>
              </a:rPr>
              <a:t>小林一家的愿望反映了</a:t>
            </a:r>
            <a:r>
              <a:rPr lang="zh-CN" altLang="en-US" sz="2400" b="1" dirty="0">
                <a:solidFill>
                  <a:prstClr val="black"/>
                </a:solidFill>
              </a:rPr>
              <a:t>人民对美好生活的向往与期盼</a:t>
            </a:r>
            <a:r>
              <a:rPr lang="zh-CN" altLang="en-US" sz="2400" b="1" dirty="0">
                <a:solidFill>
                  <a:srgbClr val="00B050"/>
                </a:solidFill>
              </a:rPr>
              <a:t>。而国家正在持续推进科技突破、社区改造，完善教育和医疗领域发展。</a:t>
            </a:r>
            <a:r>
              <a:rPr lang="zh-CN" altLang="en-US" sz="2400" b="1" dirty="0">
                <a:solidFill>
                  <a:prstClr val="black"/>
                </a:solidFill>
              </a:rPr>
              <a:t>可见，国家利益与人民利益是高度统一的</a:t>
            </a:r>
            <a:r>
              <a:rPr lang="zh-CN" altLang="en-US" sz="2400" b="1" dirty="0" smtClean="0">
                <a:solidFill>
                  <a:prstClr val="black"/>
                </a:solidFill>
              </a:rPr>
              <a:t>，国家利益是人民利益的集中体现。</a:t>
            </a:r>
            <a:endParaRPr lang="zh-CN" altLang="en-US" sz="2400" b="1" dirty="0">
              <a:solidFill>
                <a:prstClr val="black"/>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434086" y="290895"/>
            <a:ext cx="8969382" cy="207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indent="304800" algn="just">
              <a:lnSpc>
                <a:spcPct val="120000"/>
              </a:lnSpc>
            </a:pP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800" kern="100" spc="-100" dirty="0">
                <a:solidFill>
                  <a:prstClr val="black"/>
                </a:solidFill>
                <a:latin typeface="楷体" panose="02010609060101010101" pitchFamily="49" charset="-122"/>
                <a:cs typeface="Times New Roman" panose="02020603050405020304"/>
              </a:rPr>
              <a:t>3.</a:t>
            </a:r>
            <a:r>
              <a:rPr lang="zh-CN" altLang="zh-CN" sz="2800" kern="100" spc="-100" dirty="0">
                <a:solidFill>
                  <a:prstClr val="black"/>
                </a:solidFill>
                <a:ea typeface="楷体" panose="02010609060101010101" pitchFamily="49" charset="-122"/>
                <a:cs typeface="Times New Roman" panose="02020603050405020304"/>
              </a:rPr>
              <a:t>某中外合资科技企业的四名中国青年工程师，宁可面临</a:t>
            </a:r>
            <a:r>
              <a:rPr lang="zh-CN" altLang="zh-CN" sz="2800" kern="100" spc="-250" dirty="0">
                <a:solidFill>
                  <a:prstClr val="black"/>
                </a:solidFill>
                <a:ea typeface="楷体" panose="02010609060101010101" pitchFamily="49" charset="-122"/>
                <a:cs typeface="Times New Roman" panose="02020603050405020304"/>
              </a:rPr>
              <a:t>被解约的风险，也不配合外方合作企业在人工智能系统中植入用户数据窃取程序。他们的坚守获得了社会的广泛赞誉。</a:t>
            </a:r>
            <a:endParaRPr lang="zh-CN" altLang="zh-CN" sz="2000" kern="100" spc="-250" dirty="0">
              <a:solidFill>
                <a:prstClr val="black"/>
              </a:solidFill>
              <a:cs typeface="Times New Roman" panose="02020603050405020304"/>
            </a:endParaRPr>
          </a:p>
          <a:p>
            <a:r>
              <a:rPr lang="zh-CN" altLang="zh-CN" sz="2800" kern="100" dirty="0">
                <a:solidFill>
                  <a:prstClr val="black"/>
                </a:solidFill>
                <a:ea typeface="宋体" panose="02010600030101010101" pitchFamily="2" charset="-122"/>
                <a:cs typeface="Times New Roman" panose="02020603050405020304"/>
              </a:rPr>
              <a:t>请简要阐述材料中的青年工程师获得赞誉的原因</a:t>
            </a:r>
            <a:r>
              <a:rPr lang="zh-CN" altLang="zh-CN" sz="2800" kern="100" dirty="0" smtClean="0">
                <a:solidFill>
                  <a:prstClr val="black"/>
                </a:solidFill>
                <a:ea typeface="宋体" panose="02010600030101010101" pitchFamily="2" charset="-122"/>
                <a:cs typeface="Times New Roman" panose="02020603050405020304"/>
              </a:rPr>
              <a:t>。</a:t>
            </a:r>
            <a:endParaRPr lang="zh-CN" altLang="en-US" sz="2600" dirty="0">
              <a:solidFill>
                <a:prstClr val="black"/>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6" name="TextBox 5"/>
          <p:cNvSpPr txBox="1"/>
          <p:nvPr/>
        </p:nvSpPr>
        <p:spPr>
          <a:xfrm>
            <a:off x="1583641" y="3955846"/>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3733934" y="5117567"/>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3729219" y="3918212"/>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0" name="TextBox 98"/>
          <p:cNvSpPr txBox="1"/>
          <p:nvPr>
            <p:custDataLst>
              <p:tags r:id="rId1"/>
            </p:custDataLst>
          </p:nvPr>
        </p:nvSpPr>
        <p:spPr>
          <a:xfrm>
            <a:off x="2712334" y="3108190"/>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1" name="TextBox 98"/>
          <p:cNvSpPr txBox="1"/>
          <p:nvPr>
            <p:custDataLst>
              <p:tags r:id="rId2"/>
            </p:custDataLst>
          </p:nvPr>
        </p:nvSpPr>
        <p:spPr>
          <a:xfrm>
            <a:off x="6369434" y="3225008"/>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2" name="TextBox 98"/>
          <p:cNvSpPr txBox="1"/>
          <p:nvPr>
            <p:custDataLst>
              <p:tags r:id="rId3"/>
            </p:custDataLst>
          </p:nvPr>
        </p:nvSpPr>
        <p:spPr>
          <a:xfrm>
            <a:off x="8875772" y="4526069"/>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3" name="左大括号 12"/>
          <p:cNvSpPr/>
          <p:nvPr/>
        </p:nvSpPr>
        <p:spPr>
          <a:xfrm rot="5400000">
            <a:off x="3273749" y="296542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上下箭头 13"/>
          <p:cNvSpPr/>
          <p:nvPr/>
        </p:nvSpPr>
        <p:spPr>
          <a:xfrm>
            <a:off x="4396855" y="4540964"/>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5" name="TextBox 14"/>
          <p:cNvSpPr txBox="1"/>
          <p:nvPr/>
        </p:nvSpPr>
        <p:spPr>
          <a:xfrm>
            <a:off x="6328697" y="4540964"/>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6" name="左大括号 15"/>
          <p:cNvSpPr/>
          <p:nvPr/>
        </p:nvSpPr>
        <p:spPr>
          <a:xfrm rot="10800000">
            <a:off x="5390895" y="408890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矩形 16"/>
          <p:cNvSpPr/>
          <p:nvPr/>
        </p:nvSpPr>
        <p:spPr>
          <a:xfrm>
            <a:off x="8550555" y="5546713"/>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18" name="右箭头 17"/>
          <p:cNvSpPr/>
          <p:nvPr/>
        </p:nvSpPr>
        <p:spPr>
          <a:xfrm>
            <a:off x="3220732" y="4142688"/>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9" name="右箭头 18"/>
          <p:cNvSpPr/>
          <p:nvPr/>
        </p:nvSpPr>
        <p:spPr>
          <a:xfrm>
            <a:off x="5815495" y="4601203"/>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右箭头 19"/>
          <p:cNvSpPr/>
          <p:nvPr/>
        </p:nvSpPr>
        <p:spPr>
          <a:xfrm>
            <a:off x="8271658" y="4631926"/>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21" name="直接连接符 20"/>
          <p:cNvCxnSpPr/>
          <p:nvPr/>
        </p:nvCxnSpPr>
        <p:spPr>
          <a:xfrm>
            <a:off x="6539635" y="2365309"/>
            <a:ext cx="23974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圆角矩形标注 27"/>
          <p:cNvSpPr/>
          <p:nvPr/>
        </p:nvSpPr>
        <p:spPr>
          <a:xfrm>
            <a:off x="5693619" y="657553"/>
            <a:ext cx="1593372" cy="464233"/>
          </a:xfrm>
          <a:prstGeom prst="wedgeRoundRectCallout">
            <a:avLst>
              <a:gd name="adj1" fmla="val -115388"/>
              <a:gd name="adj2" fmla="val 1438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150" dirty="0" smtClean="0">
                <a:solidFill>
                  <a:prstClr val="white"/>
                </a:solidFill>
              </a:rPr>
              <a:t>P87/90-92</a:t>
            </a:r>
            <a:endParaRPr lang="zh-CN" altLang="en-US" sz="2400" b="1" spc="-150" dirty="0" smtClean="0">
              <a:solidFill>
                <a:prstClr val="white"/>
              </a:solidFill>
            </a:endParaRPr>
          </a:p>
        </p:txBody>
      </p:sp>
      <p:cxnSp>
        <p:nvCxnSpPr>
          <p:cNvPr id="29" name="直接连接符 28"/>
          <p:cNvCxnSpPr/>
          <p:nvPr/>
        </p:nvCxnSpPr>
        <p:spPr>
          <a:xfrm>
            <a:off x="1587142" y="1316921"/>
            <a:ext cx="2590922" cy="1118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4498654" y="1310088"/>
            <a:ext cx="3094990" cy="4381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19406" y="1874408"/>
            <a:ext cx="332886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29870" y="717550"/>
            <a:ext cx="1953260" cy="460375"/>
          </a:xfrm>
          <a:prstGeom prst="rect">
            <a:avLst/>
          </a:prstGeom>
          <a:noFill/>
        </p:spPr>
        <p:txBody>
          <a:bodyPr wrap="square" rtlCol="0">
            <a:spAutoFit/>
          </a:bodyPr>
          <a:lstStyle/>
          <a:p>
            <a:r>
              <a:rPr lang="zh-CN" altLang="en-US" sz="2400" b="1">
                <a:solidFill>
                  <a:prstClr val="black"/>
                </a:solidFill>
                <a:highlight>
                  <a:srgbClr val="FFFF00"/>
                </a:highlight>
              </a:rPr>
              <a:t>个人利益</a:t>
            </a:r>
            <a:endParaRPr lang="zh-CN" altLang="en-US" sz="2400" b="1">
              <a:solidFill>
                <a:prstClr val="black"/>
              </a:solidFill>
              <a:highlight>
                <a:srgbClr val="FFFF00"/>
              </a:highlight>
            </a:endParaRPr>
          </a:p>
        </p:txBody>
      </p:sp>
      <p:sp>
        <p:nvSpPr>
          <p:cNvPr id="4" name="文本框 3"/>
          <p:cNvSpPr txBox="1"/>
          <p:nvPr/>
        </p:nvSpPr>
        <p:spPr>
          <a:xfrm>
            <a:off x="137160" y="1711325"/>
            <a:ext cx="1953260" cy="460375"/>
          </a:xfrm>
          <a:prstGeom prst="rect">
            <a:avLst/>
          </a:prstGeom>
          <a:noFill/>
        </p:spPr>
        <p:txBody>
          <a:bodyPr wrap="square" rtlCol="0">
            <a:spAutoFit/>
          </a:bodyPr>
          <a:lstStyle/>
          <a:p>
            <a:r>
              <a:rPr lang="zh-CN" altLang="en-US" sz="2400" b="1">
                <a:solidFill>
                  <a:prstClr val="black"/>
                </a:solidFill>
                <a:highlight>
                  <a:srgbClr val="FFFF00"/>
                </a:highlight>
              </a:rPr>
              <a:t>国家利益</a:t>
            </a:r>
            <a:endParaRPr lang="zh-CN" altLang="en-US" sz="2400" b="1">
              <a:solidFill>
                <a:prstClr val="black"/>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childTnLst>
                          </p:cTn>
                        </p:par>
                        <p:par>
                          <p:cTn id="79" fill="hold">
                            <p:stCondLst>
                              <p:cond delay="500"/>
                            </p:stCondLst>
                            <p:childTnLst>
                              <p:par>
                                <p:cTn id="80" presetID="10" presetClass="entr" presetSubtype="0" fill="hold" grpId="1"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p:bldP spid="10" grpId="1"/>
      <p:bldP spid="11" grpId="0"/>
      <p:bldP spid="11" grpId="1"/>
      <p:bldP spid="12" grpId="0" animBg="1"/>
      <p:bldP spid="12" grpId="1" animBg="1"/>
      <p:bldP spid="13" grpId="0" animBg="1"/>
      <p:bldP spid="14" grpId="0" animBg="1"/>
      <p:bldP spid="15" grpId="0" animBg="1"/>
      <p:bldP spid="16" grpId="0" animBg="1"/>
      <p:bldP spid="17" grpId="0"/>
      <p:bldP spid="18" grpId="0" animBg="1"/>
      <p:bldP spid="19" grpId="0" animBg="1"/>
      <p:bldP spid="20" grpId="0" animBg="1"/>
      <p:bldP spid="28" grpId="0" animBg="1"/>
      <p:bldP spid="2" grpId="0"/>
      <p:bldP spid="2" grpId="1"/>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1785" t="55577" r="9827"/>
          <a:stretch>
            <a:fillRect/>
          </a:stretch>
        </p:blipFill>
        <p:spPr bwMode="auto">
          <a:xfrm>
            <a:off x="6006906" y="50422"/>
            <a:ext cx="6185096" cy="2489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455522" y="3030794"/>
            <a:ext cx="11213963" cy="3602234"/>
          </a:xfrm>
        </p:spPr>
        <p:txBody>
          <a:bodyPr>
            <a:noAutofit/>
          </a:bodyPr>
          <a:lstStyle/>
          <a:p>
            <a:pPr marL="0" indent="0" algn="just" hangingPunct="0">
              <a:lnSpc>
                <a:spcPct val="100000"/>
              </a:lnSpc>
              <a:spcBef>
                <a:spcPts val="600"/>
              </a:spcBef>
              <a:buNone/>
            </a:pPr>
            <a:r>
              <a:rPr lang="zh-CN" altLang="en-US" sz="2600" dirty="0"/>
              <a:t>答案</a:t>
            </a:r>
            <a:r>
              <a:rPr lang="zh-CN" altLang="en-US" sz="2600" dirty="0" smtClean="0"/>
              <a:t>示例：</a:t>
            </a:r>
            <a:endParaRPr lang="en-US" altLang="zh-CN" sz="2600" dirty="0" smtClean="0"/>
          </a:p>
          <a:p>
            <a:pPr marL="0" indent="0" algn="just" hangingPunct="0">
              <a:lnSpc>
                <a:spcPct val="100000"/>
              </a:lnSpc>
              <a:spcBef>
                <a:spcPts val="600"/>
              </a:spcBef>
              <a:buNone/>
            </a:pPr>
            <a:r>
              <a:rPr lang="en-US" altLang="zh-CN" sz="2600" b="1" dirty="0" smtClean="0">
                <a:solidFill>
                  <a:srgbClr val="00B050"/>
                </a:solidFill>
              </a:rPr>
              <a:t>    </a:t>
            </a:r>
            <a:r>
              <a:rPr lang="zh-CN" altLang="en-US" sz="2600" b="1" dirty="0">
                <a:solidFill>
                  <a:srgbClr val="002060"/>
                </a:solidFill>
              </a:rPr>
              <a:t>“青年工程师宁可面临被解约的风险，也</a:t>
            </a:r>
            <a:r>
              <a:rPr lang="zh-CN" altLang="en-US" sz="2600" b="1" dirty="0" smtClean="0">
                <a:solidFill>
                  <a:srgbClr val="002060"/>
                </a:solidFill>
              </a:rPr>
              <a:t>不肯在</a:t>
            </a:r>
            <a:r>
              <a:rPr lang="zh-CN" altLang="en-US" sz="2600" b="1" dirty="0">
                <a:solidFill>
                  <a:srgbClr val="002060"/>
                </a:solidFill>
              </a:rPr>
              <a:t>人工智能系统中植入用户数据窃取程序</a:t>
            </a:r>
            <a:r>
              <a:rPr lang="zh-CN" altLang="en-US" sz="2600" b="1" dirty="0" smtClean="0">
                <a:solidFill>
                  <a:srgbClr val="002060"/>
                </a:solidFill>
              </a:rPr>
              <a:t>。”</a:t>
            </a:r>
            <a:r>
              <a:rPr lang="zh-CN" altLang="en-US" sz="2600" b="1" dirty="0" smtClean="0">
                <a:solidFill>
                  <a:srgbClr val="00B050"/>
                </a:solidFill>
              </a:rPr>
              <a:t>他们用坚定的行为阐释了当个人利益与国家利益发生冲突时的正确抉择。</a:t>
            </a:r>
            <a:r>
              <a:rPr lang="zh-CN" altLang="en-US" sz="2600" b="1" dirty="0">
                <a:solidFill>
                  <a:srgbClr val="00B050"/>
                </a:solidFill>
              </a:rPr>
              <a:t>数据安全直接关系到国家安全，</a:t>
            </a:r>
            <a:r>
              <a:rPr lang="zh-CN" altLang="en-US" sz="2600" b="1" dirty="0"/>
              <a:t>国家安全是我国的核心利益。当国家利益同个人利益发生冲突时，他们顾全大局，把国家利益放在第一位，坚决发扬斗争精神，维护国家利益。</a:t>
            </a:r>
            <a:endParaRPr lang="zh-CN" altLang="en-US" sz="2600" b="1" dirty="0">
              <a:solidFill>
                <a:srgbClr val="00B050"/>
              </a:solidFill>
            </a:endParaRPr>
          </a:p>
          <a:p>
            <a:pPr marL="0" indent="0" algn="just" hangingPunct="0">
              <a:lnSpc>
                <a:spcPct val="100000"/>
              </a:lnSpc>
              <a:spcBef>
                <a:spcPts val="600"/>
              </a:spcBef>
              <a:buNone/>
            </a:pPr>
            <a:r>
              <a:rPr lang="en-US" altLang="zh-CN" sz="2600" b="1" dirty="0">
                <a:solidFill>
                  <a:srgbClr val="FF0000"/>
                </a:solidFill>
              </a:rPr>
              <a:t> </a:t>
            </a:r>
            <a:r>
              <a:rPr lang="en-US" altLang="zh-CN" sz="2600" b="1" dirty="0" smtClean="0">
                <a:solidFill>
                  <a:srgbClr val="FF0000"/>
                </a:solidFill>
              </a:rPr>
              <a:t>   </a:t>
            </a:r>
            <a:r>
              <a:rPr lang="zh-CN" altLang="en-US" sz="2600" b="1" dirty="0">
                <a:solidFill>
                  <a:srgbClr val="FF0000"/>
                </a:solidFill>
              </a:rPr>
              <a:t>我们要向他们学习，</a:t>
            </a:r>
            <a:r>
              <a:rPr lang="zh-CN" altLang="en-US" sz="2600" b="1" dirty="0" smtClean="0">
                <a:solidFill>
                  <a:srgbClr val="FF0000"/>
                </a:solidFill>
              </a:rPr>
              <a:t>牢固树立国家利益至上的观念，勇于</a:t>
            </a:r>
            <a:r>
              <a:rPr lang="zh-CN" altLang="en-US" sz="2600" b="1" dirty="0">
                <a:solidFill>
                  <a:srgbClr val="FF0000"/>
                </a:solidFill>
              </a:rPr>
              <a:t>同一切损害国家安全的行为作</a:t>
            </a:r>
            <a:r>
              <a:rPr lang="zh-CN" altLang="en-US" sz="2600" b="1" dirty="0" smtClean="0">
                <a:solidFill>
                  <a:srgbClr val="FF0000"/>
                </a:solidFill>
              </a:rPr>
              <a:t>斗争，坚决捍卫国家利益。</a:t>
            </a:r>
            <a:endParaRPr lang="zh-CN" altLang="en-US" sz="2600" b="1" dirty="0">
              <a:solidFill>
                <a:srgbClr val="FF0000"/>
              </a:solidFill>
            </a:endParaRPr>
          </a:p>
        </p:txBody>
      </p:sp>
      <p:pic>
        <p:nvPicPr>
          <p:cNvPr id="2" name="图片 1"/>
          <p:cNvPicPr>
            <a:picLocks noChangeAspect="1"/>
          </p:cNvPicPr>
          <p:nvPr/>
        </p:nvPicPr>
        <p:blipFill>
          <a:blip r:embed="rId2"/>
          <a:stretch>
            <a:fillRect/>
          </a:stretch>
        </p:blipFill>
        <p:spPr>
          <a:xfrm>
            <a:off x="0" y="-635"/>
            <a:ext cx="8879205" cy="282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1858" y="-13129"/>
            <a:ext cx="10550770" cy="685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67619" y="910826"/>
            <a:ext cx="3770141" cy="970915"/>
          </a:xfrm>
          <a:prstGeom prst="rect">
            <a:avLst/>
          </a:prstGeom>
          <a:noFill/>
        </p:spPr>
        <p:txBody>
          <a:bodyPr wrap="square" rtlCol="0">
            <a:spAutoFit/>
          </a:bodyPr>
          <a:lstStyle/>
          <a:p>
            <a:pPr>
              <a:lnSpc>
                <a:spcPct val="130000"/>
              </a:lnSpc>
            </a:pPr>
            <a:r>
              <a:rPr lang="zh-CN" altLang="en-US" b="1" dirty="0" smtClean="0">
                <a:solidFill>
                  <a:srgbClr val="FF0000"/>
                </a:solidFill>
              </a:rPr>
              <a:t>      </a:t>
            </a:r>
            <a:r>
              <a:rPr lang="en-US" altLang="zh-CN" b="1" dirty="0" smtClean="0">
                <a:solidFill>
                  <a:srgbClr val="FF0000"/>
                </a:solidFill>
              </a:rPr>
              <a:t>    </a:t>
            </a:r>
            <a:r>
              <a:rPr lang="zh-CN" altLang="en-US" sz="2200" b="1" dirty="0">
                <a:solidFill>
                  <a:srgbClr val="FF0000"/>
                </a:solidFill>
              </a:rPr>
              <a:t>中国人民解放军是全国武装力量的主体。</a:t>
            </a:r>
            <a:endParaRPr lang="zh-CN" altLang="en-US" sz="2200" b="1" dirty="0">
              <a:solidFill>
                <a:srgbClr val="FF0000"/>
              </a:solidFill>
            </a:endParaRPr>
          </a:p>
        </p:txBody>
      </p:sp>
      <p:sp>
        <p:nvSpPr>
          <p:cNvPr id="4" name="TextBox 3"/>
          <p:cNvSpPr txBox="1"/>
          <p:nvPr/>
        </p:nvSpPr>
        <p:spPr>
          <a:xfrm>
            <a:off x="2771335" y="2244914"/>
            <a:ext cx="2166425" cy="495457"/>
          </a:xfrm>
          <a:prstGeom prst="rect">
            <a:avLst/>
          </a:prstGeom>
          <a:noFill/>
        </p:spPr>
        <p:txBody>
          <a:bodyPr wrap="square" rtlCol="0">
            <a:spAutoFit/>
          </a:bodyPr>
          <a:lstStyle/>
          <a:p>
            <a:pPr>
              <a:lnSpc>
                <a:spcPct val="140000"/>
              </a:lnSpc>
            </a:pPr>
            <a:r>
              <a:rPr lang="zh-CN" altLang="en-US" sz="2200" b="1" dirty="0">
                <a:solidFill>
                  <a:srgbClr val="FF0000"/>
                </a:solidFill>
              </a:rPr>
              <a:t>中央军事委员会</a:t>
            </a:r>
            <a:endParaRPr lang="zh-CN" altLang="en-US" sz="2200" b="1" dirty="0">
              <a:solidFill>
                <a:srgbClr val="FF0000"/>
              </a:solidFill>
            </a:endParaRPr>
          </a:p>
        </p:txBody>
      </p:sp>
      <p:sp>
        <p:nvSpPr>
          <p:cNvPr id="5" name="TextBox 4"/>
          <p:cNvSpPr txBox="1"/>
          <p:nvPr/>
        </p:nvSpPr>
        <p:spPr>
          <a:xfrm>
            <a:off x="1167618" y="2751347"/>
            <a:ext cx="3770142" cy="1106805"/>
          </a:xfrm>
          <a:prstGeom prst="rect">
            <a:avLst/>
          </a:prstGeom>
          <a:noFill/>
        </p:spPr>
        <p:txBody>
          <a:bodyPr wrap="square" rtlCol="0">
            <a:spAutoFit/>
          </a:bodyPr>
          <a:lstStyle/>
          <a:p>
            <a:pPr>
              <a:lnSpc>
                <a:spcPct val="150000"/>
              </a:lnSpc>
            </a:pPr>
            <a:r>
              <a:rPr lang="zh-CN" altLang="en-US" b="1" dirty="0" smtClean="0">
                <a:solidFill>
                  <a:srgbClr val="FF0000"/>
                </a:solidFill>
              </a:rPr>
              <a:t>        </a:t>
            </a:r>
            <a:r>
              <a:rPr lang="en-US" altLang="zh-CN" b="1" dirty="0" smtClean="0">
                <a:solidFill>
                  <a:srgbClr val="FF0000"/>
                </a:solidFill>
              </a:rPr>
              <a:t>      </a:t>
            </a:r>
            <a:r>
              <a:rPr lang="zh-CN" altLang="en-US" sz="2200" b="1" dirty="0" smtClean="0">
                <a:solidFill>
                  <a:srgbClr val="FF0000"/>
                </a:solidFill>
              </a:rPr>
              <a:t>人民军队是</a:t>
            </a:r>
            <a:r>
              <a:rPr lang="zh-CN" altLang="en-US" sz="2200" b="1" dirty="0">
                <a:solidFill>
                  <a:srgbClr val="FF0000"/>
                </a:solidFill>
              </a:rPr>
              <a:t>一</a:t>
            </a:r>
            <a:r>
              <a:rPr lang="zh-CN" altLang="en-US" sz="2200" b="1" dirty="0" smtClean="0">
                <a:solidFill>
                  <a:srgbClr val="FF0000"/>
                </a:solidFill>
              </a:rPr>
              <a:t>支对党忠诚、听党指挥的军队。</a:t>
            </a:r>
            <a:endParaRPr lang="zh-CN" altLang="en-US" sz="2200" b="1" dirty="0">
              <a:solidFill>
                <a:srgbClr val="FF0000"/>
              </a:solidFill>
            </a:endParaRPr>
          </a:p>
        </p:txBody>
      </p:sp>
      <p:sp>
        <p:nvSpPr>
          <p:cNvPr id="6" name="TextBox 5"/>
          <p:cNvSpPr txBox="1"/>
          <p:nvPr/>
        </p:nvSpPr>
        <p:spPr>
          <a:xfrm>
            <a:off x="1167618" y="3883107"/>
            <a:ext cx="3770142" cy="1107996"/>
          </a:xfrm>
          <a:prstGeom prst="rect">
            <a:avLst/>
          </a:prstGeom>
          <a:noFill/>
        </p:spPr>
        <p:txBody>
          <a:bodyPr wrap="square" rtlCol="0">
            <a:spAutoFit/>
          </a:bodyPr>
          <a:lstStyle/>
          <a:p>
            <a:pPr>
              <a:lnSpc>
                <a:spcPct val="150000"/>
              </a:lnSpc>
            </a:pPr>
            <a:r>
              <a:rPr lang="zh-CN" altLang="en-US" b="1" dirty="0" smtClean="0">
                <a:solidFill>
                  <a:srgbClr val="FF0000"/>
                </a:solidFill>
              </a:rPr>
              <a:t>  </a:t>
            </a:r>
            <a:r>
              <a:rPr lang="zh-CN" altLang="en-US" sz="2200" b="1" dirty="0" smtClean="0">
                <a:solidFill>
                  <a:srgbClr val="FF0000"/>
                </a:solidFill>
              </a:rPr>
              <a:t>人民军队是</a:t>
            </a:r>
            <a:r>
              <a:rPr lang="zh-CN" altLang="en-US" sz="2200" b="1" dirty="0">
                <a:solidFill>
                  <a:srgbClr val="FF0000"/>
                </a:solidFill>
              </a:rPr>
              <a:t>一</a:t>
            </a:r>
            <a:r>
              <a:rPr lang="zh-CN" altLang="en-US" sz="2200" b="1" dirty="0" smtClean="0">
                <a:solidFill>
                  <a:srgbClr val="FF0000"/>
                </a:solidFill>
              </a:rPr>
              <a:t>支攻无不克、战无不胜的军队。</a:t>
            </a:r>
            <a:endParaRPr lang="zh-CN" altLang="en-US" sz="2200" b="1" dirty="0">
              <a:solidFill>
                <a:srgbClr val="FF0000"/>
              </a:solidFill>
            </a:endParaRPr>
          </a:p>
        </p:txBody>
      </p:sp>
      <p:sp>
        <p:nvSpPr>
          <p:cNvPr id="7" name="TextBox 6"/>
          <p:cNvSpPr txBox="1"/>
          <p:nvPr/>
        </p:nvSpPr>
        <p:spPr>
          <a:xfrm>
            <a:off x="1167619" y="4934831"/>
            <a:ext cx="3770142" cy="1107996"/>
          </a:xfrm>
          <a:prstGeom prst="rect">
            <a:avLst/>
          </a:prstGeom>
          <a:noFill/>
        </p:spPr>
        <p:txBody>
          <a:bodyPr wrap="square" rtlCol="0">
            <a:spAutoFit/>
          </a:bodyPr>
          <a:lstStyle/>
          <a:p>
            <a:pPr>
              <a:lnSpc>
                <a:spcPct val="150000"/>
              </a:lnSpc>
            </a:pPr>
            <a:r>
              <a:rPr lang="zh-CN" altLang="en-US" b="1" dirty="0" smtClean="0">
                <a:solidFill>
                  <a:srgbClr val="FF0000"/>
                </a:solidFill>
              </a:rPr>
              <a:t>  </a:t>
            </a:r>
            <a:r>
              <a:rPr lang="zh-CN" altLang="en-US" sz="2200" b="1" dirty="0" smtClean="0">
                <a:solidFill>
                  <a:srgbClr val="FF0000"/>
                </a:solidFill>
              </a:rPr>
              <a:t>人民军队是</a:t>
            </a:r>
            <a:r>
              <a:rPr lang="zh-CN" altLang="en-US" sz="2200" b="1" dirty="0">
                <a:solidFill>
                  <a:srgbClr val="FF0000"/>
                </a:solidFill>
              </a:rPr>
              <a:t>一</a:t>
            </a:r>
            <a:r>
              <a:rPr lang="zh-CN" altLang="en-US" sz="2200" b="1" dirty="0" smtClean="0">
                <a:solidFill>
                  <a:srgbClr val="FF0000"/>
                </a:solidFill>
              </a:rPr>
              <a:t>支纪律严明、作风优良的军队。</a:t>
            </a:r>
            <a:endParaRPr lang="zh-CN" altLang="en-US" sz="2200" b="1" dirty="0">
              <a:solidFill>
                <a:srgbClr val="FF0000"/>
              </a:solidFill>
            </a:endParaRPr>
          </a:p>
        </p:txBody>
      </p:sp>
      <p:sp>
        <p:nvSpPr>
          <p:cNvPr id="8" name="TextBox 7"/>
          <p:cNvSpPr txBox="1"/>
          <p:nvPr/>
        </p:nvSpPr>
        <p:spPr>
          <a:xfrm>
            <a:off x="7174523" y="1103510"/>
            <a:ext cx="4023360" cy="1106805"/>
          </a:xfrm>
          <a:prstGeom prst="rect">
            <a:avLst/>
          </a:prstGeom>
          <a:noFill/>
        </p:spPr>
        <p:txBody>
          <a:bodyPr wrap="square" rtlCol="0">
            <a:spAutoFit/>
          </a:bodyPr>
          <a:lstStyle/>
          <a:p>
            <a:pPr>
              <a:lnSpc>
                <a:spcPct val="150000"/>
              </a:lnSpc>
            </a:pPr>
            <a:r>
              <a:rPr lang="zh-CN" altLang="en-US" b="1" dirty="0" smtClean="0">
                <a:solidFill>
                  <a:srgbClr val="FF0000"/>
                </a:solidFill>
              </a:rPr>
              <a:t>       </a:t>
            </a:r>
            <a:r>
              <a:rPr lang="en-US" altLang="zh-CN" b="1" dirty="0" smtClean="0">
                <a:solidFill>
                  <a:srgbClr val="FF0000"/>
                </a:solidFill>
              </a:rPr>
              <a:t>     </a:t>
            </a:r>
            <a:r>
              <a:rPr lang="zh-CN" altLang="en-US" sz="2200" b="1" dirty="0">
                <a:solidFill>
                  <a:srgbClr val="FF0000"/>
                </a:solidFill>
              </a:rPr>
              <a:t>强国必须强军。是实现中华民族伟大复兴的战略</a:t>
            </a:r>
            <a:r>
              <a:rPr lang="zh-CN" altLang="en-US" sz="2200" b="1" dirty="0" smtClean="0">
                <a:solidFill>
                  <a:srgbClr val="FF0000"/>
                </a:solidFill>
              </a:rPr>
              <a:t>支撑</a:t>
            </a:r>
            <a:endParaRPr lang="zh-CN" altLang="en-US" sz="2200" b="1" dirty="0">
              <a:solidFill>
                <a:srgbClr val="FF0000"/>
              </a:solidFill>
            </a:endParaRPr>
          </a:p>
        </p:txBody>
      </p:sp>
      <p:sp>
        <p:nvSpPr>
          <p:cNvPr id="9" name="TextBox 5"/>
          <p:cNvSpPr txBox="1"/>
          <p:nvPr/>
        </p:nvSpPr>
        <p:spPr>
          <a:xfrm>
            <a:off x="7174523" y="3462328"/>
            <a:ext cx="3924886"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dirty="0" smtClean="0">
                <a:solidFill>
                  <a:srgbClr val="FF0000"/>
                </a:solidFill>
              </a:rPr>
              <a:t>            </a:t>
            </a:r>
            <a:r>
              <a:rPr lang="en-US" altLang="zh-CN" b="1" dirty="0" smtClean="0">
                <a:solidFill>
                  <a:srgbClr val="FF0000"/>
                </a:solidFill>
              </a:rPr>
              <a:t>          </a:t>
            </a:r>
            <a:r>
              <a:rPr lang="zh-CN" altLang="en-US" sz="2200" b="1" dirty="0" smtClean="0">
                <a:solidFill>
                  <a:srgbClr val="FF0000"/>
                </a:solidFill>
              </a:rPr>
              <a:t>坚持党对人民军队的绝对领导。</a:t>
            </a:r>
            <a:endParaRPr lang="zh-CN" altLang="en-US" sz="2200" b="1" dirty="0">
              <a:solidFill>
                <a:srgbClr val="FF0000"/>
              </a:solidFill>
            </a:endParaRPr>
          </a:p>
        </p:txBody>
      </p:sp>
      <p:sp>
        <p:nvSpPr>
          <p:cNvPr id="10" name="TextBox 5"/>
          <p:cNvSpPr txBox="1"/>
          <p:nvPr/>
        </p:nvSpPr>
        <p:spPr>
          <a:xfrm>
            <a:off x="7174523" y="4638316"/>
            <a:ext cx="3924886"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b="1" dirty="0" smtClean="0">
                <a:solidFill>
                  <a:srgbClr val="FF0000"/>
                </a:solidFill>
              </a:rPr>
              <a:t>            </a:t>
            </a:r>
            <a:r>
              <a:rPr lang="en-US" altLang="zh-CN" b="1" dirty="0" smtClean="0">
                <a:solidFill>
                  <a:srgbClr val="FF0000"/>
                </a:solidFill>
              </a:rPr>
              <a:t>         </a:t>
            </a:r>
            <a:r>
              <a:rPr lang="zh-CN" altLang="en-US" sz="2200" b="1" dirty="0" smtClean="0">
                <a:solidFill>
                  <a:srgbClr val="FF0000"/>
                </a:solidFill>
              </a:rPr>
              <a:t>以高水平治理推动人民军队高质量发展。</a:t>
            </a:r>
            <a:endParaRPr lang="zh-CN" altLang="en-US" sz="2200" b="1" dirty="0">
              <a:solidFill>
                <a:srgbClr val="FF0000"/>
              </a:solidFill>
            </a:endParaRPr>
          </a:p>
        </p:txBody>
      </p:sp>
      <p:cxnSp>
        <p:nvCxnSpPr>
          <p:cNvPr id="11" name="直接连接符 10"/>
          <p:cNvCxnSpPr/>
          <p:nvPr/>
        </p:nvCxnSpPr>
        <p:spPr>
          <a:xfrm>
            <a:off x="4797083" y="3165231"/>
            <a:ext cx="2377440" cy="694112"/>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797083" y="4240719"/>
            <a:ext cx="2377440" cy="694112"/>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9" idx="1"/>
          </p:cNvCxnSpPr>
          <p:nvPr/>
        </p:nvCxnSpPr>
        <p:spPr>
          <a:xfrm flipV="1">
            <a:off x="4797083" y="4015691"/>
            <a:ext cx="2377440" cy="1382930"/>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105422" y="6260123"/>
            <a:ext cx="3069101" cy="124265"/>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15" name="标题 1"/>
          <p:cNvSpPr txBox="1"/>
          <p:nvPr/>
        </p:nvSpPr>
        <p:spPr>
          <a:xfrm>
            <a:off x="1187008" y="46831"/>
            <a:ext cx="3168653" cy="49281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第</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十一课</a:t>
            </a: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知识梳理</a:t>
            </a:r>
            <a:endParaRPr lang="zh-CN" altLang="zh-CN" sz="24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39725" y="276225"/>
            <a:ext cx="11512550" cy="5789930"/>
          </a:xfrm>
          <a:prstGeom prst="rect">
            <a:avLst/>
          </a:prstGeom>
        </p:spPr>
      </p:pic>
      <p:sp>
        <p:nvSpPr>
          <p:cNvPr id="5" name="TextBox 2"/>
          <p:cNvSpPr txBox="1"/>
          <p:nvPr/>
        </p:nvSpPr>
        <p:spPr>
          <a:xfrm>
            <a:off x="5989271" y="464990"/>
            <a:ext cx="3886249" cy="429895"/>
          </a:xfrm>
          <a:prstGeom prst="rect">
            <a:avLst/>
          </a:prstGeom>
          <a:noFill/>
        </p:spPr>
        <p:txBody>
          <a:bodyPr wrap="square" rtlCol="0">
            <a:spAutoFit/>
          </a:bodyPr>
          <a:lstStyle/>
          <a:p>
            <a:pPr algn="just"/>
            <a:r>
              <a:rPr lang="zh-CN" altLang="en-US" sz="2200" b="1" spc="-150" dirty="0" smtClean="0">
                <a:solidFill>
                  <a:srgbClr val="FF0000"/>
                </a:solidFill>
              </a:rPr>
              <a:t>社会生活是丰富多彩的。</a:t>
            </a:r>
            <a:r>
              <a:rPr lang="en-US" altLang="zh-CN" sz="2200" b="1" spc="-150" dirty="0" smtClean="0">
                <a:solidFill>
                  <a:srgbClr val="FF0000"/>
                </a:solidFill>
              </a:rPr>
              <a:t>P4</a:t>
            </a:r>
            <a:endParaRPr lang="zh-CN" altLang="en-US" sz="2200" b="1" spc="-150" dirty="0">
              <a:solidFill>
                <a:srgbClr val="FF0000"/>
              </a:solidFill>
            </a:endParaRPr>
          </a:p>
        </p:txBody>
      </p:sp>
      <p:sp>
        <p:nvSpPr>
          <p:cNvPr id="6" name="TextBox 2"/>
          <p:cNvSpPr txBox="1"/>
          <p:nvPr/>
        </p:nvSpPr>
        <p:spPr>
          <a:xfrm>
            <a:off x="5994986" y="993749"/>
            <a:ext cx="4530480" cy="429895"/>
          </a:xfrm>
          <a:prstGeom prst="rect">
            <a:avLst/>
          </a:prstGeom>
          <a:noFill/>
        </p:spPr>
        <p:txBody>
          <a:bodyPr wrap="square" rtlCol="0">
            <a:spAutoFit/>
          </a:bodyPr>
          <a:lstStyle/>
          <a:p>
            <a:pPr algn="just"/>
            <a:r>
              <a:rPr lang="zh-CN" altLang="en-US" sz="2200" b="1" spc="-150" dirty="0" smtClean="0">
                <a:solidFill>
                  <a:srgbClr val="FF0000"/>
                </a:solidFill>
              </a:rPr>
              <a:t>社会生活是不断变化发展的。</a:t>
            </a:r>
            <a:r>
              <a:rPr lang="en-US" altLang="zh-CN" sz="2200" b="1" spc="-150" dirty="0" smtClean="0">
                <a:solidFill>
                  <a:srgbClr val="FF0000"/>
                </a:solidFill>
              </a:rPr>
              <a:t>P4</a:t>
            </a:r>
            <a:endParaRPr lang="zh-CN" altLang="en-US" sz="2200" b="1" spc="-150" dirty="0">
              <a:solidFill>
                <a:srgbClr val="FF0000"/>
              </a:solidFill>
            </a:endParaRPr>
          </a:p>
        </p:txBody>
      </p:sp>
      <p:sp>
        <p:nvSpPr>
          <p:cNvPr id="7" name="TextBox 2"/>
          <p:cNvSpPr txBox="1"/>
          <p:nvPr/>
        </p:nvSpPr>
        <p:spPr>
          <a:xfrm>
            <a:off x="5989271" y="1508440"/>
            <a:ext cx="4716243" cy="429895"/>
          </a:xfrm>
          <a:prstGeom prst="rect">
            <a:avLst/>
          </a:prstGeom>
          <a:noFill/>
        </p:spPr>
        <p:txBody>
          <a:bodyPr wrap="square" rtlCol="0">
            <a:spAutoFit/>
          </a:bodyPr>
          <a:lstStyle/>
          <a:p>
            <a:pPr algn="just"/>
            <a:r>
              <a:rPr lang="zh-CN" altLang="en-US" sz="2200" b="1" spc="-150" dirty="0" smtClean="0">
                <a:solidFill>
                  <a:srgbClr val="FF0000"/>
                </a:solidFill>
              </a:rPr>
              <a:t>社会生活具有公共性。</a:t>
            </a:r>
            <a:r>
              <a:rPr lang="en-US" altLang="zh-CN" sz="2200" b="1" spc="-150" dirty="0" smtClean="0">
                <a:solidFill>
                  <a:srgbClr val="FF0000"/>
                </a:solidFill>
              </a:rPr>
              <a:t>p5</a:t>
            </a:r>
            <a:endParaRPr lang="en-US" altLang="zh-CN" sz="2200" b="1" spc="-150" dirty="0" smtClean="0">
              <a:solidFill>
                <a:srgbClr val="FF0000"/>
              </a:solidFill>
            </a:endParaRPr>
          </a:p>
        </p:txBody>
      </p:sp>
      <p:sp>
        <p:nvSpPr>
          <p:cNvPr id="8" name="TextBox 2"/>
          <p:cNvSpPr txBox="1"/>
          <p:nvPr/>
        </p:nvSpPr>
        <p:spPr>
          <a:xfrm>
            <a:off x="4229100" y="2139950"/>
            <a:ext cx="6817360" cy="1106805"/>
          </a:xfrm>
          <a:prstGeom prst="rect">
            <a:avLst/>
          </a:prstGeom>
          <a:noFill/>
        </p:spPr>
        <p:txBody>
          <a:bodyPr wrap="square" rtlCol="0">
            <a:spAutoFit/>
          </a:bodyPr>
          <a:lstStyle/>
          <a:p>
            <a:pPr algn="just">
              <a:lnSpc>
                <a:spcPct val="150000"/>
              </a:lnSpc>
            </a:pPr>
            <a:r>
              <a:rPr lang="en-US" altLang="zh-CN" sz="2200" b="1" spc="-150" dirty="0" smtClean="0">
                <a:solidFill>
                  <a:srgbClr val="FF0000"/>
                </a:solidFill>
              </a:rPr>
              <a:t>       </a:t>
            </a:r>
            <a:r>
              <a:rPr lang="zh-CN" altLang="en-US" sz="2200" b="1" dirty="0" smtClean="0">
                <a:solidFill>
                  <a:srgbClr val="FF0000"/>
                </a:solidFill>
              </a:rPr>
              <a:t>热爱生活，积极融入社会，将个人发展与社会发展紧密联系起来</a:t>
            </a:r>
            <a:r>
              <a:rPr lang="en-US" altLang="zh-CN" sz="2200" b="1" dirty="0" smtClean="0">
                <a:solidFill>
                  <a:srgbClr val="FF0000"/>
                </a:solidFill>
              </a:rPr>
              <a:t> P5</a:t>
            </a:r>
            <a:endParaRPr lang="en-US" altLang="zh-CN" sz="2200" b="1" dirty="0" smtClean="0">
              <a:solidFill>
                <a:srgbClr val="FF0000"/>
              </a:solidFill>
            </a:endParaRPr>
          </a:p>
        </p:txBody>
      </p:sp>
      <p:sp>
        <p:nvSpPr>
          <p:cNvPr id="9" name="TextBox 2"/>
          <p:cNvSpPr txBox="1"/>
          <p:nvPr/>
        </p:nvSpPr>
        <p:spPr>
          <a:xfrm>
            <a:off x="4535756" y="3471519"/>
            <a:ext cx="5862710" cy="429895"/>
          </a:xfrm>
          <a:prstGeom prst="rect">
            <a:avLst/>
          </a:prstGeom>
          <a:noFill/>
        </p:spPr>
        <p:txBody>
          <a:bodyPr wrap="square" rtlCol="0">
            <a:spAutoFit/>
          </a:bodyPr>
          <a:lstStyle/>
          <a:p>
            <a:pPr algn="just"/>
            <a:r>
              <a:rPr lang="zh-CN" altLang="en-US" sz="2200" b="1" spc="-150" dirty="0" smtClean="0">
                <a:solidFill>
                  <a:srgbClr val="FF0000"/>
                </a:solidFill>
              </a:rPr>
              <a:t>人是社会的人，我们都是社会的一员。</a:t>
            </a:r>
            <a:r>
              <a:rPr lang="en-US" altLang="zh-CN" sz="2200" b="1" spc="-150" dirty="0" smtClean="0">
                <a:solidFill>
                  <a:srgbClr val="FF0000"/>
                </a:solidFill>
              </a:rPr>
              <a:t>p6</a:t>
            </a:r>
            <a:endParaRPr lang="en-US" altLang="zh-CN" sz="2200" b="1" spc="-150" dirty="0" smtClean="0">
              <a:solidFill>
                <a:srgbClr val="FF0000"/>
              </a:solidFill>
            </a:endParaRPr>
          </a:p>
        </p:txBody>
      </p:sp>
      <p:sp>
        <p:nvSpPr>
          <p:cNvPr id="10" name="TextBox 2"/>
          <p:cNvSpPr txBox="1"/>
          <p:nvPr/>
        </p:nvSpPr>
        <p:spPr>
          <a:xfrm>
            <a:off x="4535756" y="4132507"/>
            <a:ext cx="5862710" cy="429895"/>
          </a:xfrm>
          <a:prstGeom prst="rect">
            <a:avLst/>
          </a:prstGeom>
          <a:noFill/>
        </p:spPr>
        <p:txBody>
          <a:bodyPr wrap="square" rtlCol="0">
            <a:spAutoFit/>
          </a:bodyPr>
          <a:lstStyle/>
          <a:p>
            <a:pPr algn="just"/>
            <a:r>
              <a:rPr lang="zh-CN" altLang="en-US" sz="2200" b="1" spc="-150" dirty="0" smtClean="0">
                <a:solidFill>
                  <a:srgbClr val="FF0000"/>
                </a:solidFill>
              </a:rPr>
              <a:t>人的身份是在社会关系中确定的。</a:t>
            </a:r>
            <a:r>
              <a:rPr lang="en-US" altLang="zh-CN" sz="2200" b="1" spc="-150" dirty="0" smtClean="0">
                <a:solidFill>
                  <a:srgbClr val="FF0000"/>
                </a:solidFill>
              </a:rPr>
              <a:t>p7</a:t>
            </a:r>
            <a:endParaRPr lang="en-US" altLang="zh-CN" sz="2200" b="1" spc="-150" dirty="0" smtClean="0">
              <a:solidFill>
                <a:srgbClr val="FF0000"/>
              </a:solidFill>
            </a:endParaRPr>
          </a:p>
        </p:txBody>
      </p:sp>
      <p:sp>
        <p:nvSpPr>
          <p:cNvPr id="11" name="TextBox 2"/>
          <p:cNvSpPr txBox="1"/>
          <p:nvPr/>
        </p:nvSpPr>
        <p:spPr>
          <a:xfrm>
            <a:off x="4535756" y="4727012"/>
            <a:ext cx="5862710" cy="429895"/>
          </a:xfrm>
          <a:prstGeom prst="rect">
            <a:avLst/>
          </a:prstGeom>
          <a:noFill/>
        </p:spPr>
        <p:txBody>
          <a:bodyPr wrap="square" rtlCol="0">
            <a:spAutoFit/>
          </a:bodyPr>
          <a:lstStyle/>
          <a:p>
            <a:pPr algn="just"/>
            <a:r>
              <a:rPr lang="zh-CN" altLang="en-US" sz="2200" b="1" spc="-150" dirty="0" smtClean="0">
                <a:solidFill>
                  <a:srgbClr val="FF0000"/>
                </a:solidFill>
              </a:rPr>
              <a:t>社会为人的生存和发展提供必要条件。</a:t>
            </a:r>
            <a:r>
              <a:rPr lang="en-US" altLang="zh-CN" sz="2200" b="1" spc="-150" dirty="0" smtClean="0">
                <a:solidFill>
                  <a:srgbClr val="FF0000"/>
                </a:solidFill>
              </a:rPr>
              <a:t>p8</a:t>
            </a:r>
            <a:endParaRPr lang="en-US" altLang="zh-CN" sz="2200" b="1" spc="-150" dirty="0" smtClean="0">
              <a:solidFill>
                <a:srgbClr val="FF0000"/>
              </a:solidFill>
            </a:endParaRPr>
          </a:p>
        </p:txBody>
      </p:sp>
      <p:sp>
        <p:nvSpPr>
          <p:cNvPr id="12" name="TextBox 2"/>
          <p:cNvSpPr txBox="1"/>
          <p:nvPr/>
        </p:nvSpPr>
        <p:spPr>
          <a:xfrm>
            <a:off x="4536144" y="5363721"/>
            <a:ext cx="5862710" cy="429895"/>
          </a:xfrm>
          <a:prstGeom prst="rect">
            <a:avLst/>
          </a:prstGeom>
          <a:noFill/>
        </p:spPr>
        <p:txBody>
          <a:bodyPr wrap="square" rtlCol="0">
            <a:spAutoFit/>
          </a:bodyPr>
          <a:lstStyle/>
          <a:p>
            <a:pPr algn="just"/>
            <a:r>
              <a:rPr lang="zh-CN" altLang="en-US" sz="2200" b="1" spc="-150" dirty="0" smtClean="0">
                <a:solidFill>
                  <a:srgbClr val="FF0000"/>
                </a:solidFill>
              </a:rPr>
              <a:t>社会的发展离不开每个人的努力。</a:t>
            </a:r>
            <a:r>
              <a:rPr lang="en-US" altLang="zh-CN" sz="2200" b="1" spc="-150" dirty="0" smtClean="0">
                <a:solidFill>
                  <a:srgbClr val="FF0000"/>
                </a:solidFill>
              </a:rPr>
              <a:t>p8</a:t>
            </a:r>
            <a:endParaRPr lang="en-US" altLang="zh-CN" sz="2200" b="1" spc="-150" dirty="0" smtClean="0">
              <a:solidFill>
                <a:srgbClr val="FF0000"/>
              </a:solidFill>
            </a:endParaRPr>
          </a:p>
        </p:txBody>
      </p:sp>
      <p:sp>
        <p:nvSpPr>
          <p:cNvPr id="13" name="标题 1"/>
          <p:cNvSpPr txBox="1"/>
          <p:nvPr/>
        </p:nvSpPr>
        <p:spPr>
          <a:xfrm>
            <a:off x="497460" y="293238"/>
            <a:ext cx="3168653" cy="49281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第</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一课</a:t>
            </a: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知识梳理</a:t>
            </a:r>
            <a:endParaRPr lang="zh-CN" altLang="zh-CN" sz="24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19735" y="573405"/>
            <a:ext cx="11360785" cy="5149215"/>
          </a:xfrm>
          <a:prstGeom prst="rect">
            <a:avLst/>
          </a:prstGeom>
        </p:spPr>
      </p:pic>
      <p:sp>
        <p:nvSpPr>
          <p:cNvPr id="5" name="文本框 4"/>
          <p:cNvSpPr txBox="1"/>
          <p:nvPr/>
        </p:nvSpPr>
        <p:spPr>
          <a:xfrm>
            <a:off x="7905115" y="1069340"/>
            <a:ext cx="3676015" cy="543560"/>
          </a:xfrm>
          <a:prstGeom prst="rect">
            <a:avLst/>
          </a:prstGeom>
          <a:noFill/>
          <a:ln w="57150">
            <a:solidFill>
              <a:srgbClr val="FF0000"/>
            </a:solidFill>
          </a:ln>
        </p:spPr>
        <p:txBody>
          <a:bodyPr wrap="square" rtlCol="0">
            <a:noAutofit/>
          </a:bodyPr>
          <a:lstStyle/>
          <a:p>
            <a:endParaRPr lang="zh-CN" altLang="en-US">
              <a:solidFill>
                <a:srgbClr val="FF0000"/>
              </a:solidFill>
            </a:endParaRPr>
          </a:p>
        </p:txBody>
      </p:sp>
      <p:sp>
        <p:nvSpPr>
          <p:cNvPr id="7" name="椭圆 6"/>
          <p:cNvSpPr/>
          <p:nvPr/>
        </p:nvSpPr>
        <p:spPr>
          <a:xfrm>
            <a:off x="2447291" y="2435225"/>
            <a:ext cx="549128" cy="582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6" name="文本框 5"/>
          <p:cNvSpPr txBox="1"/>
          <p:nvPr/>
        </p:nvSpPr>
        <p:spPr>
          <a:xfrm>
            <a:off x="7702601" y="2397125"/>
            <a:ext cx="867410" cy="706755"/>
          </a:xfrm>
          <a:prstGeom prst="rect">
            <a:avLst/>
          </a:prstGeom>
          <a:noFill/>
        </p:spPr>
        <p:txBody>
          <a:bodyPr wrap="square" rtlCol="0">
            <a:spAutoFit/>
          </a:bodyPr>
          <a:lstStyle/>
          <a:p>
            <a:r>
              <a:rPr lang="zh-CN" altLang="en-US" sz="4000" b="1" dirty="0">
                <a:solidFill>
                  <a:srgbClr val="FF0000"/>
                </a:solidFill>
                <a:latin typeface="Calibri" panose="020F0502020204030204" charset="0"/>
              </a:rPr>
              <a:t>②</a:t>
            </a:r>
            <a:endParaRPr lang="zh-CN" altLang="en-US" sz="4000" b="1" dirty="0">
              <a:solidFill>
                <a:srgbClr val="FF0000"/>
              </a:solidFill>
              <a:latin typeface="Calibri" panose="020F0502020204030204" charset="0"/>
            </a:endParaRPr>
          </a:p>
        </p:txBody>
      </p:sp>
      <p:sp>
        <p:nvSpPr>
          <p:cNvPr id="8" name="文本框 7"/>
          <p:cNvSpPr txBox="1"/>
          <p:nvPr/>
        </p:nvSpPr>
        <p:spPr>
          <a:xfrm>
            <a:off x="8559165" y="2435225"/>
            <a:ext cx="2623185" cy="706755"/>
          </a:xfrm>
          <a:prstGeom prst="rect">
            <a:avLst/>
          </a:prstGeom>
          <a:noFill/>
        </p:spPr>
        <p:txBody>
          <a:bodyPr wrap="square" rtlCol="0">
            <a:spAutoFit/>
          </a:bodyPr>
          <a:lstStyle/>
          <a:p>
            <a:r>
              <a:rPr lang="zh-CN" altLang="en-US" sz="4000" b="1">
                <a:solidFill>
                  <a:srgbClr val="FF0000"/>
                </a:solidFill>
                <a:latin typeface="Calibri" panose="020F0502020204030204" charset="0"/>
              </a:rPr>
              <a:t>①</a:t>
            </a:r>
            <a:endParaRPr lang="zh-CN" altLang="en-US" sz="4000" b="1">
              <a:solidFill>
                <a:srgbClr val="FF0000"/>
              </a:solidFill>
              <a:latin typeface="Calibri" panose="020F0502020204030204" charset="0"/>
            </a:endParaRPr>
          </a:p>
        </p:txBody>
      </p:sp>
      <p:sp>
        <p:nvSpPr>
          <p:cNvPr id="9" name="椭圆 8"/>
          <p:cNvSpPr/>
          <p:nvPr/>
        </p:nvSpPr>
        <p:spPr>
          <a:xfrm>
            <a:off x="1899138" y="3103880"/>
            <a:ext cx="1249681" cy="62420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12" name="直接连接符 11"/>
          <p:cNvCxnSpPr/>
          <p:nvPr/>
        </p:nvCxnSpPr>
        <p:spPr>
          <a:xfrm>
            <a:off x="1448972" y="4185956"/>
            <a:ext cx="6049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691755" y="3336290"/>
            <a:ext cx="867410" cy="706755"/>
          </a:xfrm>
          <a:prstGeom prst="rect">
            <a:avLst/>
          </a:prstGeom>
          <a:noFill/>
        </p:spPr>
        <p:txBody>
          <a:bodyPr wrap="square" rtlCol="0">
            <a:spAutoFit/>
          </a:bodyPr>
          <a:lstStyle/>
          <a:p>
            <a:r>
              <a:rPr lang="zh-CN" altLang="en-US" sz="4000" b="1" dirty="0">
                <a:solidFill>
                  <a:srgbClr val="FF0000"/>
                </a:solidFill>
                <a:latin typeface="Calibri" panose="020F0502020204030204" charset="0"/>
              </a:rPr>
              <a:t>③</a:t>
            </a:r>
            <a:endParaRPr lang="zh-CN" altLang="en-US" sz="4000" b="1" dirty="0">
              <a:solidFill>
                <a:srgbClr val="FF0000"/>
              </a:solidFill>
              <a:latin typeface="Calibri" panose="020F0502020204030204" charset="0"/>
            </a:endParaRPr>
          </a:p>
        </p:txBody>
      </p:sp>
      <p:sp>
        <p:nvSpPr>
          <p:cNvPr id="11" name="文本框 10"/>
          <p:cNvSpPr txBox="1"/>
          <p:nvPr/>
        </p:nvSpPr>
        <p:spPr>
          <a:xfrm>
            <a:off x="8559165" y="3336290"/>
            <a:ext cx="2623185" cy="706755"/>
          </a:xfrm>
          <a:prstGeom prst="rect">
            <a:avLst/>
          </a:prstGeom>
          <a:noFill/>
        </p:spPr>
        <p:txBody>
          <a:bodyPr wrap="square" rtlCol="0">
            <a:spAutoFit/>
          </a:bodyPr>
          <a:lstStyle/>
          <a:p>
            <a:r>
              <a:rPr lang="zh-CN" altLang="en-US" sz="4000" b="1" dirty="0">
                <a:solidFill>
                  <a:srgbClr val="FF0000"/>
                </a:solidFill>
                <a:latin typeface="Calibri" panose="020F0502020204030204" charset="0"/>
              </a:rPr>
              <a:t>①</a:t>
            </a:r>
            <a:endParaRPr lang="zh-CN" altLang="en-US" sz="4000" b="1" dirty="0">
              <a:solidFill>
                <a:srgbClr val="FF0000"/>
              </a:solidFill>
              <a:latin typeface="Calibri" panose="020F0502020204030204" charset="0"/>
            </a:endParaRPr>
          </a:p>
        </p:txBody>
      </p:sp>
      <p:cxnSp>
        <p:nvCxnSpPr>
          <p:cNvPr id="13" name="直接连接符 12"/>
          <p:cNvCxnSpPr/>
          <p:nvPr/>
        </p:nvCxnSpPr>
        <p:spPr>
          <a:xfrm>
            <a:off x="939200" y="4846356"/>
            <a:ext cx="362996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691755" y="4376420"/>
            <a:ext cx="2623185" cy="706755"/>
          </a:xfrm>
          <a:prstGeom prst="rect">
            <a:avLst/>
          </a:prstGeom>
          <a:noFill/>
        </p:spPr>
        <p:txBody>
          <a:bodyPr wrap="square" rtlCol="0">
            <a:spAutoFit/>
          </a:bodyPr>
          <a:lstStyle/>
          <a:p>
            <a:r>
              <a:rPr lang="zh-CN" altLang="en-US" sz="4000" b="1">
                <a:solidFill>
                  <a:srgbClr val="FF0000"/>
                </a:solidFill>
                <a:latin typeface="Calibri" panose="020F0502020204030204" charset="0"/>
              </a:rPr>
              <a:t>①</a:t>
            </a:r>
            <a:endParaRPr lang="zh-CN" altLang="en-US" sz="4000" b="1">
              <a:solidFill>
                <a:srgbClr val="FF0000"/>
              </a:solidFill>
              <a:latin typeface="Calibri" panose="020F0502020204030204" charset="0"/>
            </a:endParaRPr>
          </a:p>
        </p:txBody>
      </p:sp>
      <p:sp>
        <p:nvSpPr>
          <p:cNvPr id="15" name="椭圆 14"/>
          <p:cNvSpPr/>
          <p:nvPr/>
        </p:nvSpPr>
        <p:spPr>
          <a:xfrm>
            <a:off x="3148819" y="2435225"/>
            <a:ext cx="1212166" cy="582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6" name="椭圆 15"/>
          <p:cNvSpPr/>
          <p:nvPr/>
        </p:nvSpPr>
        <p:spPr>
          <a:xfrm>
            <a:off x="4569168" y="2435225"/>
            <a:ext cx="549128" cy="582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17" name="直接连接符 16"/>
          <p:cNvCxnSpPr/>
          <p:nvPr/>
        </p:nvCxnSpPr>
        <p:spPr>
          <a:xfrm>
            <a:off x="5599954" y="3638232"/>
            <a:ext cx="54912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726346" y="4314861"/>
            <a:ext cx="549128" cy="582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文本框 9"/>
          <p:cNvSpPr txBox="1"/>
          <p:nvPr/>
        </p:nvSpPr>
        <p:spPr>
          <a:xfrm>
            <a:off x="8612215" y="4379693"/>
            <a:ext cx="867410" cy="706755"/>
          </a:xfrm>
          <a:prstGeom prst="rect">
            <a:avLst/>
          </a:prstGeom>
          <a:noFill/>
        </p:spPr>
        <p:txBody>
          <a:bodyPr wrap="square" rtlCol="0">
            <a:spAutoFit/>
          </a:bodyPr>
          <a:lstStyle/>
          <a:p>
            <a:r>
              <a:rPr lang="zh-CN" altLang="en-US" sz="4000" b="1" dirty="0">
                <a:solidFill>
                  <a:srgbClr val="FF0000"/>
                </a:solidFill>
                <a:latin typeface="Calibri" panose="020F0502020204030204" charset="0"/>
              </a:rPr>
              <a:t>③</a:t>
            </a:r>
            <a:endParaRPr lang="zh-CN" altLang="en-US" sz="4000" b="1" dirty="0">
              <a:solidFill>
                <a:srgbClr val="FF0000"/>
              </a:solidFill>
              <a:latin typeface="Calibri" panose="020F0502020204030204" charset="0"/>
            </a:endParaRPr>
          </a:p>
        </p:txBody>
      </p:sp>
      <p:sp>
        <p:nvSpPr>
          <p:cNvPr id="21" name="椭圆 20"/>
          <p:cNvSpPr/>
          <p:nvPr/>
        </p:nvSpPr>
        <p:spPr>
          <a:xfrm>
            <a:off x="6149082" y="2435225"/>
            <a:ext cx="701884" cy="5829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25" name="直接连接符 24"/>
          <p:cNvCxnSpPr/>
          <p:nvPr/>
        </p:nvCxnSpPr>
        <p:spPr>
          <a:xfrm>
            <a:off x="3452446" y="4149260"/>
            <a:ext cx="60491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74518" y="4149260"/>
            <a:ext cx="112639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blinds(horizontal)">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bldLvl="0" animBg="1"/>
      <p:bldP spid="6" grpId="0"/>
      <p:bldP spid="6" grpId="1"/>
      <p:bldP spid="8" grpId="0"/>
      <p:bldP spid="8" grpId="1"/>
      <p:bldP spid="9" grpId="0" bldLvl="0" animBg="1"/>
      <p:bldP spid="10" grpId="0"/>
      <p:bldP spid="10" grpId="1"/>
      <p:bldP spid="11" grpId="0"/>
      <p:bldP spid="11" grpId="1"/>
      <p:bldP spid="14" grpId="0"/>
      <p:bldP spid="14" grpId="1"/>
      <p:bldP spid="15" grpId="0" bldLvl="0" animBg="1"/>
      <p:bldP spid="16" grpId="0" bldLvl="0" animBg="1"/>
      <p:bldP spid="18" grpId="0" bldLvl="0" animBg="1"/>
      <p:bldP spid="20" grpId="0"/>
      <p:bldP spid="20" grpId="1"/>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 y="410845"/>
            <a:ext cx="7168515" cy="4148455"/>
          </a:xfrm>
          <a:prstGeom prst="rect">
            <a:avLst/>
          </a:prstGeom>
        </p:spPr>
      </p:pic>
      <p:sp>
        <p:nvSpPr>
          <p:cNvPr id="5" name="文本框 4"/>
          <p:cNvSpPr txBox="1"/>
          <p:nvPr/>
        </p:nvSpPr>
        <p:spPr>
          <a:xfrm>
            <a:off x="3648075" y="949325"/>
            <a:ext cx="1766570" cy="543560"/>
          </a:xfrm>
          <a:prstGeom prst="rect">
            <a:avLst/>
          </a:prstGeom>
          <a:noFill/>
          <a:ln w="57150">
            <a:solidFill>
              <a:srgbClr val="FF0000"/>
            </a:solidFill>
          </a:ln>
        </p:spPr>
        <p:txBody>
          <a:bodyPr wrap="square" rtlCol="0">
            <a:noAutofit/>
          </a:bodyPr>
          <a:lstStyle/>
          <a:p>
            <a:endParaRPr lang="zh-CN" altLang="en-US">
              <a:solidFill>
                <a:srgbClr val="FF0000"/>
              </a:solidFill>
            </a:endParaRPr>
          </a:p>
        </p:txBody>
      </p:sp>
      <p:sp>
        <p:nvSpPr>
          <p:cNvPr id="6" name="文本框 5"/>
          <p:cNvSpPr txBox="1"/>
          <p:nvPr/>
        </p:nvSpPr>
        <p:spPr>
          <a:xfrm>
            <a:off x="5678805" y="949325"/>
            <a:ext cx="1216025" cy="543560"/>
          </a:xfrm>
          <a:prstGeom prst="rect">
            <a:avLst/>
          </a:prstGeom>
          <a:noFill/>
          <a:ln w="57150">
            <a:solidFill>
              <a:srgbClr val="FF0000"/>
            </a:solidFill>
          </a:ln>
        </p:spPr>
        <p:txBody>
          <a:bodyPr wrap="square" rtlCol="0">
            <a:noAutofit/>
          </a:bodyPr>
          <a:lstStyle/>
          <a:p>
            <a:endParaRPr lang="zh-CN" altLang="en-US">
              <a:solidFill>
                <a:srgbClr val="FF0000"/>
              </a:solidFill>
            </a:endParaRPr>
          </a:p>
        </p:txBody>
      </p:sp>
      <p:sp>
        <p:nvSpPr>
          <p:cNvPr id="8" name="文本框 7"/>
          <p:cNvSpPr txBox="1"/>
          <p:nvPr/>
        </p:nvSpPr>
        <p:spPr>
          <a:xfrm>
            <a:off x="3648075" y="1619885"/>
            <a:ext cx="1948815" cy="521970"/>
          </a:xfrm>
          <a:prstGeom prst="rect">
            <a:avLst/>
          </a:prstGeom>
          <a:noFill/>
        </p:spPr>
        <p:txBody>
          <a:bodyPr wrap="square" rtlCol="0">
            <a:spAutoFit/>
          </a:bodyPr>
          <a:lstStyle/>
          <a:p>
            <a:pPr algn="ctr"/>
            <a:r>
              <a:rPr lang="zh-CN" altLang="en-US" sz="2800" b="1" dirty="0">
                <a:solidFill>
                  <a:srgbClr val="4472C4"/>
                </a:solidFill>
                <a:latin typeface="Calibri" panose="020F0502020204030204" charset="0"/>
              </a:rPr>
              <a:t>子女</a:t>
            </a:r>
            <a:endParaRPr lang="zh-CN" altLang="en-US" sz="2800" b="1" dirty="0">
              <a:solidFill>
                <a:srgbClr val="4472C4"/>
              </a:solidFill>
              <a:latin typeface="Calibri" panose="020F0502020204030204" charset="0"/>
            </a:endParaRPr>
          </a:p>
        </p:txBody>
      </p:sp>
      <p:sp>
        <p:nvSpPr>
          <p:cNvPr id="9" name="文本框 8"/>
          <p:cNvSpPr txBox="1"/>
          <p:nvPr/>
        </p:nvSpPr>
        <p:spPr>
          <a:xfrm>
            <a:off x="5540618" y="1619885"/>
            <a:ext cx="2623185"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rPr>
              <a:t>血缘关系</a:t>
            </a:r>
            <a:endParaRPr lang="zh-CN" altLang="en-US" sz="2800" b="1" dirty="0">
              <a:solidFill>
                <a:srgbClr val="FF0000"/>
              </a:solidFill>
              <a:latin typeface="Calibri" panose="020F0502020204030204" charset="0"/>
            </a:endParaRPr>
          </a:p>
        </p:txBody>
      </p:sp>
      <p:sp>
        <p:nvSpPr>
          <p:cNvPr id="10" name="文本框 9"/>
          <p:cNvSpPr txBox="1"/>
          <p:nvPr/>
        </p:nvSpPr>
        <p:spPr>
          <a:xfrm>
            <a:off x="3752850" y="2141855"/>
            <a:ext cx="1844040" cy="521970"/>
          </a:xfrm>
          <a:prstGeom prst="rect">
            <a:avLst/>
          </a:prstGeom>
          <a:noFill/>
        </p:spPr>
        <p:txBody>
          <a:bodyPr wrap="square" rtlCol="0">
            <a:spAutoFit/>
          </a:bodyPr>
          <a:lstStyle/>
          <a:p>
            <a:pPr algn="ctr"/>
            <a:r>
              <a:rPr lang="zh-CN" altLang="en-US" sz="2800" b="1" dirty="0">
                <a:solidFill>
                  <a:srgbClr val="4472C4"/>
                </a:solidFill>
                <a:latin typeface="Calibri" panose="020F0502020204030204" charset="0"/>
              </a:rPr>
              <a:t>哥</a:t>
            </a:r>
            <a:r>
              <a:rPr lang="en-US" altLang="zh-CN" sz="2800" b="1" dirty="0">
                <a:solidFill>
                  <a:srgbClr val="4472C4"/>
                </a:solidFill>
                <a:latin typeface="Calibri" panose="020F0502020204030204" charset="0"/>
              </a:rPr>
              <a:t>/</a:t>
            </a:r>
            <a:r>
              <a:rPr lang="zh-CN" altLang="en-US" sz="2800" b="1" dirty="0">
                <a:solidFill>
                  <a:srgbClr val="4472C4"/>
                </a:solidFill>
                <a:latin typeface="Calibri" panose="020F0502020204030204" charset="0"/>
              </a:rPr>
              <a:t>姐</a:t>
            </a:r>
            <a:endParaRPr lang="zh-CN" altLang="en-US" sz="2800" b="1" dirty="0">
              <a:solidFill>
                <a:srgbClr val="4472C4"/>
              </a:solidFill>
              <a:latin typeface="Calibri" panose="020F0502020204030204" charset="0"/>
            </a:endParaRPr>
          </a:p>
        </p:txBody>
      </p:sp>
      <p:sp>
        <p:nvSpPr>
          <p:cNvPr id="11" name="文本框 10"/>
          <p:cNvSpPr txBox="1"/>
          <p:nvPr/>
        </p:nvSpPr>
        <p:spPr>
          <a:xfrm>
            <a:off x="5540618" y="2141855"/>
            <a:ext cx="2623185" cy="521970"/>
          </a:xfrm>
          <a:prstGeom prst="rect">
            <a:avLst/>
          </a:prstGeom>
          <a:noFill/>
        </p:spPr>
        <p:txBody>
          <a:bodyPr wrap="square" rtlCol="0">
            <a:spAutoFit/>
          </a:bodyPr>
          <a:lstStyle/>
          <a:p>
            <a:r>
              <a:rPr lang="zh-CN" altLang="en-US" sz="2800" b="1">
                <a:solidFill>
                  <a:srgbClr val="FF0000"/>
                </a:solidFill>
                <a:latin typeface="Calibri" panose="020F0502020204030204" charset="0"/>
              </a:rPr>
              <a:t>血缘关系</a:t>
            </a:r>
            <a:endParaRPr lang="zh-CN" altLang="en-US" sz="2800" b="1">
              <a:solidFill>
                <a:srgbClr val="FF0000"/>
              </a:solidFill>
              <a:latin typeface="Calibri" panose="020F0502020204030204" charset="0"/>
            </a:endParaRPr>
          </a:p>
        </p:txBody>
      </p:sp>
      <p:sp>
        <p:nvSpPr>
          <p:cNvPr id="12" name="文本框 11"/>
          <p:cNvSpPr txBox="1"/>
          <p:nvPr/>
        </p:nvSpPr>
        <p:spPr>
          <a:xfrm>
            <a:off x="3625850" y="2790825"/>
            <a:ext cx="2052955" cy="521970"/>
          </a:xfrm>
          <a:prstGeom prst="rect">
            <a:avLst/>
          </a:prstGeom>
          <a:noFill/>
        </p:spPr>
        <p:txBody>
          <a:bodyPr wrap="square" rtlCol="0">
            <a:spAutoFit/>
          </a:bodyPr>
          <a:lstStyle/>
          <a:p>
            <a:r>
              <a:rPr lang="zh-CN" altLang="en-US" sz="2800" b="1" dirty="0">
                <a:solidFill>
                  <a:srgbClr val="4472C4"/>
                </a:solidFill>
                <a:latin typeface="Calibri" panose="020F0502020204030204" charset="0"/>
              </a:rPr>
              <a:t>学生、同学</a:t>
            </a:r>
            <a:endParaRPr lang="zh-CN" altLang="en-US" sz="2800" b="1" dirty="0">
              <a:solidFill>
                <a:srgbClr val="4472C4"/>
              </a:solidFill>
              <a:latin typeface="Calibri" panose="020F0502020204030204" charset="0"/>
            </a:endParaRPr>
          </a:p>
        </p:txBody>
      </p:sp>
      <p:sp>
        <p:nvSpPr>
          <p:cNvPr id="13" name="文本框 12"/>
          <p:cNvSpPr txBox="1"/>
          <p:nvPr/>
        </p:nvSpPr>
        <p:spPr>
          <a:xfrm>
            <a:off x="5540618" y="2727325"/>
            <a:ext cx="2623185"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rPr>
              <a:t>业缘关系</a:t>
            </a:r>
            <a:endParaRPr lang="zh-CN" altLang="en-US" sz="2800" b="1" dirty="0">
              <a:solidFill>
                <a:srgbClr val="FF0000"/>
              </a:solidFill>
              <a:latin typeface="Calibri" panose="020F0502020204030204" charset="0"/>
            </a:endParaRPr>
          </a:p>
        </p:txBody>
      </p:sp>
      <p:sp>
        <p:nvSpPr>
          <p:cNvPr id="14" name="文本框 13"/>
          <p:cNvSpPr txBox="1"/>
          <p:nvPr/>
        </p:nvSpPr>
        <p:spPr>
          <a:xfrm>
            <a:off x="3752850" y="3312795"/>
            <a:ext cx="1844040" cy="521970"/>
          </a:xfrm>
          <a:prstGeom prst="rect">
            <a:avLst/>
          </a:prstGeom>
          <a:noFill/>
        </p:spPr>
        <p:txBody>
          <a:bodyPr wrap="square" rtlCol="0">
            <a:spAutoFit/>
          </a:bodyPr>
          <a:lstStyle/>
          <a:p>
            <a:pPr algn="ctr"/>
            <a:r>
              <a:rPr lang="zh-CN" altLang="en-US" sz="2800" b="1" dirty="0">
                <a:solidFill>
                  <a:srgbClr val="4472C4"/>
                </a:solidFill>
                <a:latin typeface="Calibri" panose="020F0502020204030204" charset="0"/>
              </a:rPr>
              <a:t>顾客</a:t>
            </a:r>
            <a:endParaRPr lang="zh-CN" altLang="en-US" sz="2800" b="1" dirty="0">
              <a:solidFill>
                <a:srgbClr val="4472C4"/>
              </a:solidFill>
              <a:latin typeface="Calibri" panose="020F0502020204030204" charset="0"/>
            </a:endParaRPr>
          </a:p>
        </p:txBody>
      </p:sp>
      <p:sp>
        <p:nvSpPr>
          <p:cNvPr id="15" name="文本框 14"/>
          <p:cNvSpPr txBox="1"/>
          <p:nvPr/>
        </p:nvSpPr>
        <p:spPr>
          <a:xfrm>
            <a:off x="5540618" y="3312795"/>
            <a:ext cx="2623185" cy="521970"/>
          </a:xfrm>
          <a:prstGeom prst="rect">
            <a:avLst/>
          </a:prstGeom>
          <a:noFill/>
        </p:spPr>
        <p:txBody>
          <a:bodyPr wrap="square" rtlCol="0">
            <a:spAutoFit/>
          </a:bodyPr>
          <a:lstStyle/>
          <a:p>
            <a:r>
              <a:rPr lang="zh-CN" altLang="en-US" sz="2800" b="1" dirty="0">
                <a:solidFill>
                  <a:srgbClr val="FF0000"/>
                </a:solidFill>
                <a:latin typeface="Calibri" panose="020F0502020204030204" charset="0"/>
              </a:rPr>
              <a:t>业缘关系</a:t>
            </a:r>
            <a:endParaRPr lang="zh-CN" altLang="en-US" sz="2800" b="1" dirty="0">
              <a:solidFill>
                <a:srgbClr val="FF0000"/>
              </a:solidFill>
              <a:latin typeface="Calibri" panose="020F0502020204030204" charset="0"/>
            </a:endParaRPr>
          </a:p>
        </p:txBody>
      </p:sp>
      <p:sp>
        <p:nvSpPr>
          <p:cNvPr id="16" name="文本框 15"/>
          <p:cNvSpPr txBox="1"/>
          <p:nvPr/>
        </p:nvSpPr>
        <p:spPr>
          <a:xfrm>
            <a:off x="3648075" y="3834765"/>
            <a:ext cx="2052955" cy="521970"/>
          </a:xfrm>
          <a:prstGeom prst="rect">
            <a:avLst/>
          </a:prstGeom>
          <a:noFill/>
        </p:spPr>
        <p:txBody>
          <a:bodyPr wrap="square" rtlCol="0">
            <a:spAutoFit/>
          </a:bodyPr>
          <a:lstStyle/>
          <a:p>
            <a:r>
              <a:rPr lang="zh-CN" altLang="en-US" sz="2800" b="1" spc="-150" dirty="0">
                <a:solidFill>
                  <a:srgbClr val="4472C4"/>
                </a:solidFill>
                <a:latin typeface="Calibri" panose="020F0502020204030204" charset="0"/>
              </a:rPr>
              <a:t>业主、邻居</a:t>
            </a:r>
            <a:endParaRPr lang="zh-CN" altLang="en-US" sz="2800" b="1" spc="-150" dirty="0">
              <a:solidFill>
                <a:srgbClr val="4472C4"/>
              </a:solidFill>
              <a:latin typeface="Calibri" panose="020F0502020204030204" charset="0"/>
            </a:endParaRPr>
          </a:p>
        </p:txBody>
      </p:sp>
      <p:sp>
        <p:nvSpPr>
          <p:cNvPr id="17" name="文本框 16"/>
          <p:cNvSpPr txBox="1"/>
          <p:nvPr/>
        </p:nvSpPr>
        <p:spPr>
          <a:xfrm>
            <a:off x="5540618" y="3834765"/>
            <a:ext cx="2623185" cy="521970"/>
          </a:xfrm>
          <a:prstGeom prst="rect">
            <a:avLst/>
          </a:prstGeom>
          <a:noFill/>
        </p:spPr>
        <p:txBody>
          <a:bodyPr wrap="square" rtlCol="0">
            <a:spAutoFit/>
          </a:bodyPr>
          <a:lstStyle/>
          <a:p>
            <a:r>
              <a:rPr lang="zh-CN" altLang="en-US" sz="2800" b="1">
                <a:solidFill>
                  <a:srgbClr val="FF0000"/>
                </a:solidFill>
                <a:latin typeface="Calibri" panose="020F0502020204030204" charset="0"/>
              </a:rPr>
              <a:t>地缘关系</a:t>
            </a:r>
            <a:endParaRPr lang="zh-CN" altLang="en-US" sz="2800" b="1">
              <a:solidFill>
                <a:srgbClr val="FF0000"/>
              </a:solidFill>
              <a:latin typeface="Calibri" panose="020F0502020204030204" charset="0"/>
            </a:endParaRPr>
          </a:p>
        </p:txBody>
      </p:sp>
      <p:grpSp>
        <p:nvGrpSpPr>
          <p:cNvPr id="19" name="组合 18"/>
          <p:cNvGrpSpPr/>
          <p:nvPr/>
        </p:nvGrpSpPr>
        <p:grpSpPr>
          <a:xfrm>
            <a:off x="7311390" y="949325"/>
            <a:ext cx="4721860" cy="3961765"/>
            <a:chOff x="11514" y="1495"/>
            <a:chExt cx="7436" cy="6239"/>
          </a:xfrm>
        </p:grpSpPr>
        <p:pic>
          <p:nvPicPr>
            <p:cNvPr id="7" name="图片 6"/>
            <p:cNvPicPr>
              <a:picLocks noChangeAspect="1"/>
            </p:cNvPicPr>
            <p:nvPr/>
          </p:nvPicPr>
          <p:blipFill>
            <a:blip r:embed="rId2"/>
            <a:srcRect t="12953" r="-926"/>
            <a:stretch>
              <a:fillRect/>
            </a:stretch>
          </p:blipFill>
          <p:spPr>
            <a:xfrm>
              <a:off x="11514" y="1495"/>
              <a:ext cx="7437" cy="6220"/>
            </a:xfrm>
            <a:prstGeom prst="rect">
              <a:avLst/>
            </a:prstGeom>
            <a:effectLst>
              <a:glow rad="63500">
                <a:schemeClr val="accent2">
                  <a:satMod val="175000"/>
                  <a:alpha val="40000"/>
                </a:schemeClr>
              </a:glow>
            </a:effectLst>
          </p:spPr>
        </p:pic>
        <p:sp>
          <p:nvSpPr>
            <p:cNvPr id="18" name="文本框 17"/>
            <p:cNvSpPr txBox="1"/>
            <p:nvPr/>
          </p:nvSpPr>
          <p:spPr>
            <a:xfrm>
              <a:off x="17333" y="6816"/>
              <a:ext cx="1313" cy="919"/>
            </a:xfrm>
            <a:prstGeom prst="rect">
              <a:avLst/>
            </a:prstGeom>
            <a:noFill/>
          </p:spPr>
          <p:txBody>
            <a:bodyPr wrap="square" rtlCol="0">
              <a:spAutoFit/>
            </a:bodyPr>
            <a:lstStyle/>
            <a:p>
              <a:r>
                <a:rPr lang="en-US" altLang="zh-CN" sz="3200" b="1">
                  <a:solidFill>
                    <a:srgbClr val="FF0000"/>
                  </a:solidFill>
                </a:rPr>
                <a:t>P7</a:t>
              </a:r>
              <a:endParaRPr lang="en-US" altLang="zh-CN" sz="3200" b="1">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5460" y="409238"/>
            <a:ext cx="11522417" cy="2308324"/>
          </a:xfrm>
          <a:prstGeom prst="rect">
            <a:avLst/>
          </a:prstGeom>
        </p:spPr>
        <p:txBody>
          <a:bodyPr wrap="square">
            <a:spAutoFit/>
          </a:bodyPr>
          <a:lstStyle/>
          <a:p>
            <a:pPr indent="609600" algn="just" hangingPunct="0">
              <a:lnSpc>
                <a:spcPct val="120000"/>
              </a:lnSpc>
            </a:pPr>
            <a:r>
              <a:rPr lang="en-US" altLang="zh-CN" sz="2400" spc="-130" dirty="0">
                <a:solidFill>
                  <a:srgbClr val="000000"/>
                </a:solidFill>
                <a:latin typeface="楷体" panose="02010609060101010101" pitchFamily="49" charset="-122"/>
                <a:ea typeface="楷体" panose="02010609060101010101" pitchFamily="49" charset="-122"/>
              </a:rPr>
              <a:t>X</a:t>
            </a:r>
            <a:r>
              <a:rPr lang="zh-CN" altLang="en-US" sz="2400" spc="-130" dirty="0">
                <a:solidFill>
                  <a:srgbClr val="000000"/>
                </a:solidFill>
                <a:latin typeface="楷体" panose="02010609060101010101" pitchFamily="49" charset="-122"/>
                <a:ea typeface="楷体" panose="02010609060101010101" pitchFamily="49" charset="-122"/>
              </a:rPr>
              <a:t>中学在暑期开展了“文化传承有担当，校园布展我参与”思政主题争章活动。为了更好的完成任务，小明和同学预约了“四行仓库”的参观作为小队活动。但妈妈觉得小明马上要升入八年级了，就应该把时间精力全放在学习上，小队活动参不参加无所谓，所以不准他前去参观。 </a:t>
            </a:r>
            <a:endParaRPr lang="zh-CN" altLang="en-US" sz="2400" spc="-130" dirty="0">
              <a:solidFill>
                <a:srgbClr val="000000"/>
              </a:solidFill>
              <a:latin typeface="楷体" panose="02010609060101010101" pitchFamily="49" charset="-122"/>
              <a:ea typeface="楷体" panose="02010609060101010101" pitchFamily="49" charset="-122"/>
            </a:endParaRPr>
          </a:p>
          <a:p>
            <a:pPr indent="609600" algn="just" hangingPunct="0">
              <a:lnSpc>
                <a:spcPct val="120000"/>
              </a:lnSpc>
            </a:pPr>
            <a:r>
              <a:rPr lang="zh-CN" altLang="en-US" sz="2400" spc="-130" dirty="0">
                <a:solidFill>
                  <a:srgbClr val="000000"/>
                </a:solidFill>
                <a:latin typeface="宋体" panose="02010600030101010101" pitchFamily="2" charset="-122"/>
                <a:ea typeface="宋体" panose="02010600030101010101" pitchFamily="2" charset="-122"/>
              </a:rPr>
              <a:t>如果你是小明，你会如何说服妈妈呢？请综合运用所学内容</a:t>
            </a:r>
            <a:r>
              <a:rPr lang="zh-CN" altLang="en-US" sz="2400" b="1" spc="-130" dirty="0">
                <a:solidFill>
                  <a:srgbClr val="000000"/>
                </a:solidFill>
                <a:latin typeface="楷体" panose="02010609060101010101" pitchFamily="49" charset="-122"/>
                <a:ea typeface="楷体" panose="02010609060101010101" pitchFamily="49" charset="-122"/>
              </a:rPr>
              <a:t>。 </a:t>
            </a:r>
            <a:endParaRPr lang="zh-CN" altLang="en-US" sz="2400" b="1" spc="-130" dirty="0">
              <a:solidFill>
                <a:srgbClr val="000000"/>
              </a:solidFill>
              <a:latin typeface="楷体" panose="02010609060101010101" pitchFamily="49" charset="-122"/>
              <a:ea typeface="楷体" panose="02010609060101010101" pitchFamily="49" charset="-122"/>
            </a:endParaRPr>
          </a:p>
        </p:txBody>
      </p:sp>
      <p:sp>
        <p:nvSpPr>
          <p:cNvPr id="6" name="TextBox 5"/>
          <p:cNvSpPr txBox="1"/>
          <p:nvPr/>
        </p:nvSpPr>
        <p:spPr>
          <a:xfrm>
            <a:off x="711425" y="4180934"/>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2861718" y="5342655"/>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2857003" y="4143300"/>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0" name="TextBox 98"/>
          <p:cNvSpPr txBox="1"/>
          <p:nvPr>
            <p:custDataLst>
              <p:tags r:id="rId1"/>
            </p:custDataLst>
          </p:nvPr>
        </p:nvSpPr>
        <p:spPr>
          <a:xfrm>
            <a:off x="1840118" y="3333278"/>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1" name="TextBox 98"/>
          <p:cNvSpPr txBox="1"/>
          <p:nvPr>
            <p:custDataLst>
              <p:tags r:id="rId2"/>
            </p:custDataLst>
          </p:nvPr>
        </p:nvSpPr>
        <p:spPr>
          <a:xfrm>
            <a:off x="5497218" y="3450096"/>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2" name="TextBox 98"/>
          <p:cNvSpPr txBox="1"/>
          <p:nvPr>
            <p:custDataLst>
              <p:tags r:id="rId3"/>
            </p:custDataLst>
          </p:nvPr>
        </p:nvSpPr>
        <p:spPr>
          <a:xfrm>
            <a:off x="8003556" y="4751157"/>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3" name="左大括号 12"/>
          <p:cNvSpPr/>
          <p:nvPr/>
        </p:nvSpPr>
        <p:spPr>
          <a:xfrm rot="5400000">
            <a:off x="2401533" y="319050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上下箭头 13"/>
          <p:cNvSpPr/>
          <p:nvPr/>
        </p:nvSpPr>
        <p:spPr>
          <a:xfrm>
            <a:off x="3524639" y="4766052"/>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5" name="TextBox 14"/>
          <p:cNvSpPr txBox="1"/>
          <p:nvPr/>
        </p:nvSpPr>
        <p:spPr>
          <a:xfrm>
            <a:off x="5456481" y="4766052"/>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6" name="左大括号 15"/>
          <p:cNvSpPr/>
          <p:nvPr/>
        </p:nvSpPr>
        <p:spPr>
          <a:xfrm rot="10800000">
            <a:off x="4518679" y="431398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矩形 16"/>
          <p:cNvSpPr/>
          <p:nvPr/>
        </p:nvSpPr>
        <p:spPr>
          <a:xfrm>
            <a:off x="7678339" y="5771801"/>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18" name="右箭头 17"/>
          <p:cNvSpPr/>
          <p:nvPr/>
        </p:nvSpPr>
        <p:spPr>
          <a:xfrm>
            <a:off x="2348516" y="4367776"/>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9" name="右箭头 18"/>
          <p:cNvSpPr/>
          <p:nvPr/>
        </p:nvSpPr>
        <p:spPr>
          <a:xfrm>
            <a:off x="4943279" y="4826291"/>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右箭头 19"/>
          <p:cNvSpPr/>
          <p:nvPr/>
        </p:nvSpPr>
        <p:spPr>
          <a:xfrm>
            <a:off x="7399442" y="4857014"/>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5" name="直接连接符 4"/>
          <p:cNvCxnSpPr/>
          <p:nvPr/>
        </p:nvCxnSpPr>
        <p:spPr>
          <a:xfrm>
            <a:off x="4466664" y="2612635"/>
            <a:ext cx="10956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圆角矩形标注 27"/>
          <p:cNvSpPr/>
          <p:nvPr/>
        </p:nvSpPr>
        <p:spPr>
          <a:xfrm>
            <a:off x="7036395" y="1937239"/>
            <a:ext cx="1092181" cy="464233"/>
          </a:xfrm>
          <a:prstGeom prst="wedgeRoundRectCallout">
            <a:avLst>
              <a:gd name="adj1" fmla="val -58738"/>
              <a:gd name="adj2" fmla="val -89533"/>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六</a:t>
            </a:r>
            <a:r>
              <a:rPr lang="en-US" altLang="zh-CN" sz="2400" b="1" spc="-150" dirty="0" smtClean="0">
                <a:solidFill>
                  <a:prstClr val="white"/>
                </a:solidFill>
              </a:rPr>
              <a:t>P17</a:t>
            </a:r>
            <a:endParaRPr lang="en-US" altLang="zh-CN" sz="2400" b="1" spc="-150" dirty="0" smtClean="0">
              <a:solidFill>
                <a:prstClr val="white"/>
              </a:solidFill>
            </a:endParaRPr>
          </a:p>
        </p:txBody>
      </p:sp>
      <p:sp>
        <p:nvSpPr>
          <p:cNvPr id="23" name="圆角矩形标注 22"/>
          <p:cNvSpPr/>
          <p:nvPr/>
        </p:nvSpPr>
        <p:spPr>
          <a:xfrm>
            <a:off x="10485627" y="2123198"/>
            <a:ext cx="1147895" cy="464233"/>
          </a:xfrm>
          <a:prstGeom prst="wedgeRoundRectCallout">
            <a:avLst>
              <a:gd name="adj1" fmla="val -59947"/>
              <a:gd name="adj2" fmla="val -122441"/>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八</a:t>
            </a:r>
            <a:r>
              <a:rPr lang="en-US" altLang="zh-CN" sz="2400" b="1" spc="-150" dirty="0" smtClean="0">
                <a:solidFill>
                  <a:prstClr val="white"/>
                </a:solidFill>
              </a:rPr>
              <a:t>P4</a:t>
            </a:r>
            <a:endParaRPr lang="zh-CN" altLang="en-US" sz="2400" b="1" spc="-150" dirty="0" smtClean="0">
              <a:solidFill>
                <a:prstClr val="white"/>
              </a:solidFill>
            </a:endParaRPr>
          </a:p>
        </p:txBody>
      </p:sp>
      <p:cxnSp>
        <p:nvCxnSpPr>
          <p:cNvPr id="26" name="直接连接符 25"/>
          <p:cNvCxnSpPr/>
          <p:nvPr/>
        </p:nvCxnSpPr>
        <p:spPr>
          <a:xfrm>
            <a:off x="7935545" y="1733257"/>
            <a:ext cx="312403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57006" y="2169356"/>
            <a:ext cx="194551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661783" y="1733257"/>
            <a:ext cx="292070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90894" y="1292414"/>
            <a:ext cx="254465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圆角矩形标注 38"/>
          <p:cNvSpPr/>
          <p:nvPr/>
        </p:nvSpPr>
        <p:spPr>
          <a:xfrm>
            <a:off x="8528258" y="1"/>
            <a:ext cx="1522917" cy="409238"/>
          </a:xfrm>
          <a:prstGeom prst="wedgeRoundRectCallout">
            <a:avLst>
              <a:gd name="adj1" fmla="val -96818"/>
              <a:gd name="adj2" fmla="val 21392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八</a:t>
            </a:r>
            <a:r>
              <a:rPr lang="en-US" altLang="zh-CN" sz="2400" b="1" spc="-150" dirty="0" smtClean="0">
                <a:solidFill>
                  <a:prstClr val="white"/>
                </a:solidFill>
              </a:rPr>
              <a:t>P101</a:t>
            </a:r>
            <a:endParaRPr lang="zh-CN" altLang="en-US" sz="2400" b="1" spc="-150" dirty="0" smtClean="0">
              <a:solidFill>
                <a:prstClr val="white"/>
              </a:solidFill>
            </a:endParaRPr>
          </a:p>
        </p:txBody>
      </p:sp>
      <p:sp>
        <p:nvSpPr>
          <p:cNvPr id="40" name="圆角矩形标注 39"/>
          <p:cNvSpPr/>
          <p:nvPr/>
        </p:nvSpPr>
        <p:spPr>
          <a:xfrm>
            <a:off x="2206302" y="1"/>
            <a:ext cx="1522917" cy="409238"/>
          </a:xfrm>
          <a:prstGeom prst="wedgeRoundRectCallout">
            <a:avLst>
              <a:gd name="adj1" fmla="val 70378"/>
              <a:gd name="adj2" fmla="val 59235"/>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七</a:t>
            </a:r>
            <a:endParaRPr lang="zh-CN" altLang="en-US" sz="2400" b="1" spc="-150" dirty="0" smtClean="0">
              <a:solidFill>
                <a:prstClr val="white"/>
              </a:solidFill>
            </a:endParaRPr>
          </a:p>
        </p:txBody>
      </p:sp>
      <p:cxnSp>
        <p:nvCxnSpPr>
          <p:cNvPr id="41" name="直接连接符 40"/>
          <p:cNvCxnSpPr/>
          <p:nvPr/>
        </p:nvCxnSpPr>
        <p:spPr>
          <a:xfrm>
            <a:off x="4022219" y="853971"/>
            <a:ext cx="119461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90" r="3946" b="12165"/>
          <a:stretch>
            <a:fillRect/>
          </a:stretch>
        </p:blipFill>
        <p:spPr bwMode="auto">
          <a:xfrm>
            <a:off x="7402819" y="2633494"/>
            <a:ext cx="4751662" cy="192459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linds(horizontal)">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50"/>
                                        </p:tgtEl>
                                        <p:attrNameLst>
                                          <p:attrName>style.visibility</p:attrName>
                                        </p:attrNameLst>
                                      </p:cBhvr>
                                      <p:to>
                                        <p:strVal val="visible"/>
                                      </p:to>
                                    </p:set>
                                    <p:animEffect transition="in" filter="fade">
                                      <p:cBhvr>
                                        <p:cTn id="64" dur="500"/>
                                        <p:tgtEl>
                                          <p:spTgt spid="205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wipe(left)">
                                      <p:cBhvr>
                                        <p:cTn id="84" dur="500"/>
                                        <p:tgtEl>
                                          <p:spTgt spid="4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500"/>
                                        <p:tgtEl>
                                          <p:spTgt spid="15"/>
                                        </p:tgtEl>
                                      </p:cBhvr>
                                    </p:animEffect>
                                  </p:childTnLst>
                                </p:cTn>
                              </p:par>
                            </p:childTnLst>
                          </p:cTn>
                        </p:par>
                        <p:par>
                          <p:cTn id="103" fill="hold">
                            <p:stCondLst>
                              <p:cond delay="500"/>
                            </p:stCondLst>
                            <p:childTnLst>
                              <p:par>
                                <p:cTn id="104" presetID="10" presetClass="entr" presetSubtype="0" fill="hold" grpId="1"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500"/>
                                        <p:tgtEl>
                                          <p:spTgt spid="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500"/>
                                        <p:tgtEl>
                                          <p:spTgt spid="20"/>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12"/>
                                        </p:tgtEl>
                                        <p:attrNameLst>
                                          <p:attrName>style.visibility</p:attrName>
                                        </p:attrNameLst>
                                      </p:cBhvr>
                                      <p:to>
                                        <p:strVal val="visible"/>
                                      </p:to>
                                    </p:set>
                                    <p:animEffect transition="in" filter="fade">
                                      <p:cBhvr>
                                        <p:cTn id="112" dur="500"/>
                                        <p:tgtEl>
                                          <p:spTgt spid="12"/>
                                        </p:tgtEl>
                                      </p:cBhvr>
                                    </p:animEffect>
                                  </p:childTnLst>
                                </p:cTn>
                              </p:par>
                            </p:childTnLst>
                          </p:cTn>
                        </p:par>
                        <p:par>
                          <p:cTn id="113" fill="hold">
                            <p:stCondLst>
                              <p:cond delay="1000"/>
                            </p:stCondLst>
                            <p:childTnLst>
                              <p:par>
                                <p:cTn id="114" presetID="10" presetClass="entr" presetSubtype="0"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p:bldP spid="10" grpId="1"/>
      <p:bldP spid="11" grpId="0"/>
      <p:bldP spid="11" grpId="1"/>
      <p:bldP spid="12" grpId="0" animBg="1"/>
      <p:bldP spid="12" grpId="1" bldLvl="0" animBg="1"/>
      <p:bldP spid="13" grpId="0" bldLvl="0" animBg="1"/>
      <p:bldP spid="14" grpId="0" bldLvl="0" animBg="1"/>
      <p:bldP spid="15" grpId="0" bldLvl="0" animBg="1"/>
      <p:bldP spid="16" grpId="0" bldLvl="0" animBg="1"/>
      <p:bldP spid="17" grpId="0"/>
      <p:bldP spid="18" grpId="0" bldLvl="0" animBg="1"/>
      <p:bldP spid="19" grpId="0" bldLvl="0" animBg="1"/>
      <p:bldP spid="20" grpId="0" bldLvl="0" animBg="1"/>
      <p:bldP spid="28" grpId="0" bldLvl="0" animBg="1"/>
      <p:bldP spid="23" grpId="0" bldLvl="0" animBg="1"/>
      <p:bldP spid="39" grpId="0" bldLvl="0" animBg="1"/>
      <p:bldP spid="4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74179" y="285114"/>
            <a:ext cx="6099076"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66065" y="2711598"/>
            <a:ext cx="11807190" cy="3984624"/>
          </a:xfrm>
          <a:prstGeom prst="rect">
            <a:avLst/>
          </a:prstGeom>
          <a:noFill/>
          <a:ln w="19050">
            <a:solidFill>
              <a:srgbClr val="002060"/>
            </a:solidFill>
          </a:ln>
        </p:spPr>
        <p:txBody>
          <a:bodyPr wrap="square" lIns="121920" tIns="60960" rIns="121920" bIns="60960">
            <a:noAutofit/>
          </a:bodyPr>
          <a:lstStyle/>
          <a:p>
            <a:pPr algn="just">
              <a:lnSpc>
                <a:spcPts val="2500"/>
              </a:lnSpc>
            </a:pPr>
            <a:r>
              <a:rPr lang="zh-CN" altLang="en-US" sz="2400" dirty="0">
                <a:ln w="0"/>
                <a:solidFill>
                  <a:prstClr val="black"/>
                </a:solidFill>
                <a:effectLst>
                  <a:outerShdw blurRad="38100" dist="19050" dir="2700000" algn="tl" rotWithShape="0">
                    <a:prstClr val="black">
                      <a:alpha val="40000"/>
                    </a:prstClr>
                  </a:outerShdw>
                </a:effectLst>
              </a:rPr>
              <a:t>答案示例：</a:t>
            </a:r>
            <a:endParaRPr lang="en-US" altLang="zh-CN" sz="2400" dirty="0">
              <a:ln w="0"/>
              <a:solidFill>
                <a:prstClr val="black"/>
              </a:solidFill>
              <a:effectLst>
                <a:outerShdw blurRad="38100" dist="19050" dir="2700000" algn="tl" rotWithShape="0">
                  <a:prstClr val="black">
                    <a:alpha val="40000"/>
                  </a:prstClr>
                </a:outerShdw>
              </a:effectLst>
            </a:endParaRPr>
          </a:p>
          <a:p>
            <a:pPr indent="660400" algn="just">
              <a:lnSpc>
                <a:spcPts val="3000"/>
              </a:lnSpc>
              <a:defRPr/>
              <a:extLst>
                <a:ext uri="{35155182-B16C-46BC-9424-99874614C6A1}">
                  <wpsdc:indentchars xmlns:wpsdc="http://www.wps.cn/officeDocument/2017/drawingmlCustomData" val="200" checksum="326428930"/>
                </a:ext>
              </a:extLst>
            </a:pPr>
            <a:r>
              <a:rPr lang="zh-CN" altLang="en-US" sz="2600" b="1" dirty="0" smtClean="0">
                <a:solidFill>
                  <a:srgbClr val="00B050"/>
                </a:solidFill>
              </a:rPr>
              <a:t>妈妈，希望你同意我去参加“四行仓库”参观的小队活动。</a:t>
            </a:r>
            <a:endParaRPr lang="zh-CN" altLang="en-US" sz="2600" b="1" dirty="0" smtClean="0">
              <a:solidFill>
                <a:srgbClr val="00B050"/>
              </a:solidFill>
            </a:endParaRPr>
          </a:p>
          <a:p>
            <a:pPr indent="609600" algn="just">
              <a:lnSpc>
                <a:spcPts val="3000"/>
              </a:lnSpc>
              <a:defRPr/>
              <a:extLst>
                <a:ext uri="{35155182-B16C-46BC-9424-99874614C6A1}">
                  <wpsdc:indentchars xmlns:wpsdc="http://www.wps.cn/officeDocument/2017/drawingmlCustomData" val="200" checksum="4158780845"/>
                </a:ext>
              </a:extLst>
            </a:pPr>
            <a:r>
              <a:rPr lang="zh-CN" altLang="en-US" sz="2400" b="1" dirty="0">
                <a:ln w="0"/>
                <a:solidFill>
                  <a:prstClr val="black">
                    <a:lumMod val="95000"/>
                    <a:lumOff val="5000"/>
                  </a:prstClr>
                </a:solidFill>
                <a:effectLst>
                  <a:outerShdw blurRad="38100" dist="19050" dir="2700000" algn="tl" rotWithShape="0">
                    <a:prstClr val="black">
                      <a:alpha val="40000"/>
                    </a:prstClr>
                  </a:outerShdw>
                </a:effectLst>
              </a:rPr>
              <a:t>因为学习不仅仅局限在学校，</a:t>
            </a:r>
            <a:r>
              <a:rPr lang="zh-CN" altLang="en-US" sz="2600" b="1" dirty="0" smtClean="0">
                <a:solidFill>
                  <a:srgbClr val="0070C0"/>
                </a:solidFill>
              </a:rPr>
              <a:t>参观四行仓库</a:t>
            </a:r>
            <a:r>
              <a:rPr lang="zh-CN" altLang="en-US" sz="2600" b="1" dirty="0" smtClean="0">
                <a:solidFill>
                  <a:srgbClr val="00B050"/>
                </a:solidFill>
              </a:rPr>
              <a:t>也是学习</a:t>
            </a:r>
            <a:r>
              <a:rPr lang="zh-CN" altLang="en-US" sz="2600" b="1" dirty="0" smtClean="0">
                <a:solidFill>
                  <a:prstClr val="black">
                    <a:lumMod val="95000"/>
                    <a:lumOff val="5000"/>
                  </a:prstClr>
                </a:solidFill>
              </a:rPr>
              <a:t>，</a:t>
            </a:r>
            <a:r>
              <a:rPr lang="zh-CN" altLang="en-US" sz="2400" b="1" dirty="0">
                <a:ln w="0"/>
                <a:solidFill>
                  <a:prstClr val="black">
                    <a:lumMod val="95000"/>
                    <a:lumOff val="5000"/>
                  </a:prstClr>
                </a:solidFill>
                <a:effectLst>
                  <a:outerShdw blurRad="38100" dist="19050" dir="2700000" algn="tl" rotWithShape="0">
                    <a:prstClr val="black">
                      <a:alpha val="40000"/>
                    </a:prstClr>
                  </a:outerShdw>
                </a:effectLst>
              </a:rPr>
              <a:t>这是一种探究、发现、感悟式的</a:t>
            </a:r>
            <a:r>
              <a:rPr lang="zh-CN" altLang="en-US" sz="2400" b="1" dirty="0" smtClean="0">
                <a:ln w="0"/>
                <a:solidFill>
                  <a:prstClr val="black">
                    <a:lumMod val="95000"/>
                    <a:lumOff val="5000"/>
                  </a:prstClr>
                </a:solidFill>
                <a:effectLst>
                  <a:outerShdw blurRad="38100" dist="19050" dir="2700000" algn="tl" rotWithShape="0">
                    <a:prstClr val="black">
                      <a:alpha val="40000"/>
                    </a:prstClr>
                  </a:outerShdw>
                </a:effectLst>
              </a:rPr>
              <a:t>学习方式，</a:t>
            </a:r>
            <a:r>
              <a:rPr lang="zh-CN" altLang="en-US" sz="2600" b="1" dirty="0" smtClean="0">
                <a:solidFill>
                  <a:srgbClr val="00B050"/>
                </a:solidFill>
              </a:rPr>
              <a:t>有利于我了解历史知识，</a:t>
            </a:r>
            <a:r>
              <a:rPr lang="zh-CN" altLang="en-US" sz="2400" b="1" dirty="0">
                <a:ln w="0"/>
                <a:solidFill>
                  <a:prstClr val="black">
                    <a:lumMod val="95000"/>
                    <a:lumOff val="5000"/>
                  </a:prstClr>
                </a:solidFill>
                <a:effectLst>
                  <a:outerShdw blurRad="38100" dist="19050" dir="2700000" algn="tl" rotWithShape="0">
                    <a:prstClr val="black">
                      <a:alpha val="40000"/>
                    </a:prstClr>
                  </a:outerShdw>
                </a:effectLst>
              </a:rPr>
              <a:t>传承中华</a:t>
            </a:r>
            <a:r>
              <a:rPr lang="zh-CN" altLang="en-US" sz="2400" b="1" dirty="0" smtClean="0">
                <a:ln w="0"/>
                <a:solidFill>
                  <a:prstClr val="black">
                    <a:lumMod val="95000"/>
                    <a:lumOff val="5000"/>
                  </a:prstClr>
                </a:solidFill>
                <a:effectLst>
                  <a:outerShdw blurRad="38100" dist="19050" dir="2700000" algn="tl" rotWithShape="0">
                    <a:prstClr val="black">
                      <a:alpha val="40000"/>
                    </a:prstClr>
                  </a:outerShdw>
                </a:effectLst>
              </a:rPr>
              <a:t>文化；</a:t>
            </a:r>
            <a:endParaRPr lang="zh-CN" altLang="en-US" sz="2400" b="1" dirty="0">
              <a:ln w="0"/>
              <a:solidFill>
                <a:prstClr val="black">
                  <a:lumMod val="95000"/>
                  <a:lumOff val="5000"/>
                </a:prstClr>
              </a:solidFill>
              <a:effectLst>
                <a:outerShdw blurRad="38100" dist="19050" dir="2700000" algn="tl" rotWithShape="0">
                  <a:prstClr val="black">
                    <a:alpha val="40000"/>
                  </a:prstClr>
                </a:outerShdw>
              </a:effectLst>
            </a:endParaRPr>
          </a:p>
          <a:p>
            <a:pPr indent="660400" algn="just">
              <a:lnSpc>
                <a:spcPts val="3000"/>
              </a:lnSpc>
              <a:defRPr/>
              <a:extLst>
                <a:ext uri="{35155182-B16C-46BC-9424-99874614C6A1}">
                  <wpsdc:indentchars xmlns:wpsdc="http://www.wps.cn/officeDocument/2017/drawingmlCustomData" val="200" checksum="326428930"/>
                </a:ext>
              </a:extLst>
            </a:pPr>
            <a:r>
              <a:rPr lang="zh-CN" altLang="en-US" sz="2600" b="1" dirty="0">
                <a:solidFill>
                  <a:srgbClr val="0070C0"/>
                </a:solidFill>
              </a:rPr>
              <a:t>参观四行仓库作为一次小队活动，</a:t>
            </a:r>
            <a:r>
              <a:rPr lang="zh-CN" altLang="en-US" sz="2600" b="1" dirty="0" smtClean="0">
                <a:solidFill>
                  <a:srgbClr val="00B050"/>
                </a:solidFill>
              </a:rPr>
              <a:t>有利于</a:t>
            </a:r>
            <a:r>
              <a:rPr lang="zh-CN" altLang="en-US" sz="2400" b="1" dirty="0">
                <a:ln w="0"/>
                <a:solidFill>
                  <a:prstClr val="black">
                    <a:lumMod val="95000"/>
                    <a:lumOff val="5000"/>
                  </a:prstClr>
                </a:solidFill>
                <a:effectLst>
                  <a:outerShdw blurRad="38100" dist="19050" dir="2700000" algn="tl" rotWithShape="0">
                    <a:prstClr val="black">
                      <a:alpha val="40000"/>
                    </a:prstClr>
                  </a:outerShdw>
                </a:effectLst>
              </a:rPr>
              <a:t>我更好的认识社会，感受丰富多彩</a:t>
            </a:r>
            <a:r>
              <a:rPr lang="zh-CN" altLang="en-US" sz="2400" b="1" dirty="0" smtClean="0">
                <a:ln w="0"/>
                <a:solidFill>
                  <a:prstClr val="black">
                    <a:lumMod val="95000"/>
                    <a:lumOff val="5000"/>
                  </a:prstClr>
                </a:solidFill>
                <a:effectLst>
                  <a:outerShdw blurRad="38100" dist="19050" dir="2700000" algn="tl" rotWithShape="0">
                    <a:prstClr val="black">
                      <a:alpha val="40000"/>
                    </a:prstClr>
                  </a:outerShdw>
                </a:effectLst>
              </a:rPr>
              <a:t>社会生活；</a:t>
            </a:r>
            <a:endParaRPr lang="en-US" altLang="zh-CN" sz="2400" b="1" dirty="0" smtClean="0">
              <a:ln w="0"/>
              <a:solidFill>
                <a:prstClr val="black">
                  <a:lumMod val="95000"/>
                  <a:lumOff val="5000"/>
                </a:prstClr>
              </a:solidFill>
              <a:effectLst>
                <a:outerShdw blurRad="38100" dist="19050" dir="2700000" algn="tl" rotWithShape="0">
                  <a:prstClr val="black">
                    <a:alpha val="40000"/>
                  </a:prstClr>
                </a:outerShdw>
              </a:effectLst>
            </a:endParaRPr>
          </a:p>
          <a:p>
            <a:pPr indent="660400" algn="just">
              <a:lnSpc>
                <a:spcPts val="3000"/>
              </a:lnSpc>
              <a:defRPr/>
              <a:extLst>
                <a:ext uri="{35155182-B16C-46BC-9424-99874614C6A1}">
                  <wpsdc:indentchars xmlns:wpsdc="http://www.wps.cn/officeDocument/2017/drawingmlCustomData" val="200" checksum="326428930"/>
                </a:ext>
              </a:extLst>
            </a:pPr>
            <a:r>
              <a:rPr lang="zh-CN" altLang="en-US" sz="2600" b="1" dirty="0" smtClean="0">
                <a:solidFill>
                  <a:srgbClr val="0070C0"/>
                </a:solidFill>
              </a:rPr>
              <a:t>参观四</a:t>
            </a:r>
            <a:r>
              <a:rPr lang="zh-CN" altLang="en-US" sz="2600" b="1" dirty="0">
                <a:solidFill>
                  <a:srgbClr val="0070C0"/>
                </a:solidFill>
              </a:rPr>
              <a:t>行</a:t>
            </a:r>
            <a:r>
              <a:rPr lang="zh-CN" altLang="en-US" sz="2600" b="1" dirty="0" smtClean="0">
                <a:solidFill>
                  <a:srgbClr val="0070C0"/>
                </a:solidFill>
              </a:rPr>
              <a:t>仓库</a:t>
            </a:r>
            <a:r>
              <a:rPr lang="zh-CN" altLang="en-US" sz="2600" b="1" dirty="0">
                <a:solidFill>
                  <a:srgbClr val="00B050"/>
                </a:solidFill>
              </a:rPr>
              <a:t>这一</a:t>
            </a:r>
            <a:r>
              <a:rPr lang="zh-CN" altLang="en-US" sz="2600" b="1" dirty="0" smtClean="0">
                <a:solidFill>
                  <a:srgbClr val="00B050"/>
                </a:solidFill>
              </a:rPr>
              <a:t>抗战纪念馆，有利于</a:t>
            </a:r>
            <a:r>
              <a:rPr lang="zh-CN" altLang="en-US" sz="2600" b="1" dirty="0" smtClean="0">
                <a:solidFill>
                  <a:srgbClr val="FF0000"/>
                </a:solidFill>
              </a:rPr>
              <a:t>我增强国防意识，增强居安思危的忧患意识。</a:t>
            </a:r>
            <a:r>
              <a:rPr lang="zh-CN" altLang="en-US" sz="2400" dirty="0">
                <a:ln w="0"/>
                <a:solidFill>
                  <a:prstClr val="black"/>
                </a:solidFill>
                <a:effectLst>
                  <a:outerShdw blurRad="38100" dist="19050" dir="2700000" algn="tl" rotWithShape="0">
                    <a:prstClr val="black">
                      <a:alpha val="40000"/>
                    </a:prstClr>
                  </a:outerShdw>
                </a:effectLst>
              </a:rPr>
              <a:t> </a:t>
            </a:r>
            <a:r>
              <a:rPr lang="en-US" altLang="zh-CN" sz="2400" dirty="0">
                <a:ln w="0"/>
                <a:solidFill>
                  <a:prstClr val="black"/>
                </a:solidFill>
                <a:effectLst>
                  <a:outerShdw blurRad="38100" dist="19050" dir="2700000" algn="tl" rotWithShape="0">
                    <a:prstClr val="black">
                      <a:alpha val="40000"/>
                    </a:prstClr>
                  </a:outerShdw>
                </a:effectLst>
              </a:rPr>
              <a:t>    </a:t>
            </a:r>
            <a:endParaRPr lang="en-US" altLang="zh-CN" sz="2400" dirty="0">
              <a:ln w="0"/>
              <a:solidFill>
                <a:prstClr val="black"/>
              </a:solidFill>
              <a:effectLst>
                <a:outerShdw blurRad="38100" dist="19050" dir="2700000" algn="tl" rotWithShape="0">
                  <a:prstClr val="black">
                    <a:alpha val="40000"/>
                  </a:prstClr>
                </a:outerShdw>
              </a:effectLst>
            </a:endParaRPr>
          </a:p>
          <a:p>
            <a:pPr indent="609600" algn="just">
              <a:lnSpc>
                <a:spcPts val="3000"/>
              </a:lnSpc>
              <a:defRPr/>
              <a:extLst>
                <a:ext uri="{35155182-B16C-46BC-9424-99874614C6A1}">
                  <wpsdc:indentchars xmlns:wpsdc="http://www.wps.cn/officeDocument/2017/drawingmlCustomData" val="200" checksum="4158780845"/>
                </a:ext>
              </a:extLst>
            </a:pPr>
            <a:r>
              <a:rPr lang="zh-CN" altLang="en-US" sz="2400" b="1" kern="100" dirty="0">
                <a:solidFill>
                  <a:srgbClr val="0070C0"/>
                </a:solidFill>
                <a:highlight>
                  <a:srgbClr val="00FF00"/>
                </a:highlight>
                <a:cs typeface="Times New Roman" panose="02020603050405020304" pitchFamily="18" charset="0"/>
              </a:rPr>
              <a:t>妈妈，</a:t>
            </a:r>
            <a:r>
              <a:rPr lang="zh-CN" altLang="en-US" sz="2400" b="1" kern="100" dirty="0">
                <a:solidFill>
                  <a:srgbClr val="0070C0"/>
                </a:solidFill>
                <a:highlight>
                  <a:srgbClr val="FFFF00"/>
                </a:highlight>
                <a:cs typeface="Times New Roman" panose="02020603050405020304" pitchFamily="18" charset="0"/>
              </a:rPr>
              <a:t>我</a:t>
            </a:r>
            <a:r>
              <a:rPr lang="zh-CN" altLang="en-US" sz="2400" b="1" kern="100" dirty="0" smtClean="0">
                <a:solidFill>
                  <a:srgbClr val="0070C0"/>
                </a:solidFill>
                <a:highlight>
                  <a:srgbClr val="FFFF00"/>
                </a:highlight>
                <a:cs typeface="Times New Roman" panose="02020603050405020304" pitchFamily="18" charset="0"/>
              </a:rPr>
              <a:t>会</a:t>
            </a:r>
            <a:r>
              <a:rPr lang="zh-CN" altLang="en-US" sz="2400" b="1" kern="100" dirty="0">
                <a:solidFill>
                  <a:srgbClr val="0070C0"/>
                </a:solidFill>
                <a:cs typeface="Times New Roman" panose="02020603050405020304" pitchFamily="18" charset="0"/>
              </a:rPr>
              <a:t>认真学</a:t>
            </a:r>
            <a:r>
              <a:rPr lang="zh-CN" altLang="en-US" sz="2400" b="1" kern="100" dirty="0" smtClean="0">
                <a:solidFill>
                  <a:srgbClr val="0070C0"/>
                </a:solidFill>
                <a:cs typeface="Times New Roman" panose="02020603050405020304" pitchFamily="18" charset="0"/>
              </a:rPr>
              <a:t>习</a:t>
            </a:r>
            <a:r>
              <a:rPr lang="zh-CN" altLang="en-US" sz="2400" b="1" kern="100" dirty="0">
                <a:solidFill>
                  <a:srgbClr val="0070C0"/>
                </a:solidFill>
                <a:cs typeface="Times New Roman" panose="02020603050405020304" pitchFamily="18" charset="0"/>
              </a:rPr>
              <a:t>课本知识，积极参加社会实践活动，更好地发展成就自己，希望你支持！</a:t>
            </a:r>
            <a:endParaRPr lang="zh-CN" altLang="en-US" sz="2400" b="1" kern="100" dirty="0">
              <a:solidFill>
                <a:srgbClr val="0070C0"/>
              </a:solidFill>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233"/>
            <a:ext cx="8961120" cy="2039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圆角矩形标注 6"/>
          <p:cNvSpPr/>
          <p:nvPr/>
        </p:nvSpPr>
        <p:spPr>
          <a:xfrm>
            <a:off x="1444843" y="313251"/>
            <a:ext cx="1396831" cy="349088"/>
          </a:xfrm>
          <a:prstGeom prst="wedgeRoundRectCallout">
            <a:avLst>
              <a:gd name="adj1" fmla="val 56279"/>
              <a:gd name="adj2" fmla="val 64142"/>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150" dirty="0" smtClean="0">
                <a:solidFill>
                  <a:prstClr val="white"/>
                </a:solidFill>
              </a:rPr>
              <a:t>七</a:t>
            </a:r>
            <a:endParaRPr lang="zh-CN" altLang="en-US" sz="2000" b="1" spc="-150"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childTnLst>
                          </p:cTn>
                        </p:par>
                        <p:par>
                          <p:cTn id="41" fill="hold">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66725" y="120650"/>
            <a:ext cx="9995535" cy="6315710"/>
          </a:xfrm>
          <a:prstGeom prst="rect">
            <a:avLst/>
          </a:prstGeom>
        </p:spPr>
      </p:pic>
      <p:sp>
        <p:nvSpPr>
          <p:cNvPr id="5" name="TextBox 2"/>
          <p:cNvSpPr txBox="1"/>
          <p:nvPr/>
        </p:nvSpPr>
        <p:spPr>
          <a:xfrm>
            <a:off x="5681980" y="1254760"/>
            <a:ext cx="5185410" cy="429895"/>
          </a:xfrm>
          <a:prstGeom prst="rect">
            <a:avLst/>
          </a:prstGeom>
          <a:noFill/>
        </p:spPr>
        <p:txBody>
          <a:bodyPr wrap="square" rtlCol="0">
            <a:spAutoFit/>
          </a:bodyPr>
          <a:lstStyle/>
          <a:p>
            <a:pPr algn="just"/>
            <a:r>
              <a:rPr lang="zh-CN" altLang="en-US" sz="2200" b="1" spc="-150" dirty="0">
                <a:solidFill>
                  <a:srgbClr val="FF0000"/>
                </a:solidFill>
              </a:rPr>
              <a:t>在社会生活中，我们学习行为规范</a:t>
            </a:r>
            <a:r>
              <a:rPr lang="en-US" altLang="zh-CN" sz="2200" b="1" spc="-150" dirty="0">
                <a:solidFill>
                  <a:srgbClr val="FF0000"/>
                </a:solidFill>
              </a:rPr>
              <a:t> </a:t>
            </a:r>
            <a:r>
              <a:rPr lang="en-US" altLang="zh-CN" sz="2200" b="1" spc="-150" dirty="0" smtClean="0">
                <a:solidFill>
                  <a:srgbClr val="FF0000"/>
                </a:solidFill>
              </a:rPr>
              <a:t>  </a:t>
            </a:r>
            <a:r>
              <a:rPr lang="en-US" altLang="zh-CN" sz="2200" b="1" spc="-150" dirty="0">
                <a:solidFill>
                  <a:srgbClr val="0070C0"/>
                </a:solidFill>
              </a:rPr>
              <a:t>P11</a:t>
            </a:r>
            <a:endParaRPr lang="en-US" altLang="zh-CN" sz="2200" b="1" spc="-150" dirty="0">
              <a:solidFill>
                <a:srgbClr val="0070C0"/>
              </a:solidFill>
            </a:endParaRPr>
          </a:p>
        </p:txBody>
      </p:sp>
      <p:sp>
        <p:nvSpPr>
          <p:cNvPr id="6" name="TextBox 2"/>
          <p:cNvSpPr txBox="1"/>
          <p:nvPr/>
        </p:nvSpPr>
        <p:spPr>
          <a:xfrm>
            <a:off x="5681979" y="824865"/>
            <a:ext cx="5079805" cy="429895"/>
          </a:xfrm>
          <a:prstGeom prst="rect">
            <a:avLst/>
          </a:prstGeom>
          <a:noFill/>
        </p:spPr>
        <p:txBody>
          <a:bodyPr wrap="square" rtlCol="0">
            <a:spAutoFit/>
          </a:bodyPr>
          <a:lstStyle/>
          <a:p>
            <a:pPr algn="just"/>
            <a:r>
              <a:rPr lang="zh-CN" altLang="en-US" sz="2200" b="1" spc="-150" dirty="0">
                <a:solidFill>
                  <a:srgbClr val="FF0000"/>
                </a:solidFill>
              </a:rPr>
              <a:t>在社会生活中，我们学习生活技能</a:t>
            </a:r>
            <a:r>
              <a:rPr lang="en-US" altLang="zh-CN" sz="2200" b="1" spc="-150" dirty="0">
                <a:solidFill>
                  <a:srgbClr val="FF0000"/>
                </a:solidFill>
              </a:rPr>
              <a:t> </a:t>
            </a:r>
            <a:r>
              <a:rPr lang="en-US" altLang="zh-CN" sz="2200" b="1" spc="-150" dirty="0" smtClean="0">
                <a:solidFill>
                  <a:srgbClr val="FF0000"/>
                </a:solidFill>
              </a:rPr>
              <a:t>  </a:t>
            </a:r>
            <a:r>
              <a:rPr lang="en-US" altLang="zh-CN" sz="2200" b="1" spc="-150" dirty="0" smtClean="0">
                <a:solidFill>
                  <a:srgbClr val="0070C0"/>
                </a:solidFill>
              </a:rPr>
              <a:t>P11</a:t>
            </a:r>
            <a:endParaRPr lang="en-US" altLang="zh-CN" sz="2200" b="1" spc="-150" dirty="0">
              <a:solidFill>
                <a:srgbClr val="0070C0"/>
              </a:solidFill>
            </a:endParaRPr>
          </a:p>
        </p:txBody>
      </p:sp>
      <p:sp>
        <p:nvSpPr>
          <p:cNvPr id="7" name="TextBox 2"/>
          <p:cNvSpPr txBox="1"/>
          <p:nvPr/>
        </p:nvSpPr>
        <p:spPr>
          <a:xfrm>
            <a:off x="5681979" y="1684655"/>
            <a:ext cx="5783189" cy="429895"/>
          </a:xfrm>
          <a:prstGeom prst="rect">
            <a:avLst/>
          </a:prstGeom>
          <a:noFill/>
        </p:spPr>
        <p:txBody>
          <a:bodyPr wrap="square" rtlCol="0">
            <a:spAutoFit/>
          </a:bodyPr>
          <a:lstStyle/>
          <a:p>
            <a:pPr algn="just"/>
            <a:r>
              <a:rPr lang="zh-CN" altLang="en-US" sz="2200" b="1" spc="-150" dirty="0">
                <a:solidFill>
                  <a:srgbClr val="FF0000"/>
                </a:solidFill>
              </a:rPr>
              <a:t>在社会生活中，我们学习扮演社会角色</a:t>
            </a:r>
            <a:r>
              <a:rPr lang="en-US" altLang="zh-CN" sz="2200" b="1" spc="-150" dirty="0">
                <a:solidFill>
                  <a:srgbClr val="FF0000"/>
                </a:solidFill>
              </a:rPr>
              <a:t> </a:t>
            </a:r>
            <a:r>
              <a:rPr lang="en-US" altLang="zh-CN" sz="2200" b="1" spc="-150" dirty="0" smtClean="0">
                <a:solidFill>
                  <a:srgbClr val="FF0000"/>
                </a:solidFill>
              </a:rPr>
              <a:t>  </a:t>
            </a:r>
            <a:r>
              <a:rPr lang="en-US" altLang="zh-CN" sz="2200" b="1" spc="-150" dirty="0">
                <a:solidFill>
                  <a:srgbClr val="0070C0"/>
                </a:solidFill>
              </a:rPr>
              <a:t>P11</a:t>
            </a:r>
            <a:endParaRPr lang="en-US" altLang="zh-CN" sz="2200" b="1" spc="-150" dirty="0">
              <a:solidFill>
                <a:srgbClr val="0070C0"/>
              </a:solidFill>
            </a:endParaRPr>
          </a:p>
        </p:txBody>
      </p:sp>
      <p:sp>
        <p:nvSpPr>
          <p:cNvPr id="8" name="TextBox 2"/>
          <p:cNvSpPr txBox="1"/>
          <p:nvPr/>
        </p:nvSpPr>
        <p:spPr>
          <a:xfrm>
            <a:off x="6379845" y="2114550"/>
            <a:ext cx="5185410" cy="429895"/>
          </a:xfrm>
          <a:prstGeom prst="rect">
            <a:avLst/>
          </a:prstGeom>
          <a:noFill/>
        </p:spPr>
        <p:txBody>
          <a:bodyPr wrap="square" rtlCol="0">
            <a:spAutoFit/>
          </a:bodyPr>
          <a:lstStyle/>
          <a:p>
            <a:pPr algn="just"/>
            <a:r>
              <a:rPr lang="zh-CN" altLang="en-US" sz="2200" b="1" spc="-150" dirty="0" smtClean="0">
                <a:solidFill>
                  <a:srgbClr val="FF0000"/>
                </a:solidFill>
              </a:rPr>
              <a:t>一生   </a:t>
            </a:r>
            <a:r>
              <a:rPr lang="en-US" altLang="zh-CN" sz="2200" b="1" spc="-150" dirty="0" smtClean="0">
                <a:solidFill>
                  <a:srgbClr val="0070C0"/>
                </a:solidFill>
              </a:rPr>
              <a:t>P12</a:t>
            </a:r>
            <a:endParaRPr lang="en-US" altLang="zh-CN" sz="2200" b="1" spc="-150" dirty="0">
              <a:solidFill>
                <a:srgbClr val="0070C0"/>
              </a:solidFill>
            </a:endParaRPr>
          </a:p>
        </p:txBody>
      </p:sp>
      <p:sp>
        <p:nvSpPr>
          <p:cNvPr id="9" name="TextBox 2"/>
          <p:cNvSpPr txBox="1"/>
          <p:nvPr/>
        </p:nvSpPr>
        <p:spPr>
          <a:xfrm>
            <a:off x="4718050" y="2798445"/>
            <a:ext cx="6747119" cy="429895"/>
          </a:xfrm>
          <a:prstGeom prst="rect">
            <a:avLst/>
          </a:prstGeom>
          <a:noFill/>
        </p:spPr>
        <p:txBody>
          <a:bodyPr wrap="square" rtlCol="0">
            <a:spAutoFit/>
          </a:bodyPr>
          <a:lstStyle/>
          <a:p>
            <a:pPr algn="just"/>
            <a:r>
              <a:rPr lang="zh-CN" altLang="en-US" sz="2200" b="1" spc="-150" dirty="0">
                <a:solidFill>
                  <a:srgbClr val="FF0000"/>
                </a:solidFill>
              </a:rPr>
              <a:t>符合社会道德要求、有益于他人和社会的行为</a:t>
            </a:r>
            <a:r>
              <a:rPr lang="en-US" altLang="zh-CN" sz="2200" b="1" spc="-150" dirty="0">
                <a:solidFill>
                  <a:srgbClr val="FF0000"/>
                </a:solidFill>
              </a:rPr>
              <a:t>   </a:t>
            </a:r>
            <a:r>
              <a:rPr lang="en-US" altLang="zh-CN" sz="2200" b="1" spc="-150" dirty="0" smtClean="0">
                <a:solidFill>
                  <a:srgbClr val="0070C0"/>
                </a:solidFill>
              </a:rPr>
              <a:t>P13</a:t>
            </a:r>
            <a:endParaRPr lang="en-US" altLang="zh-CN" sz="2200" b="1" spc="-150" dirty="0">
              <a:solidFill>
                <a:srgbClr val="0070C0"/>
              </a:solidFill>
            </a:endParaRPr>
          </a:p>
        </p:txBody>
      </p:sp>
      <p:sp>
        <p:nvSpPr>
          <p:cNvPr id="10" name="TextBox 2"/>
          <p:cNvSpPr txBox="1"/>
          <p:nvPr/>
        </p:nvSpPr>
        <p:spPr>
          <a:xfrm>
            <a:off x="4718050" y="3355340"/>
            <a:ext cx="6149975" cy="429895"/>
          </a:xfrm>
          <a:prstGeom prst="rect">
            <a:avLst/>
          </a:prstGeom>
          <a:noFill/>
        </p:spPr>
        <p:txBody>
          <a:bodyPr wrap="square" rtlCol="0">
            <a:spAutoFit/>
          </a:bodyPr>
          <a:lstStyle/>
          <a:p>
            <a:pPr algn="just"/>
            <a:r>
              <a:rPr lang="zh-CN" altLang="en-US" sz="2200" b="1" spc="-150" dirty="0">
                <a:solidFill>
                  <a:srgbClr val="FF0000"/>
                </a:solidFill>
              </a:rPr>
              <a:t>促进个人成长和社会进步</a:t>
            </a:r>
            <a:r>
              <a:rPr lang="en-US" altLang="zh-CN" sz="2200" b="1" spc="-150" dirty="0">
                <a:solidFill>
                  <a:srgbClr val="FF0000"/>
                </a:solidFill>
              </a:rPr>
              <a:t>   </a:t>
            </a:r>
            <a:r>
              <a:rPr lang="en-US" altLang="zh-CN" sz="2200" b="1" spc="-150" dirty="0" smtClean="0">
                <a:solidFill>
                  <a:srgbClr val="0070C0"/>
                </a:solidFill>
              </a:rPr>
              <a:t>P13</a:t>
            </a:r>
            <a:endParaRPr lang="en-US" altLang="zh-CN" sz="2200" b="1" spc="-150" dirty="0">
              <a:solidFill>
                <a:srgbClr val="0070C0"/>
              </a:solidFill>
            </a:endParaRPr>
          </a:p>
        </p:txBody>
      </p:sp>
      <p:sp>
        <p:nvSpPr>
          <p:cNvPr id="11" name="TextBox 2"/>
          <p:cNvSpPr txBox="1"/>
          <p:nvPr/>
        </p:nvSpPr>
        <p:spPr>
          <a:xfrm>
            <a:off x="4718050" y="3785235"/>
            <a:ext cx="6149975" cy="429895"/>
          </a:xfrm>
          <a:prstGeom prst="rect">
            <a:avLst/>
          </a:prstGeom>
          <a:noFill/>
        </p:spPr>
        <p:txBody>
          <a:bodyPr wrap="square" rtlCol="0">
            <a:spAutoFit/>
          </a:bodyPr>
          <a:lstStyle/>
          <a:p>
            <a:pPr algn="just"/>
            <a:r>
              <a:rPr lang="zh-CN" altLang="en-US" sz="2200" b="1" spc="-150" dirty="0">
                <a:solidFill>
                  <a:srgbClr val="FF0000"/>
                </a:solidFill>
              </a:rPr>
              <a:t>在人际交往和社会实践中养成</a:t>
            </a:r>
            <a:r>
              <a:rPr lang="en-US" altLang="zh-CN" sz="2200" b="1" spc="-150" dirty="0">
                <a:solidFill>
                  <a:srgbClr val="FF0000"/>
                </a:solidFill>
              </a:rPr>
              <a:t>   </a:t>
            </a:r>
            <a:r>
              <a:rPr lang="en-US" altLang="zh-CN" sz="2200" b="1" spc="-150" dirty="0" smtClean="0">
                <a:solidFill>
                  <a:srgbClr val="0070C0"/>
                </a:solidFill>
              </a:rPr>
              <a:t>P14</a:t>
            </a:r>
            <a:endParaRPr lang="en-US" altLang="zh-CN" sz="2200" b="1" spc="-150" dirty="0">
              <a:solidFill>
                <a:srgbClr val="0070C0"/>
              </a:solidFill>
            </a:endParaRPr>
          </a:p>
        </p:txBody>
      </p:sp>
      <p:sp>
        <p:nvSpPr>
          <p:cNvPr id="12" name="TextBox 2"/>
          <p:cNvSpPr txBox="1"/>
          <p:nvPr/>
        </p:nvSpPr>
        <p:spPr>
          <a:xfrm>
            <a:off x="5004774" y="4771901"/>
            <a:ext cx="5862710" cy="429895"/>
          </a:xfrm>
          <a:prstGeom prst="rect">
            <a:avLst/>
          </a:prstGeom>
          <a:noFill/>
        </p:spPr>
        <p:txBody>
          <a:bodyPr wrap="square" rtlCol="0">
            <a:spAutoFit/>
          </a:bodyPr>
          <a:lstStyle/>
          <a:p>
            <a:pPr algn="just"/>
            <a:r>
              <a:rPr lang="zh-CN" altLang="en-US" sz="2200" b="1" spc="-150" dirty="0" smtClean="0">
                <a:solidFill>
                  <a:srgbClr val="FF0000"/>
                </a:solidFill>
              </a:rPr>
              <a:t>了解社会，关注社会变化发展。</a:t>
            </a:r>
            <a:r>
              <a:rPr lang="en-US" altLang="zh-CN" sz="2200" b="1" spc="-150" dirty="0">
                <a:solidFill>
                  <a:srgbClr val="0070C0"/>
                </a:solidFill>
              </a:rPr>
              <a:t> </a:t>
            </a:r>
            <a:r>
              <a:rPr lang="en-US" altLang="zh-CN" sz="2200" b="1" spc="-150" dirty="0" smtClean="0">
                <a:solidFill>
                  <a:srgbClr val="0070C0"/>
                </a:solidFill>
              </a:rPr>
              <a:t> P14</a:t>
            </a:r>
            <a:endParaRPr lang="en-US" altLang="zh-CN" sz="2200" b="1" spc="-150" dirty="0">
              <a:solidFill>
                <a:srgbClr val="0070C0"/>
              </a:solidFill>
            </a:endParaRPr>
          </a:p>
        </p:txBody>
      </p:sp>
      <p:sp>
        <p:nvSpPr>
          <p:cNvPr id="13" name="TextBox 2"/>
          <p:cNvSpPr txBox="1"/>
          <p:nvPr/>
        </p:nvSpPr>
        <p:spPr>
          <a:xfrm>
            <a:off x="5005070" y="5328920"/>
            <a:ext cx="6559550" cy="429895"/>
          </a:xfrm>
          <a:prstGeom prst="rect">
            <a:avLst/>
          </a:prstGeom>
          <a:noFill/>
        </p:spPr>
        <p:txBody>
          <a:bodyPr wrap="square" rtlCol="0">
            <a:spAutoFit/>
          </a:bodyPr>
          <a:lstStyle/>
          <a:p>
            <a:pPr algn="just"/>
            <a:r>
              <a:rPr lang="zh-CN" altLang="en-US" sz="2200" b="1" spc="-150" dirty="0" smtClean="0">
                <a:solidFill>
                  <a:srgbClr val="FF0000"/>
                </a:solidFill>
              </a:rPr>
              <a:t>了解风俗习惯，遵守社会公德，融入社会生活。</a:t>
            </a:r>
            <a:r>
              <a:rPr lang="en-US" altLang="zh-CN" sz="2200" b="1" spc="-150" dirty="0">
                <a:solidFill>
                  <a:srgbClr val="0070C0"/>
                </a:solidFill>
              </a:rPr>
              <a:t> </a:t>
            </a:r>
            <a:r>
              <a:rPr lang="en-US" altLang="zh-CN" sz="2200" b="1" spc="-150" dirty="0" smtClean="0">
                <a:solidFill>
                  <a:srgbClr val="0070C0"/>
                </a:solidFill>
              </a:rPr>
              <a:t> P14</a:t>
            </a:r>
            <a:endParaRPr lang="en-US" altLang="zh-CN" sz="2200" b="1" spc="-150" dirty="0">
              <a:solidFill>
                <a:srgbClr val="0070C0"/>
              </a:solidFill>
            </a:endParaRPr>
          </a:p>
        </p:txBody>
      </p:sp>
      <p:sp>
        <p:nvSpPr>
          <p:cNvPr id="14" name="TextBox 2"/>
          <p:cNvSpPr txBox="1"/>
          <p:nvPr/>
        </p:nvSpPr>
        <p:spPr>
          <a:xfrm>
            <a:off x="5005070" y="5885815"/>
            <a:ext cx="6559550" cy="429895"/>
          </a:xfrm>
          <a:prstGeom prst="rect">
            <a:avLst/>
          </a:prstGeom>
          <a:noFill/>
        </p:spPr>
        <p:txBody>
          <a:bodyPr wrap="square" rtlCol="0">
            <a:spAutoFit/>
          </a:bodyPr>
          <a:lstStyle/>
          <a:p>
            <a:pPr algn="just"/>
            <a:r>
              <a:rPr lang="zh-CN" altLang="en-US" sz="2200" b="1" spc="-150" dirty="0" smtClean="0">
                <a:solidFill>
                  <a:srgbClr val="FF0000"/>
                </a:solidFill>
              </a:rPr>
              <a:t>热心助人，投身社会实践，服务社会。</a:t>
            </a:r>
            <a:r>
              <a:rPr lang="en-US" altLang="zh-CN" sz="2200" b="1" spc="-150" dirty="0">
                <a:solidFill>
                  <a:srgbClr val="0070C0"/>
                </a:solidFill>
              </a:rPr>
              <a:t> </a:t>
            </a:r>
            <a:r>
              <a:rPr lang="en-US" altLang="zh-CN" sz="2200" b="1" spc="-150" dirty="0" smtClean="0">
                <a:solidFill>
                  <a:srgbClr val="0070C0"/>
                </a:solidFill>
              </a:rPr>
              <a:t> P14</a:t>
            </a:r>
            <a:endParaRPr lang="en-US" altLang="zh-CN" sz="2200" b="1" spc="-150" dirty="0">
              <a:solidFill>
                <a:srgbClr val="0070C0"/>
              </a:solidFill>
            </a:endParaRPr>
          </a:p>
        </p:txBody>
      </p:sp>
      <p:sp>
        <p:nvSpPr>
          <p:cNvPr id="15" name="标题 1"/>
          <p:cNvSpPr txBox="1"/>
          <p:nvPr/>
        </p:nvSpPr>
        <p:spPr>
          <a:xfrm>
            <a:off x="902196" y="120650"/>
            <a:ext cx="2665464" cy="49281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第</a:t>
            </a:r>
            <a:r>
              <a:rPr lang="zh-CN" altLang="en-US" sz="2400" kern="100" dirty="0">
                <a:latin typeface="黑体" panose="02010609060101010101" pitchFamily="49" charset="-122"/>
                <a:ea typeface="黑体" panose="02010609060101010101" pitchFamily="49" charset="-122"/>
                <a:cs typeface="Times New Roman" panose="02020603050405020304" pitchFamily="18" charset="0"/>
              </a:rPr>
              <a:t>二</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课</a:t>
            </a: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知识梳理</a:t>
            </a:r>
            <a:endParaRPr lang="zh-CN" altLang="zh-CN" sz="24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32105" y="151765"/>
            <a:ext cx="11177905" cy="6054725"/>
          </a:xfrm>
          <a:prstGeom prst="rect">
            <a:avLst/>
          </a:prstGeom>
        </p:spPr>
      </p:pic>
      <p:sp>
        <p:nvSpPr>
          <p:cNvPr id="3" name="文本框 2"/>
          <p:cNvSpPr txBox="1"/>
          <p:nvPr/>
        </p:nvSpPr>
        <p:spPr>
          <a:xfrm>
            <a:off x="2259965" y="2100580"/>
            <a:ext cx="4839970" cy="583565"/>
          </a:xfrm>
          <a:prstGeom prst="rect">
            <a:avLst/>
          </a:prstGeom>
          <a:noFill/>
        </p:spPr>
        <p:txBody>
          <a:bodyPr wrap="square" rtlCol="0">
            <a:spAutoFit/>
          </a:bodyPr>
          <a:lstStyle/>
          <a:p>
            <a:r>
              <a:rPr lang="zh-CN" altLang="en-US" sz="3200" b="1" dirty="0">
                <a:solidFill>
                  <a:srgbClr val="FF0000"/>
                </a:solidFill>
                <a:latin typeface="楷体" panose="02010609060101010101" pitchFamily="49" charset="-122"/>
                <a:ea typeface="楷体" panose="02010609060101010101" pitchFamily="49" charset="-122"/>
              </a:rPr>
              <a:t>跟着父母学</a:t>
            </a:r>
            <a:r>
              <a:rPr lang="zh-CN" altLang="en-US" sz="3200" b="1" dirty="0" smtClean="0">
                <a:solidFill>
                  <a:srgbClr val="FF0000"/>
                </a:solidFill>
                <a:latin typeface="楷体" panose="02010609060101010101" pitchFamily="49" charset="-122"/>
                <a:ea typeface="楷体" panose="02010609060101010101" pitchFamily="49" charset="-122"/>
              </a:rPr>
              <a:t>做</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家务</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6" name="文本框 5"/>
          <p:cNvSpPr txBox="1"/>
          <p:nvPr/>
        </p:nvSpPr>
        <p:spPr>
          <a:xfrm>
            <a:off x="7751297" y="2890520"/>
            <a:ext cx="3075305" cy="953135"/>
          </a:xfrm>
          <a:prstGeom prst="rect">
            <a:avLst/>
          </a:prstGeom>
          <a:noFill/>
        </p:spPr>
        <p:txBody>
          <a:bodyPr wrap="square" rtlCol="0">
            <a:spAutoFit/>
          </a:bodyPr>
          <a:lstStyle/>
          <a:p>
            <a:r>
              <a:rPr lang="zh-CN" altLang="en-US" sz="2800" b="1" dirty="0">
                <a:solidFill>
                  <a:srgbClr val="FF0000"/>
                </a:solidFill>
                <a:latin typeface="楷体" panose="02010609060101010101" pitchFamily="49" charset="-122"/>
                <a:ea typeface="楷体" panose="02010609060101010101" pitchFamily="49" charset="-122"/>
              </a:rPr>
              <a:t>懂得礼义廉耻，形成正确的价值观</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7" name="文本框 6"/>
          <p:cNvSpPr txBox="1"/>
          <p:nvPr/>
        </p:nvSpPr>
        <p:spPr>
          <a:xfrm>
            <a:off x="2259964" y="4235450"/>
            <a:ext cx="5491333" cy="584775"/>
          </a:xfrm>
          <a:prstGeom prst="rect">
            <a:avLst/>
          </a:prstGeom>
          <a:noFill/>
        </p:spPr>
        <p:txBody>
          <a:bodyPr wrap="square" rtlCol="0">
            <a:spAutoFit/>
          </a:bodyPr>
          <a:lstStyle/>
          <a:p>
            <a:r>
              <a:rPr lang="zh-CN" altLang="en-US" sz="3200" b="1" dirty="0">
                <a:solidFill>
                  <a:srgbClr val="FF0000"/>
                </a:solidFill>
                <a:latin typeface="楷体" panose="02010609060101010101" pitchFamily="49" charset="-122"/>
                <a:ea typeface="楷体" panose="02010609060101010101" pitchFamily="49" charset="-122"/>
              </a:rPr>
              <a:t>参与社区</a:t>
            </a:r>
            <a:r>
              <a:rPr lang="zh-CN" altLang="en-US" sz="3200" b="1" dirty="0" smtClean="0">
                <a:solidFill>
                  <a:srgbClr val="FF0000"/>
                </a:solidFill>
                <a:latin typeface="楷体" panose="02010609060101010101" pitchFamily="49" charset="-122"/>
                <a:ea typeface="楷体" panose="02010609060101010101" pitchFamily="49" charset="-122"/>
              </a:rPr>
              <a:t>敬老</a:t>
            </a:r>
            <a:r>
              <a:rPr lang="en-US" altLang="zh-CN" sz="3200" b="1" dirty="0" smtClean="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志愿</a:t>
            </a:r>
            <a:r>
              <a:rPr lang="zh-CN" altLang="en-US" sz="3200" b="1" dirty="0">
                <a:solidFill>
                  <a:srgbClr val="FF0000"/>
                </a:solidFill>
                <a:latin typeface="楷体" panose="02010609060101010101" pitchFamily="49" charset="-122"/>
                <a:ea typeface="楷体" panose="02010609060101010101" pitchFamily="49" charset="-122"/>
              </a:rPr>
              <a:t>服务</a:t>
            </a:r>
            <a:endParaRPr lang="zh-CN" altLang="en-US" sz="32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80060" y="240665"/>
            <a:ext cx="11231880" cy="1686560"/>
          </a:xfrm>
          <a:prstGeom prst="rect">
            <a:avLst/>
          </a:prstGeom>
        </p:spPr>
      </p:pic>
      <p:pic>
        <p:nvPicPr>
          <p:cNvPr id="5" name="图片 4"/>
          <p:cNvPicPr>
            <a:picLocks noChangeAspect="1"/>
          </p:cNvPicPr>
          <p:nvPr/>
        </p:nvPicPr>
        <p:blipFill>
          <a:blip r:embed="rId2"/>
          <a:stretch>
            <a:fillRect/>
          </a:stretch>
        </p:blipFill>
        <p:spPr>
          <a:xfrm>
            <a:off x="387985" y="2254885"/>
            <a:ext cx="11191875" cy="3720465"/>
          </a:xfrm>
          <a:prstGeom prst="rect">
            <a:avLst/>
          </a:prstGeom>
        </p:spPr>
      </p:pic>
      <p:sp>
        <p:nvSpPr>
          <p:cNvPr id="6" name="文本框 5"/>
          <p:cNvSpPr txBox="1"/>
          <p:nvPr/>
        </p:nvSpPr>
        <p:spPr>
          <a:xfrm>
            <a:off x="9711690" y="2845435"/>
            <a:ext cx="681355" cy="583565"/>
          </a:xfrm>
          <a:prstGeom prst="rect">
            <a:avLst/>
          </a:prstGeom>
          <a:noFill/>
        </p:spPr>
        <p:txBody>
          <a:bodyPr wrap="square" rtlCol="0">
            <a:spAutoFit/>
          </a:bodyPr>
          <a:lstStyle/>
          <a:p>
            <a:r>
              <a:rPr lang="en-US" altLang="zh-CN" sz="3200" b="1">
                <a:solidFill>
                  <a:srgbClr val="FF0000"/>
                </a:solidFill>
                <a:latin typeface="楷体" panose="02010609060101010101" pitchFamily="49" charset="-122"/>
                <a:ea typeface="楷体" panose="02010609060101010101" pitchFamily="49" charset="-122"/>
              </a:rPr>
              <a:t>D</a:t>
            </a:r>
            <a:endParaRPr lang="en-US" altLang="zh-CN" sz="3200" b="1">
              <a:solidFill>
                <a:srgbClr val="FF0000"/>
              </a:solidFill>
              <a:latin typeface="楷体" panose="02010609060101010101" pitchFamily="49" charset="-122"/>
              <a:ea typeface="楷体" panose="02010609060101010101" pitchFamily="49" charset="-122"/>
            </a:endParaRPr>
          </a:p>
        </p:txBody>
      </p:sp>
      <p:sp>
        <p:nvSpPr>
          <p:cNvPr id="7" name="文本框 6"/>
          <p:cNvSpPr txBox="1"/>
          <p:nvPr/>
        </p:nvSpPr>
        <p:spPr>
          <a:xfrm>
            <a:off x="9711690" y="3615690"/>
            <a:ext cx="681355" cy="583565"/>
          </a:xfrm>
          <a:prstGeom prst="rect">
            <a:avLst/>
          </a:prstGeom>
          <a:noFill/>
        </p:spPr>
        <p:txBody>
          <a:bodyPr wrap="square" rtlCol="0">
            <a:spAutoFit/>
          </a:bodyPr>
          <a:lstStyle/>
          <a:p>
            <a:r>
              <a:rPr lang="en-US" altLang="zh-CN" sz="3200" b="1">
                <a:solidFill>
                  <a:srgbClr val="FF0000"/>
                </a:solidFill>
                <a:latin typeface="楷体" panose="02010609060101010101" pitchFamily="49" charset="-122"/>
                <a:ea typeface="楷体" panose="02010609060101010101" pitchFamily="49" charset="-122"/>
              </a:rPr>
              <a:t>C</a:t>
            </a:r>
            <a:endParaRPr lang="en-US" altLang="zh-CN" sz="3200" b="1">
              <a:solidFill>
                <a:srgbClr val="FF0000"/>
              </a:solidFill>
              <a:latin typeface="楷体" panose="02010609060101010101" pitchFamily="49" charset="-122"/>
              <a:ea typeface="楷体" panose="02010609060101010101" pitchFamily="49" charset="-122"/>
            </a:endParaRPr>
          </a:p>
        </p:txBody>
      </p:sp>
      <p:sp>
        <p:nvSpPr>
          <p:cNvPr id="8" name="文本框 7"/>
          <p:cNvSpPr txBox="1"/>
          <p:nvPr/>
        </p:nvSpPr>
        <p:spPr>
          <a:xfrm>
            <a:off x="9711690" y="4258945"/>
            <a:ext cx="681355" cy="583565"/>
          </a:xfrm>
          <a:prstGeom prst="rect">
            <a:avLst/>
          </a:prstGeom>
          <a:noFill/>
        </p:spPr>
        <p:txBody>
          <a:bodyPr wrap="square" rtlCol="0">
            <a:spAutoFit/>
          </a:bodyPr>
          <a:lstStyle/>
          <a:p>
            <a:r>
              <a:rPr lang="en-US" altLang="zh-CN" sz="3200" b="1">
                <a:solidFill>
                  <a:srgbClr val="FF0000"/>
                </a:solidFill>
                <a:latin typeface="楷体" panose="02010609060101010101" pitchFamily="49" charset="-122"/>
                <a:ea typeface="楷体" panose="02010609060101010101" pitchFamily="49" charset="-122"/>
              </a:rPr>
              <a:t>A</a:t>
            </a:r>
            <a:endParaRPr lang="en-US" altLang="zh-CN" sz="3200" b="1">
              <a:solidFill>
                <a:srgbClr val="FF0000"/>
              </a:solidFill>
              <a:latin typeface="楷体" panose="02010609060101010101" pitchFamily="49" charset="-122"/>
              <a:ea typeface="楷体" panose="02010609060101010101" pitchFamily="49" charset="-122"/>
            </a:endParaRPr>
          </a:p>
        </p:txBody>
      </p:sp>
      <p:sp>
        <p:nvSpPr>
          <p:cNvPr id="9" name="文本框 8"/>
          <p:cNvSpPr txBox="1"/>
          <p:nvPr/>
        </p:nvSpPr>
        <p:spPr>
          <a:xfrm>
            <a:off x="9711690" y="5035550"/>
            <a:ext cx="681355" cy="583565"/>
          </a:xfrm>
          <a:prstGeom prst="rect">
            <a:avLst/>
          </a:prstGeom>
          <a:noFill/>
        </p:spPr>
        <p:txBody>
          <a:bodyPr wrap="square" rtlCol="0">
            <a:spAutoFit/>
          </a:bodyPr>
          <a:lstStyle/>
          <a:p>
            <a:r>
              <a:rPr lang="en-US" altLang="zh-CN" sz="3200" b="1">
                <a:solidFill>
                  <a:srgbClr val="FF0000"/>
                </a:solidFill>
                <a:latin typeface="楷体" panose="02010609060101010101" pitchFamily="49" charset="-122"/>
                <a:ea typeface="楷体" panose="02010609060101010101" pitchFamily="49" charset="-122"/>
              </a:rPr>
              <a:t>B</a:t>
            </a:r>
            <a:endParaRPr lang="en-US" altLang="zh-CN" sz="3200" b="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83540" y="1097280"/>
            <a:ext cx="11597640" cy="1487170"/>
          </a:xfrm>
          <a:prstGeom prst="rect">
            <a:avLst/>
          </a:prstGeom>
        </p:spPr>
      </p:pic>
      <p:sp>
        <p:nvSpPr>
          <p:cNvPr id="6" name="TextBox 5"/>
          <p:cNvSpPr txBox="1"/>
          <p:nvPr/>
        </p:nvSpPr>
        <p:spPr>
          <a:xfrm>
            <a:off x="711425" y="4180934"/>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2861718" y="5342655"/>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2857003" y="4143300"/>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0" name="TextBox 98"/>
          <p:cNvSpPr txBox="1"/>
          <p:nvPr>
            <p:custDataLst>
              <p:tags r:id="rId2"/>
            </p:custDataLst>
          </p:nvPr>
        </p:nvSpPr>
        <p:spPr>
          <a:xfrm>
            <a:off x="1840118" y="3333278"/>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1" name="TextBox 98"/>
          <p:cNvSpPr txBox="1"/>
          <p:nvPr>
            <p:custDataLst>
              <p:tags r:id="rId3"/>
            </p:custDataLst>
          </p:nvPr>
        </p:nvSpPr>
        <p:spPr>
          <a:xfrm>
            <a:off x="5497218" y="3450096"/>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2" name="TextBox 98"/>
          <p:cNvSpPr txBox="1"/>
          <p:nvPr>
            <p:custDataLst>
              <p:tags r:id="rId4"/>
            </p:custDataLst>
          </p:nvPr>
        </p:nvSpPr>
        <p:spPr>
          <a:xfrm>
            <a:off x="8003556" y="4751157"/>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3" name="左大括号 12"/>
          <p:cNvSpPr/>
          <p:nvPr/>
        </p:nvSpPr>
        <p:spPr>
          <a:xfrm rot="5400000">
            <a:off x="2401533" y="319050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上下箭头 13"/>
          <p:cNvSpPr/>
          <p:nvPr/>
        </p:nvSpPr>
        <p:spPr>
          <a:xfrm>
            <a:off x="3524639" y="4766052"/>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5" name="TextBox 14"/>
          <p:cNvSpPr txBox="1"/>
          <p:nvPr/>
        </p:nvSpPr>
        <p:spPr>
          <a:xfrm>
            <a:off x="5456481" y="4766052"/>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6" name="左大括号 15"/>
          <p:cNvSpPr/>
          <p:nvPr/>
        </p:nvSpPr>
        <p:spPr>
          <a:xfrm rot="10800000">
            <a:off x="4518679" y="431398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矩形 16"/>
          <p:cNvSpPr/>
          <p:nvPr/>
        </p:nvSpPr>
        <p:spPr>
          <a:xfrm>
            <a:off x="7678339" y="5771801"/>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18" name="右箭头 17"/>
          <p:cNvSpPr/>
          <p:nvPr/>
        </p:nvSpPr>
        <p:spPr>
          <a:xfrm>
            <a:off x="2348516" y="4367776"/>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9" name="右箭头 18"/>
          <p:cNvSpPr/>
          <p:nvPr/>
        </p:nvSpPr>
        <p:spPr>
          <a:xfrm>
            <a:off x="4943279" y="4826291"/>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右箭头 19"/>
          <p:cNvSpPr/>
          <p:nvPr/>
        </p:nvSpPr>
        <p:spPr>
          <a:xfrm>
            <a:off x="7399442" y="4857014"/>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7" name="直接连接符 6"/>
          <p:cNvCxnSpPr/>
          <p:nvPr/>
        </p:nvCxnSpPr>
        <p:spPr>
          <a:xfrm>
            <a:off x="6277684" y="2456425"/>
            <a:ext cx="3729990" cy="15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3305554" y="1538794"/>
            <a:ext cx="3036570" cy="38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40764" y="1983000"/>
            <a:ext cx="5132070" cy="762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圆角矩形标注 38"/>
          <p:cNvSpPr/>
          <p:nvPr/>
        </p:nvSpPr>
        <p:spPr>
          <a:xfrm>
            <a:off x="2572982" y="333887"/>
            <a:ext cx="3609377" cy="484505"/>
          </a:xfrm>
          <a:prstGeom prst="wedgeRoundRectCallout">
            <a:avLst>
              <a:gd name="adj1" fmla="val 32142"/>
              <a:gd name="adj2" fmla="val 11857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八</a:t>
            </a:r>
            <a:r>
              <a:rPr lang="en-US" altLang="zh-CN" sz="2400" b="1" spc="-150" dirty="0" smtClean="0">
                <a:solidFill>
                  <a:prstClr val="white"/>
                </a:solidFill>
              </a:rPr>
              <a:t>P10 </a:t>
            </a:r>
            <a:r>
              <a:rPr lang="zh-CN" altLang="en-US" sz="2400" b="1" spc="-150" dirty="0" smtClean="0">
                <a:solidFill>
                  <a:prstClr val="white"/>
                </a:solidFill>
              </a:rPr>
              <a:t>社会化、</a:t>
            </a:r>
            <a:r>
              <a:rPr lang="en-US" altLang="zh-CN" sz="2400" b="1" spc="-150" dirty="0" smtClean="0">
                <a:solidFill>
                  <a:prstClr val="white"/>
                </a:solidFill>
              </a:rPr>
              <a:t>P13</a:t>
            </a:r>
            <a:r>
              <a:rPr lang="zh-CN" altLang="en-US" sz="2400" b="1" spc="-150" dirty="0" smtClean="0">
                <a:solidFill>
                  <a:prstClr val="white"/>
                </a:solidFill>
              </a:rPr>
              <a:t>亲社会</a:t>
            </a:r>
            <a:endParaRPr lang="zh-CN" altLang="en-US" sz="2400" b="1" spc="-150" dirty="0" smtClean="0">
              <a:solidFill>
                <a:prstClr val="white"/>
              </a:solidFill>
            </a:endParaRPr>
          </a:p>
        </p:txBody>
      </p:sp>
      <p:sp>
        <p:nvSpPr>
          <p:cNvPr id="23" name="圆角矩形标注 22"/>
          <p:cNvSpPr/>
          <p:nvPr/>
        </p:nvSpPr>
        <p:spPr>
          <a:xfrm>
            <a:off x="6342124" y="1596473"/>
            <a:ext cx="3301951" cy="382905"/>
          </a:xfrm>
          <a:prstGeom prst="wedgeRoundRectCallout">
            <a:avLst>
              <a:gd name="adj1" fmla="val -68378"/>
              <a:gd name="adj2" fmla="val 57271"/>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八</a:t>
            </a:r>
            <a:r>
              <a:rPr lang="en-US" altLang="zh-CN" sz="2400" b="1" spc="-150" dirty="0" smtClean="0">
                <a:solidFill>
                  <a:prstClr val="white"/>
                </a:solidFill>
              </a:rPr>
              <a:t>P13 </a:t>
            </a:r>
            <a:r>
              <a:rPr lang="zh-CN" altLang="en-US" sz="2400" b="1" spc="-150" dirty="0" smtClean="0">
                <a:solidFill>
                  <a:prstClr val="white"/>
                </a:solidFill>
              </a:rPr>
              <a:t>养成亲社会行为</a:t>
            </a:r>
            <a:endParaRPr lang="zh-CN" altLang="en-US" sz="2400" b="1" spc="-150"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500"/>
                            </p:stCondLst>
                            <p:childTnLst>
                              <p:par>
                                <p:cTn id="74" presetID="10" presetClass="entr" presetSubtype="0" fill="hold" grpId="1"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500"/>
                                        <p:tgtEl>
                                          <p:spTgt spid="1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p:bldP spid="10" grpId="1"/>
      <p:bldP spid="11" grpId="0"/>
      <p:bldP spid="11" grpId="1"/>
      <p:bldP spid="12" grpId="0" animBg="1"/>
      <p:bldP spid="12" grpId="1" bldLvl="0" animBg="1"/>
      <p:bldP spid="13" grpId="0" bldLvl="0" animBg="1"/>
      <p:bldP spid="14" grpId="0" bldLvl="0" animBg="1"/>
      <p:bldP spid="15" grpId="0" bldLvl="0" animBg="1"/>
      <p:bldP spid="16" grpId="0" bldLvl="0" animBg="1"/>
      <p:bldP spid="17" grpId="0"/>
      <p:bldP spid="18" grpId="0" bldLvl="0" animBg="1"/>
      <p:bldP spid="19" grpId="0" bldLvl="0" animBg="1"/>
      <p:bldP spid="20" grpId="0" bldLvl="0" animBg="1"/>
      <p:bldP spid="39" grpId="0" bldLvl="0" animBg="1"/>
      <p:bldP spid="2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08762" y="170519"/>
            <a:ext cx="5391175" cy="18526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45282" y="2258435"/>
            <a:ext cx="11824798" cy="4339650"/>
          </a:xfrm>
          <a:prstGeom prst="rect">
            <a:avLst/>
          </a:prstGeom>
        </p:spPr>
        <p:txBody>
          <a:bodyPr wrap="square">
            <a:spAutoFit/>
          </a:bodyPr>
          <a:lstStyle/>
          <a:p>
            <a:r>
              <a:rPr lang="zh-CN" altLang="en-US" sz="2400" dirty="0">
                <a:ln w="0"/>
                <a:solidFill>
                  <a:prstClr val="black"/>
                </a:solidFill>
                <a:effectLst>
                  <a:outerShdw blurRad="38100" dist="19050" dir="2700000" algn="tl" rotWithShape="0">
                    <a:prstClr val="black">
                      <a:alpha val="40000"/>
                    </a:prstClr>
                  </a:outerShdw>
                </a:effectLst>
              </a:rPr>
              <a:t>答案示例：</a:t>
            </a:r>
            <a:endParaRPr lang="zh-CN" altLang="en-US" sz="2400" dirty="0">
              <a:ln w="0"/>
              <a:solidFill>
                <a:prstClr val="black"/>
              </a:solidFill>
              <a:effectLst>
                <a:outerShdw blurRad="38100" dist="19050" dir="2700000" algn="tl" rotWithShape="0">
                  <a:prstClr val="black">
                    <a:alpha val="40000"/>
                  </a:prstClr>
                </a:outerShdw>
              </a:effectLst>
            </a:endParaRPr>
          </a:p>
          <a:p>
            <a:pPr indent="660400" algn="just" hangingPunct="0"/>
            <a:r>
              <a:rPr lang="zh-CN" altLang="en-US" sz="2800" b="1" dirty="0">
                <a:solidFill>
                  <a:srgbClr val="0070C0"/>
                </a:solidFill>
                <a:latin typeface="宋体" panose="02010600030101010101" pitchFamily="2" charset="-122"/>
                <a:ea typeface="宋体" panose="02010600030101010101" pitchFamily="2" charset="-122"/>
                <a:cs typeface="宋体" panose="02010600030101010101" pitchFamily="2" charset="-122"/>
              </a:rPr>
              <a:t>青少年参加“青春助老”志愿服务活动</a:t>
            </a:r>
            <a:r>
              <a:rPr lang="zh-CN" altLang="en-US" sz="28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srgbClr val="00B050"/>
                </a:solidFill>
                <a:latin typeface="宋体" panose="02010600030101010101" pitchFamily="2" charset="-122"/>
                <a:ea typeface="宋体" panose="02010600030101010101" pitchFamily="2" charset="-122"/>
                <a:cs typeface="宋体" panose="02010600030101010101" pitchFamily="2" charset="-122"/>
              </a:rPr>
              <a:t>有利于</a:t>
            </a:r>
            <a:r>
              <a:rPr lang="zh-CN" altLang="en-US" sz="2800" b="1" dirty="0">
                <a:solidFill>
                  <a:srgbClr val="00B050"/>
                </a:solidFill>
                <a:latin typeface="宋体" panose="02010600030101010101" pitchFamily="2" charset="-122"/>
                <a:ea typeface="宋体" panose="02010600030101010101" pitchFamily="2" charset="-122"/>
                <a:cs typeface="宋体" panose="02010600030101010101" pitchFamily="2" charset="-122"/>
              </a:rPr>
              <a:t>青少年和社区老人</a:t>
            </a:r>
            <a:r>
              <a:rPr lang="zh-CN" altLang="en-US" sz="2800" b="1" dirty="0" smtClean="0">
                <a:solidFill>
                  <a:srgbClr val="00B050"/>
                </a:solidFill>
                <a:latin typeface="宋体" panose="02010600030101010101" pitchFamily="2" charset="-122"/>
                <a:ea typeface="宋体" panose="02010600030101010101" pitchFamily="2" charset="-122"/>
                <a:cs typeface="宋体" panose="02010600030101010101" pitchFamily="2" charset="-122"/>
              </a:rPr>
              <a:t>的</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社会化</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的</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过程，养成</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亲社会行为。</a:t>
            </a:r>
            <a:endParaRPr lang="en-US" altLang="zh-CN"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660400" algn="just" hangingPunct="0"/>
            <a:r>
              <a:rPr lang="zh-CN" altLang="en-US" sz="2800" b="1" dirty="0">
                <a:solidFill>
                  <a:srgbClr val="0070C0"/>
                </a:solidFill>
                <a:latin typeface="宋体" panose="02010600030101010101" pitchFamily="2" charset="-122"/>
                <a:ea typeface="宋体" panose="02010600030101010101" pitchFamily="2" charset="-122"/>
                <a:cs typeface="宋体" panose="02010600030101010101" pitchFamily="2" charset="-122"/>
              </a:rPr>
              <a:t>青少年通过在志愿岗位上服务，</a:t>
            </a:r>
            <a:r>
              <a:rPr lang="zh-CN" altLang="en-US" sz="2800" b="1" dirty="0">
                <a:solidFill>
                  <a:srgbClr val="00B050"/>
                </a:solidFill>
                <a:latin typeface="宋体" panose="02010600030101010101" pitchFamily="2" charset="-122"/>
                <a:ea typeface="宋体" panose="02010600030101010101" pitchFamily="2" charset="-122"/>
                <a:cs typeface="宋体" panose="02010600030101010101" pitchFamily="2" charset="-122"/>
              </a:rPr>
              <a:t>可以</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学习知识</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提升能力，</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锤炼品格，养成良好的行为习惯，形成正确的价值观，获得他人和社会的接纳与</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认可，逐步</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成长为一名合格的社会成员</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a:t>
            </a:r>
            <a:endParaRPr lang="en-US" altLang="zh-CN"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660400" algn="just" hangingPunct="0"/>
            <a:r>
              <a:rPr lang="zh-CN" altLang="en-US" sz="28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为</a:t>
            </a:r>
            <a:r>
              <a:rPr lang="zh-CN" altLang="en-US" sz="2800" b="1" dirty="0">
                <a:solidFill>
                  <a:srgbClr val="0070C0"/>
                </a:solidFill>
                <a:latin typeface="宋体" panose="02010600030101010101" pitchFamily="2" charset="-122"/>
                <a:ea typeface="宋体" panose="02010600030101010101" pitchFamily="2" charset="-122"/>
                <a:cs typeface="宋体" panose="02010600030101010101" pitchFamily="2" charset="-122"/>
              </a:rPr>
              <a:t>社区老人提供聊天、教老人使用智能手机等服务</a:t>
            </a:r>
            <a:r>
              <a:rPr lang="zh-CN" altLang="en-US" sz="28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srgbClr val="00B050"/>
                </a:solidFill>
                <a:latin typeface="宋体" panose="02010600030101010101" pitchFamily="2" charset="-122"/>
                <a:ea typeface="宋体" panose="02010600030101010101" pitchFamily="2" charset="-122"/>
                <a:cs typeface="宋体" panose="02010600030101010101" pitchFamily="2" charset="-122"/>
              </a:rPr>
              <a:t>有利于</a:t>
            </a:r>
            <a:r>
              <a:rPr lang="zh-CN" altLang="en-US" sz="2800" b="1" dirty="0">
                <a:solidFill>
                  <a:srgbClr val="0070C0"/>
                </a:solidFill>
                <a:latin typeface="宋体" panose="02010600030101010101" pitchFamily="2" charset="-122"/>
                <a:ea typeface="宋体" panose="02010600030101010101" pitchFamily="2" charset="-122"/>
                <a:cs typeface="宋体" panose="02010600030101010101" pitchFamily="2" charset="-122"/>
              </a:rPr>
              <a:t>增进老年人福祉</a:t>
            </a:r>
            <a:r>
              <a:rPr lang="zh-CN" altLang="en-US" sz="28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为老人</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带来</a:t>
            </a:r>
            <a:r>
              <a:rPr lang="zh-CN" altLang="en-US" sz="28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温暖，使</a:t>
            </a:r>
            <a:r>
              <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rPr>
              <a:t>人际关系更加融洽，为社会增添正能量。</a:t>
            </a:r>
            <a:endParaRPr lang="zh-CN" altLang="en-US" sz="2800" b="1" dirty="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609600" algn="just" hangingPunct="0"/>
            <a:r>
              <a:rPr lang="zh-CN" altLang="en-US" sz="2800" b="1" dirty="0" smtClean="0">
                <a:solidFill>
                  <a:prstClr val="black"/>
                </a:solidFill>
                <a:highlight>
                  <a:srgbClr val="FFFF00"/>
                </a:highlight>
                <a:latin typeface="宋体" panose="02010600030101010101" pitchFamily="2" charset="-122"/>
                <a:ea typeface="宋体" panose="02010600030101010101" pitchFamily="2" charset="-122"/>
                <a:cs typeface="宋体" panose="02010600030101010101" pitchFamily="2" charset="-122"/>
              </a:rPr>
              <a:t> 我们要</a:t>
            </a:r>
            <a:r>
              <a:rPr lang="zh-CN" altLang="en-US" sz="2800" b="1" dirty="0" smtClean="0">
                <a:solidFill>
                  <a:srgbClr val="FF0000"/>
                </a:solidFill>
              </a:rPr>
              <a:t>增强</a:t>
            </a:r>
            <a:r>
              <a:rPr lang="zh-CN" altLang="en-US" sz="2800" b="1" dirty="0">
                <a:solidFill>
                  <a:srgbClr val="FF0000"/>
                </a:solidFill>
              </a:rPr>
              <a:t>服务社会的意识</a:t>
            </a:r>
            <a:r>
              <a:rPr lang="zh-CN" altLang="en-US" sz="2800" b="1" dirty="0" smtClean="0">
                <a:solidFill>
                  <a:srgbClr val="FF0000"/>
                </a:solidFill>
              </a:rPr>
              <a:t>，积极</a:t>
            </a:r>
            <a:r>
              <a:rPr lang="zh-CN" altLang="en-US" sz="2800" b="1" dirty="0">
                <a:solidFill>
                  <a:srgbClr val="FF0000"/>
                </a:solidFill>
              </a:rPr>
              <a:t>主动参与此类志愿者活动，在融入社会和服务社会中，促进自我和社会</a:t>
            </a:r>
            <a:r>
              <a:rPr lang="zh-CN" altLang="en-US" sz="2800" b="1" dirty="0" smtClean="0">
                <a:solidFill>
                  <a:srgbClr val="FF0000"/>
                </a:solidFill>
              </a:rPr>
              <a:t>发展。</a:t>
            </a:r>
            <a:endParaRPr lang="zh-CN" altLang="en-US" sz="2800" b="1" dirty="0">
              <a:solidFill>
                <a:srgbClr val="FF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519"/>
            <a:ext cx="9172135" cy="20879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2322880" y="5038145"/>
            <a:ext cx="359961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65" name="Picture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0246" y="2905667"/>
            <a:ext cx="10340512" cy="334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858129" y="585402"/>
            <a:ext cx="10691445" cy="2160591"/>
          </a:xfrm>
          <a:prstGeom prst="rect">
            <a:avLst/>
          </a:prstGeom>
        </p:spPr>
        <p:txBody>
          <a:bodyPr wrap="square">
            <a:spAutoFit/>
          </a:bodyPr>
          <a:lstStyle/>
          <a:p>
            <a:pPr indent="304800" algn="just" hangingPunct="0">
              <a:lnSpc>
                <a:spcPct val="120000"/>
              </a:lnSpc>
              <a:spcAft>
                <a:spcPts val="0"/>
              </a:spcAft>
            </a:pPr>
            <a:r>
              <a:rPr lang="en-US" altLang="zh-CN" sz="2800" kern="100" dirty="0">
                <a:latin typeface="楷体" panose="02010609060101010101" pitchFamily="49" charset="-122"/>
                <a:cs typeface="Times New Roman" panose="02020603050405020304"/>
              </a:rPr>
              <a:t> </a:t>
            </a:r>
            <a:r>
              <a:rPr lang="en-US" altLang="zh-CN" sz="2800" kern="100" dirty="0" smtClean="0">
                <a:latin typeface="楷体" panose="02010609060101010101" pitchFamily="49" charset="-122"/>
                <a:cs typeface="Times New Roman" panose="02020603050405020304"/>
              </a:rPr>
              <a:t> 2025</a:t>
            </a:r>
            <a:r>
              <a:rPr lang="zh-CN" altLang="zh-CN" sz="2800" kern="100" dirty="0">
                <a:ea typeface="楷体" panose="02010609060101010101" pitchFamily="49" charset="-122"/>
                <a:cs typeface="Times New Roman" panose="02020603050405020304"/>
              </a:rPr>
              <a:t>年</a:t>
            </a:r>
            <a:r>
              <a:rPr lang="en-US" altLang="zh-CN" sz="2800" kern="100" dirty="0">
                <a:ea typeface="楷体" panose="02010609060101010101" pitchFamily="49" charset="-122"/>
                <a:cs typeface="Times New Roman" panose="02020603050405020304"/>
              </a:rPr>
              <a:t>9</a:t>
            </a:r>
            <a:r>
              <a:rPr lang="zh-CN" altLang="zh-CN" sz="2800" kern="100" dirty="0">
                <a:ea typeface="楷体" panose="02010609060101010101" pitchFamily="49" charset="-122"/>
                <a:cs typeface="Times New Roman" panose="02020603050405020304"/>
              </a:rPr>
              <a:t>月</a:t>
            </a:r>
            <a:r>
              <a:rPr lang="en-US" altLang="zh-CN" sz="2800" kern="100" dirty="0">
                <a:ea typeface="楷体" panose="02010609060101010101" pitchFamily="49" charset="-122"/>
                <a:cs typeface="Times New Roman" panose="02020603050405020304"/>
              </a:rPr>
              <a:t>20</a:t>
            </a:r>
            <a:r>
              <a:rPr lang="zh-CN" altLang="zh-CN" sz="2800" kern="100" dirty="0">
                <a:ea typeface="楷体" panose="02010609060101010101" pitchFamily="49" charset="-122"/>
                <a:cs typeface="Times New Roman" panose="02020603050405020304"/>
              </a:rPr>
              <a:t>日是第二十五个全民国防教育日。某校准备开展系列国防教育主题探究活动，请你积极参与</a:t>
            </a:r>
            <a:r>
              <a:rPr lang="zh-CN" altLang="zh-CN" sz="2800" kern="100" dirty="0" smtClean="0">
                <a:ea typeface="楷体" panose="02010609060101010101" pitchFamily="49" charset="-122"/>
                <a:cs typeface="Times New Roman" panose="02020603050405020304"/>
              </a:rPr>
              <a:t>。</a:t>
            </a:r>
            <a:endParaRPr lang="en-US" altLang="zh-CN" sz="2800" kern="100" dirty="0" smtClean="0">
              <a:cs typeface="Times New Roman" panose="02020603050405020304"/>
            </a:endParaRPr>
          </a:p>
          <a:p>
            <a:pPr indent="304800" algn="just" hangingPunct="0">
              <a:lnSpc>
                <a:spcPct val="120000"/>
              </a:lnSpc>
              <a:spcAft>
                <a:spcPts val="0"/>
              </a:spcAft>
            </a:pPr>
            <a:r>
              <a:rPr lang="en-US" altLang="zh-CN" sz="2800" kern="100" dirty="0">
                <a:latin typeface="楷体" panose="02010609060101010101" pitchFamily="49" charset="-122"/>
                <a:cs typeface="Times New Roman" panose="02020603050405020304"/>
              </a:rPr>
              <a:t> </a:t>
            </a:r>
            <a:r>
              <a:rPr lang="en-US" altLang="zh-CN" sz="2800" kern="100" dirty="0" smtClean="0">
                <a:latin typeface="楷体" panose="02010609060101010101" pitchFamily="49" charset="-122"/>
                <a:cs typeface="Times New Roman" panose="02020603050405020304"/>
              </a:rPr>
              <a:t> 1</a:t>
            </a:r>
            <a:r>
              <a:rPr lang="en-US" altLang="zh-CN" sz="2800" kern="100" dirty="0">
                <a:latin typeface="楷体" panose="02010609060101010101" pitchFamily="49" charset="-122"/>
                <a:cs typeface="Times New Roman" panose="02020603050405020304"/>
              </a:rPr>
              <a:t>.</a:t>
            </a:r>
            <a:r>
              <a:rPr lang="zh-CN" altLang="zh-CN" sz="2800" kern="100" dirty="0">
                <a:ea typeface="楷体" panose="02010609060101010101" pitchFamily="49" charset="-122"/>
                <a:cs typeface="Times New Roman" panose="02020603050405020304"/>
              </a:rPr>
              <a:t>在新时代，我们党制定了国防和军队现代化新</a:t>
            </a:r>
            <a:r>
              <a:rPr lang="en-US" altLang="zh-CN" sz="2800" kern="100" dirty="0">
                <a:ea typeface="楷体" panose="02010609060101010101" pitchFamily="49" charset="-122"/>
                <a:cs typeface="Times New Roman" panose="02020603050405020304"/>
              </a:rPr>
              <a:t>“</a:t>
            </a:r>
            <a:r>
              <a:rPr lang="zh-CN" altLang="zh-CN" sz="2800" kern="100" dirty="0">
                <a:ea typeface="楷体" panose="02010609060101010101" pitchFamily="49" charset="-122"/>
                <a:cs typeface="Times New Roman" panose="02020603050405020304"/>
              </a:rPr>
              <a:t>三步走</a:t>
            </a:r>
            <a:r>
              <a:rPr lang="en-US" altLang="zh-CN" sz="2800" kern="100" dirty="0">
                <a:ea typeface="楷体" panose="02010609060101010101" pitchFamily="49" charset="-122"/>
                <a:cs typeface="Times New Roman" panose="02020603050405020304"/>
              </a:rPr>
              <a:t>”</a:t>
            </a:r>
            <a:r>
              <a:rPr lang="zh-CN" altLang="zh-CN" sz="2800" kern="100" dirty="0">
                <a:ea typeface="楷体" panose="02010609060101010101" pitchFamily="49" charset="-122"/>
                <a:cs typeface="Times New Roman" panose="02020603050405020304"/>
              </a:rPr>
              <a:t>战略安排，请完善以下内容</a:t>
            </a:r>
            <a:endParaRPr lang="zh-CN" altLang="zh-CN" sz="2800" kern="100" dirty="0">
              <a:cs typeface="Times New Roman" panose="02020603050405020304"/>
            </a:endParaRPr>
          </a:p>
        </p:txBody>
      </p:sp>
      <p:sp>
        <p:nvSpPr>
          <p:cNvPr id="27" name="TextBox 26"/>
          <p:cNvSpPr txBox="1"/>
          <p:nvPr/>
        </p:nvSpPr>
        <p:spPr>
          <a:xfrm>
            <a:off x="3172259" y="2835327"/>
            <a:ext cx="1399738" cy="523220"/>
          </a:xfrm>
          <a:prstGeom prst="rect">
            <a:avLst/>
          </a:prstGeom>
          <a:noFill/>
        </p:spPr>
        <p:txBody>
          <a:bodyPr wrap="square" rtlCol="0">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一百年</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1" name="TextBox 30"/>
          <p:cNvSpPr txBox="1"/>
          <p:nvPr/>
        </p:nvSpPr>
        <p:spPr>
          <a:xfrm>
            <a:off x="4873729" y="5038145"/>
            <a:ext cx="1048769" cy="523220"/>
          </a:xfrm>
          <a:prstGeom prst="rect">
            <a:avLst/>
          </a:prstGeom>
          <a:noFill/>
        </p:spPr>
        <p:txBody>
          <a:bodyPr wrap="square" rtlCol="0">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基本</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2" name="TextBox 31"/>
          <p:cNvSpPr txBox="1"/>
          <p:nvPr/>
        </p:nvSpPr>
        <p:spPr>
          <a:xfrm>
            <a:off x="8179809" y="4094893"/>
            <a:ext cx="2051369" cy="523220"/>
          </a:xfrm>
          <a:prstGeom prst="rect">
            <a:avLst/>
          </a:prstGeom>
          <a:noFill/>
        </p:spPr>
        <p:txBody>
          <a:bodyPr wrap="square" rtlCol="0">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本世纪中叶</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3" name="矩形 32"/>
          <p:cNvSpPr/>
          <p:nvPr/>
        </p:nvSpPr>
        <p:spPr>
          <a:xfrm>
            <a:off x="2576104" y="4103106"/>
            <a:ext cx="1253246" cy="544682"/>
          </a:xfrm>
          <a:prstGeom prst="rect">
            <a:avLst/>
          </a:prstGeom>
          <a:solidFill>
            <a:srgbClr val="A5BBE3"/>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p>
            <a:pPr marL="0" marR="0" lvl="0" indent="0" algn="l" defTabSz="914400" eaLnBrk="1" fontAlgn="auto" latinLnBrk="0" hangingPunct="1">
              <a:lnSpc>
                <a:spcPct val="80000"/>
              </a:lnSpc>
              <a:spcBef>
                <a:spcPts val="0"/>
              </a:spcBef>
              <a:spcAft>
                <a:spcPts val="0"/>
              </a:spcAft>
              <a:buClrTx/>
              <a:buSzTx/>
              <a:buFontTx/>
              <a:buNone/>
              <a:defRPr/>
            </a:pPr>
            <a:r>
              <a:rPr kumimoji="0" lang="en-US" sz="2400" b="0" i="0" u="none" strike="noStrike" kern="100" cap="none" spc="0" normalizeH="0" baseline="0" noProof="0" dirty="0" smtClean="0">
                <a:ln>
                  <a:noFill/>
                </a:ln>
                <a:solidFill>
                  <a:srgbClr val="0D0D0D"/>
                </a:solidFill>
                <a:effectLst/>
                <a:uLnTx/>
                <a:uFillTx/>
                <a:latin typeface="+mj-ea"/>
                <a:ea typeface="+mj-ea"/>
                <a:cs typeface="Times New Roman" panose="02020603050405020304"/>
              </a:rPr>
              <a:t>2027</a:t>
            </a:r>
            <a:r>
              <a:rPr kumimoji="0" lang="zh-CN" altLang="en-US" sz="2400" b="1" i="0" u="none" strike="noStrike" kern="100" cap="none" spc="0" normalizeH="0" baseline="0" noProof="0" dirty="0">
                <a:ln>
                  <a:noFill/>
                </a:ln>
                <a:solidFill>
                  <a:srgbClr val="0D0D0D"/>
                </a:solidFill>
                <a:effectLst/>
                <a:uLnTx/>
                <a:uFillTx/>
                <a:latin typeface="+mj-ea"/>
                <a:ea typeface="+mj-ea"/>
                <a:cs typeface="Times New Roman" panose="02020603050405020304"/>
              </a:rPr>
              <a:t>年</a:t>
            </a:r>
            <a:endParaRPr kumimoji="0" lang="zh-CN" altLang="en-US" sz="2400" b="1" i="0" u="none" strike="noStrike" kern="100" cap="none" spc="0" normalizeH="0" baseline="0" noProof="0" dirty="0">
              <a:ln>
                <a:noFill/>
              </a:ln>
              <a:solidFill>
                <a:sysClr val="window" lastClr="FFFFFF"/>
              </a:solidFill>
              <a:effectLst/>
              <a:uLnTx/>
              <a:uFillTx/>
              <a:latin typeface="+mj-ea"/>
              <a:ea typeface="+mj-ea"/>
              <a:cs typeface="Times New Roman" panose="02020603050405020304"/>
            </a:endParaRPr>
          </a:p>
        </p:txBody>
      </p:sp>
      <p:sp>
        <p:nvSpPr>
          <p:cNvPr id="9" name="TextBox 29"/>
          <p:cNvSpPr txBox="1"/>
          <p:nvPr/>
        </p:nvSpPr>
        <p:spPr>
          <a:xfrm>
            <a:off x="8839734" y="1239284"/>
            <a:ext cx="2468245" cy="521970"/>
          </a:xfrm>
          <a:prstGeom prst="rect">
            <a:avLst/>
          </a:prstGeom>
          <a:noFill/>
        </p:spPr>
        <p:txBody>
          <a:bodyPr wrap="square" rtlCol="0">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课本</a:t>
            </a:r>
            <a:r>
              <a:rPr lang="en-US" altLang="zh-CN" sz="2800" b="1" dirty="0">
                <a:solidFill>
                  <a:srgbClr val="FF0000"/>
                </a:solidFill>
                <a:latin typeface="楷体" panose="02010609060101010101" pitchFamily="49" charset="-122"/>
                <a:ea typeface="楷体" panose="02010609060101010101" pitchFamily="49" charset="-122"/>
              </a:rPr>
              <a:t>P</a:t>
            </a:r>
            <a:r>
              <a:rPr lang="en-US" altLang="zh-CN" sz="2800" b="1" dirty="0" smtClean="0">
                <a:solidFill>
                  <a:srgbClr val="FF0000"/>
                </a:solidFill>
                <a:latin typeface="楷体" panose="02010609060101010101" pitchFamily="49" charset="-122"/>
                <a:ea typeface="楷体" panose="02010609060101010101" pitchFamily="49" charset="-122"/>
              </a:rPr>
              <a:t>98-99</a:t>
            </a:r>
            <a:endParaRPr lang="en-US" altLang="zh-CN" sz="2800" b="1" dirty="0">
              <a:solidFill>
                <a:srgbClr val="FF0000"/>
              </a:solidFill>
              <a:latin typeface="楷体" panose="02010609060101010101" pitchFamily="49" charset="-122"/>
              <a:ea typeface="楷体" panose="02010609060101010101" pitchFamily="49" charset="-122"/>
            </a:endParaRPr>
          </a:p>
        </p:txBody>
      </p:sp>
      <p:cxnSp>
        <p:nvCxnSpPr>
          <p:cNvPr id="11" name="直接连接符 10"/>
          <p:cNvCxnSpPr/>
          <p:nvPr/>
        </p:nvCxnSpPr>
        <p:spPr>
          <a:xfrm>
            <a:off x="5952681" y="2154374"/>
            <a:ext cx="48794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fade">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15010" y="58420"/>
            <a:ext cx="10298430" cy="6436360"/>
          </a:xfrm>
          <a:prstGeom prst="rect">
            <a:avLst/>
          </a:prstGeom>
        </p:spPr>
      </p:pic>
      <p:sp>
        <p:nvSpPr>
          <p:cNvPr id="6" name="TextBox 2"/>
          <p:cNvSpPr txBox="1"/>
          <p:nvPr/>
        </p:nvSpPr>
        <p:spPr>
          <a:xfrm>
            <a:off x="5078094" y="539507"/>
            <a:ext cx="5079805" cy="429895"/>
          </a:xfrm>
          <a:prstGeom prst="rect">
            <a:avLst/>
          </a:prstGeom>
          <a:noFill/>
        </p:spPr>
        <p:txBody>
          <a:bodyPr wrap="square" rtlCol="0">
            <a:spAutoFit/>
          </a:bodyPr>
          <a:lstStyle/>
          <a:p>
            <a:pPr algn="just"/>
            <a:r>
              <a:rPr lang="zh-CN" altLang="en-US" sz="2200" b="1" spc="-150" dirty="0">
                <a:solidFill>
                  <a:srgbClr val="FF0000"/>
                </a:solidFill>
              </a:rPr>
              <a:t>网络深刻改变着我们的生活方式</a:t>
            </a:r>
            <a:r>
              <a:rPr lang="en-US" altLang="zh-CN" sz="2200" b="1" spc="-150" dirty="0">
                <a:solidFill>
                  <a:srgbClr val="FF0000"/>
                </a:solidFill>
              </a:rPr>
              <a:t> </a:t>
            </a:r>
            <a:r>
              <a:rPr lang="en-US" altLang="zh-CN" sz="2200" b="1" spc="-150" dirty="0" smtClean="0">
                <a:solidFill>
                  <a:srgbClr val="FF0000"/>
                </a:solidFill>
              </a:rPr>
              <a:t>  </a:t>
            </a:r>
            <a:r>
              <a:rPr lang="en-US" altLang="zh-CN" sz="2200" b="1" spc="-150" dirty="0" smtClean="0">
                <a:solidFill>
                  <a:srgbClr val="0070C0"/>
                </a:solidFill>
              </a:rPr>
              <a:t>P16</a:t>
            </a:r>
            <a:endParaRPr lang="en-US" altLang="zh-CN" sz="2200" b="1" spc="-150" dirty="0">
              <a:solidFill>
                <a:srgbClr val="0070C0"/>
              </a:solidFill>
            </a:endParaRPr>
          </a:p>
        </p:txBody>
      </p:sp>
      <p:sp>
        <p:nvSpPr>
          <p:cNvPr id="5" name="TextBox 2"/>
          <p:cNvSpPr txBox="1"/>
          <p:nvPr/>
        </p:nvSpPr>
        <p:spPr>
          <a:xfrm>
            <a:off x="5078094" y="977900"/>
            <a:ext cx="5079805" cy="429895"/>
          </a:xfrm>
          <a:prstGeom prst="rect">
            <a:avLst/>
          </a:prstGeom>
          <a:noFill/>
        </p:spPr>
        <p:txBody>
          <a:bodyPr wrap="square" rtlCol="0">
            <a:spAutoFit/>
          </a:bodyPr>
          <a:lstStyle/>
          <a:p>
            <a:pPr algn="just"/>
            <a:r>
              <a:rPr lang="zh-CN" altLang="en-US" sz="2200" b="1" spc="-150" dirty="0">
                <a:solidFill>
                  <a:srgbClr val="FF0000"/>
                </a:solidFill>
              </a:rPr>
              <a:t>网络促进了人际交往</a:t>
            </a:r>
            <a:r>
              <a:rPr lang="en-US" altLang="zh-CN" sz="2200" b="1" spc="-150" dirty="0">
                <a:solidFill>
                  <a:srgbClr val="FF0000"/>
                </a:solidFill>
              </a:rPr>
              <a:t> </a:t>
            </a:r>
            <a:r>
              <a:rPr lang="en-US" altLang="zh-CN" sz="2200" b="1" spc="-150" dirty="0" smtClean="0">
                <a:solidFill>
                  <a:srgbClr val="FF0000"/>
                </a:solidFill>
              </a:rPr>
              <a:t>  </a:t>
            </a:r>
            <a:r>
              <a:rPr lang="en-US" altLang="zh-CN" sz="2200" b="1" spc="-150" dirty="0" smtClean="0">
                <a:solidFill>
                  <a:srgbClr val="0070C0"/>
                </a:solidFill>
              </a:rPr>
              <a:t>P18</a:t>
            </a:r>
            <a:endParaRPr lang="en-US" altLang="zh-CN" sz="2200" b="1" spc="-150" dirty="0">
              <a:solidFill>
                <a:srgbClr val="0070C0"/>
              </a:solidFill>
            </a:endParaRPr>
          </a:p>
        </p:txBody>
      </p:sp>
      <p:sp>
        <p:nvSpPr>
          <p:cNvPr id="7" name="TextBox 2"/>
          <p:cNvSpPr txBox="1"/>
          <p:nvPr/>
        </p:nvSpPr>
        <p:spPr>
          <a:xfrm>
            <a:off x="5078094" y="1430361"/>
            <a:ext cx="5079805" cy="429895"/>
          </a:xfrm>
          <a:prstGeom prst="rect">
            <a:avLst/>
          </a:prstGeom>
          <a:noFill/>
        </p:spPr>
        <p:txBody>
          <a:bodyPr wrap="square" rtlCol="0">
            <a:spAutoFit/>
          </a:bodyPr>
          <a:lstStyle/>
          <a:p>
            <a:pPr algn="just"/>
            <a:r>
              <a:rPr lang="zh-CN" altLang="en-US" sz="2200" b="1" spc="-150" dirty="0">
                <a:solidFill>
                  <a:srgbClr val="FF0000"/>
                </a:solidFill>
              </a:rPr>
              <a:t>网络推动了生产方式的深刻变革</a:t>
            </a:r>
            <a:r>
              <a:rPr lang="en-US" altLang="zh-CN" sz="2200" b="1" spc="-150" dirty="0">
                <a:solidFill>
                  <a:srgbClr val="FF0000"/>
                </a:solidFill>
              </a:rPr>
              <a:t> </a:t>
            </a:r>
            <a:r>
              <a:rPr lang="en-US" altLang="zh-CN" sz="2200" b="1" spc="-150" dirty="0" smtClean="0">
                <a:solidFill>
                  <a:srgbClr val="FF0000"/>
                </a:solidFill>
              </a:rPr>
              <a:t>  </a:t>
            </a:r>
            <a:r>
              <a:rPr lang="en-US" altLang="zh-CN" sz="2200" b="1" spc="-150" dirty="0" smtClean="0">
                <a:solidFill>
                  <a:srgbClr val="0070C0"/>
                </a:solidFill>
              </a:rPr>
              <a:t>P18</a:t>
            </a:r>
            <a:endParaRPr lang="en-US" altLang="zh-CN" sz="2200" b="1" spc="-150" dirty="0">
              <a:solidFill>
                <a:srgbClr val="0070C0"/>
              </a:solidFill>
            </a:endParaRPr>
          </a:p>
        </p:txBody>
      </p:sp>
      <p:sp>
        <p:nvSpPr>
          <p:cNvPr id="8" name="TextBox 2"/>
          <p:cNvSpPr txBox="1"/>
          <p:nvPr/>
        </p:nvSpPr>
        <p:spPr>
          <a:xfrm>
            <a:off x="5078094" y="1888392"/>
            <a:ext cx="5079805" cy="429895"/>
          </a:xfrm>
          <a:prstGeom prst="rect">
            <a:avLst/>
          </a:prstGeom>
          <a:noFill/>
        </p:spPr>
        <p:txBody>
          <a:bodyPr wrap="square" rtlCol="0">
            <a:spAutoFit/>
          </a:bodyPr>
          <a:lstStyle/>
          <a:p>
            <a:pPr algn="just"/>
            <a:r>
              <a:rPr lang="zh-CN" altLang="en-US" sz="2200" b="1" spc="-150" dirty="0">
                <a:solidFill>
                  <a:srgbClr val="FF0000"/>
                </a:solidFill>
              </a:rPr>
              <a:t>网络改进了社会治理方式</a:t>
            </a:r>
            <a:r>
              <a:rPr lang="en-US" altLang="zh-CN" sz="2200" b="1" spc="-150" dirty="0">
                <a:solidFill>
                  <a:srgbClr val="FF0000"/>
                </a:solidFill>
              </a:rPr>
              <a:t> </a:t>
            </a:r>
            <a:r>
              <a:rPr lang="en-US" altLang="zh-CN" sz="2200" b="1" spc="-150" dirty="0" smtClean="0">
                <a:solidFill>
                  <a:srgbClr val="0070C0"/>
                </a:solidFill>
              </a:rPr>
              <a:t>P19</a:t>
            </a:r>
            <a:endParaRPr lang="en-US" altLang="zh-CN" sz="2200" b="1" spc="-150" dirty="0">
              <a:solidFill>
                <a:srgbClr val="0070C0"/>
              </a:solidFill>
            </a:endParaRPr>
          </a:p>
        </p:txBody>
      </p:sp>
      <p:sp>
        <p:nvSpPr>
          <p:cNvPr id="9" name="TextBox 2"/>
          <p:cNvSpPr txBox="1"/>
          <p:nvPr/>
        </p:nvSpPr>
        <p:spPr>
          <a:xfrm>
            <a:off x="5477361" y="3160446"/>
            <a:ext cx="5898515" cy="400110"/>
          </a:xfrm>
          <a:prstGeom prst="rect">
            <a:avLst/>
          </a:prstGeom>
          <a:noFill/>
        </p:spPr>
        <p:txBody>
          <a:bodyPr wrap="square" rtlCol="0">
            <a:spAutoFit/>
          </a:bodyPr>
          <a:lstStyle/>
          <a:p>
            <a:pPr algn="just"/>
            <a:r>
              <a:rPr lang="zh-CN" altLang="en-US" sz="2000" b="1" spc="-150" smtClean="0">
                <a:solidFill>
                  <a:srgbClr val="FF0000"/>
                </a:solidFill>
              </a:rPr>
              <a:t>利用网络获取新知</a:t>
            </a:r>
            <a:r>
              <a:rPr lang="zh-CN" altLang="en-US" sz="2000" b="1" spc="-150" dirty="0" smtClean="0">
                <a:solidFill>
                  <a:srgbClr val="FF0000"/>
                </a:solidFill>
              </a:rPr>
              <a:t>、促进沟通、完善自我。</a:t>
            </a:r>
            <a:r>
              <a:rPr lang="en-US" altLang="zh-CN" sz="2000" b="1" spc="-150" dirty="0" smtClean="0">
                <a:solidFill>
                  <a:srgbClr val="0070C0"/>
                </a:solidFill>
              </a:rPr>
              <a:t>P19</a:t>
            </a:r>
            <a:endParaRPr lang="en-US" altLang="zh-CN" sz="2000" b="1" spc="-150" dirty="0" smtClean="0">
              <a:solidFill>
                <a:srgbClr val="0070C0"/>
              </a:solidFill>
            </a:endParaRPr>
          </a:p>
        </p:txBody>
      </p:sp>
      <p:sp>
        <p:nvSpPr>
          <p:cNvPr id="10" name="TextBox 2"/>
          <p:cNvSpPr txBox="1"/>
          <p:nvPr/>
        </p:nvSpPr>
        <p:spPr>
          <a:xfrm>
            <a:off x="6247083" y="4109281"/>
            <a:ext cx="3051663" cy="400110"/>
          </a:xfrm>
          <a:prstGeom prst="rect">
            <a:avLst/>
          </a:prstGeom>
          <a:noFill/>
        </p:spPr>
        <p:txBody>
          <a:bodyPr wrap="square" rtlCol="0">
            <a:spAutoFit/>
          </a:bodyPr>
          <a:lstStyle/>
          <a:p>
            <a:pPr algn="just"/>
            <a:r>
              <a:rPr lang="zh-CN" altLang="en-US" sz="2000" b="1" spc="-150" dirty="0">
                <a:solidFill>
                  <a:srgbClr val="FF0000"/>
                </a:solidFill>
              </a:rPr>
              <a:t>学会选择网络信息 </a:t>
            </a:r>
            <a:r>
              <a:rPr lang="zh-CN" altLang="en-US" sz="2000" b="1" spc="-150" dirty="0" smtClean="0">
                <a:solidFill>
                  <a:srgbClr val="FF0000"/>
                </a:solidFill>
              </a:rPr>
              <a:t>。</a:t>
            </a:r>
            <a:r>
              <a:rPr lang="zh-CN" altLang="en-US" b="1" spc="-150" dirty="0" smtClean="0">
                <a:solidFill>
                  <a:srgbClr val="4472C4"/>
                </a:solidFill>
              </a:rPr>
              <a:t>P</a:t>
            </a:r>
            <a:r>
              <a:rPr lang="zh-CN" altLang="en-US" b="1" spc="-150" dirty="0">
                <a:solidFill>
                  <a:srgbClr val="4472C4"/>
                </a:solidFill>
              </a:rPr>
              <a:t>19</a:t>
            </a:r>
            <a:endParaRPr lang="zh-CN" altLang="en-US" b="1" spc="-150" dirty="0">
              <a:solidFill>
                <a:srgbClr val="4472C4"/>
              </a:solidFill>
            </a:endParaRPr>
          </a:p>
        </p:txBody>
      </p:sp>
      <p:sp>
        <p:nvSpPr>
          <p:cNvPr id="11" name="TextBox 2"/>
          <p:cNvSpPr txBox="1"/>
          <p:nvPr/>
        </p:nvSpPr>
        <p:spPr>
          <a:xfrm>
            <a:off x="6261152" y="4579769"/>
            <a:ext cx="2662872" cy="369332"/>
          </a:xfrm>
          <a:prstGeom prst="rect">
            <a:avLst/>
          </a:prstGeom>
          <a:noFill/>
        </p:spPr>
        <p:txBody>
          <a:bodyPr wrap="square" rtlCol="0">
            <a:spAutoFit/>
          </a:bodyPr>
          <a:lstStyle/>
          <a:p>
            <a:pPr algn="just"/>
            <a:r>
              <a:rPr lang="zh-CN" altLang="en-US" b="1" spc="-150" dirty="0">
                <a:solidFill>
                  <a:srgbClr val="FF0000"/>
                </a:solidFill>
              </a:rPr>
              <a:t>自觉抵制不良信息。</a:t>
            </a:r>
            <a:r>
              <a:rPr lang="en-US" altLang="zh-CN" sz="1600" b="1" spc="-150" dirty="0" smtClean="0">
                <a:solidFill>
                  <a:srgbClr val="0070C0"/>
                </a:solidFill>
              </a:rPr>
              <a:t>P21</a:t>
            </a:r>
            <a:endParaRPr lang="en-US" altLang="zh-CN" sz="1600" b="1" spc="-150" dirty="0" smtClean="0">
              <a:solidFill>
                <a:srgbClr val="0070C0"/>
              </a:solidFill>
            </a:endParaRPr>
          </a:p>
        </p:txBody>
      </p:sp>
      <p:sp>
        <p:nvSpPr>
          <p:cNvPr id="12" name="TextBox 2"/>
          <p:cNvSpPr txBox="1"/>
          <p:nvPr/>
        </p:nvSpPr>
        <p:spPr>
          <a:xfrm>
            <a:off x="6275220" y="5027833"/>
            <a:ext cx="3122003" cy="369332"/>
          </a:xfrm>
          <a:prstGeom prst="rect">
            <a:avLst/>
          </a:prstGeom>
          <a:noFill/>
        </p:spPr>
        <p:txBody>
          <a:bodyPr wrap="square" rtlCol="0">
            <a:spAutoFit/>
          </a:bodyPr>
          <a:lstStyle/>
          <a:p>
            <a:pPr algn="just"/>
            <a:r>
              <a:rPr lang="zh-CN" altLang="en-US" b="1" spc="-150" dirty="0" smtClean="0">
                <a:solidFill>
                  <a:srgbClr val="FF0000"/>
                </a:solidFill>
              </a:rPr>
              <a:t>恪守道德，遵守法律。</a:t>
            </a:r>
            <a:r>
              <a:rPr lang="en-US" altLang="zh-CN" sz="1600" b="1" spc="-150" dirty="0" smtClean="0">
                <a:solidFill>
                  <a:srgbClr val="0070C0"/>
                </a:solidFill>
              </a:rPr>
              <a:t>P21</a:t>
            </a:r>
            <a:endParaRPr lang="en-US" altLang="zh-CN" sz="1600" b="1" spc="-150" dirty="0" smtClean="0">
              <a:solidFill>
                <a:srgbClr val="0070C0"/>
              </a:solidFill>
            </a:endParaRPr>
          </a:p>
        </p:txBody>
      </p:sp>
      <p:sp>
        <p:nvSpPr>
          <p:cNvPr id="13" name="TextBox 2"/>
          <p:cNvSpPr txBox="1"/>
          <p:nvPr/>
        </p:nvSpPr>
        <p:spPr>
          <a:xfrm>
            <a:off x="5685790" y="5766435"/>
            <a:ext cx="5631180" cy="369332"/>
          </a:xfrm>
          <a:prstGeom prst="rect">
            <a:avLst/>
          </a:prstGeom>
          <a:noFill/>
        </p:spPr>
        <p:txBody>
          <a:bodyPr wrap="square" rtlCol="0">
            <a:spAutoFit/>
          </a:bodyPr>
          <a:lstStyle/>
          <a:p>
            <a:pPr algn="just"/>
            <a:r>
              <a:rPr lang="zh-CN" altLang="en-US" b="1" spc="-150" dirty="0">
                <a:solidFill>
                  <a:srgbClr val="FF0000"/>
                </a:solidFill>
              </a:rPr>
              <a:t>传播网络正</a:t>
            </a:r>
            <a:r>
              <a:rPr lang="zh-CN" altLang="en-US" b="1" spc="-150" dirty="0" smtClean="0">
                <a:solidFill>
                  <a:srgbClr val="FF0000"/>
                </a:solidFill>
              </a:rPr>
              <a:t>能量。 </a:t>
            </a:r>
            <a:r>
              <a:rPr lang="en-US" altLang="zh-CN" sz="1600" b="1" spc="-150" dirty="0" smtClean="0">
                <a:solidFill>
                  <a:srgbClr val="0070C0"/>
                </a:solidFill>
              </a:rPr>
              <a:t> P21</a:t>
            </a:r>
            <a:endParaRPr lang="en-US" altLang="zh-CN" sz="1600" b="1" spc="-150" dirty="0" smtClean="0">
              <a:solidFill>
                <a:srgbClr val="0070C0"/>
              </a:solidFill>
            </a:endParaRPr>
          </a:p>
        </p:txBody>
      </p:sp>
      <p:sp>
        <p:nvSpPr>
          <p:cNvPr id="14" name="标题 1"/>
          <p:cNvSpPr txBox="1"/>
          <p:nvPr/>
        </p:nvSpPr>
        <p:spPr>
          <a:xfrm>
            <a:off x="1187008" y="151761"/>
            <a:ext cx="2920297" cy="49281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第</a:t>
            </a:r>
            <a:r>
              <a:rPr lang="zh-CN" altLang="en-US" sz="2400" kern="100" dirty="0">
                <a:latin typeface="黑体" panose="02010609060101010101" pitchFamily="49" charset="-122"/>
                <a:ea typeface="黑体" panose="02010609060101010101" pitchFamily="49" charset="-122"/>
                <a:cs typeface="Times New Roman" panose="02020603050405020304" pitchFamily="18" charset="0"/>
              </a:rPr>
              <a:t>三</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课</a:t>
            </a: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知识梳理</a:t>
            </a:r>
            <a:endParaRPr lang="zh-CN" altLang="zh-CN" sz="24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29895" y="1017270"/>
            <a:ext cx="11445240" cy="1487170"/>
          </a:xfrm>
          <a:prstGeom prst="rect">
            <a:avLst/>
          </a:prstGeom>
        </p:spPr>
      </p:pic>
      <p:sp>
        <p:nvSpPr>
          <p:cNvPr id="6" name="TextBox 5"/>
          <p:cNvSpPr txBox="1"/>
          <p:nvPr/>
        </p:nvSpPr>
        <p:spPr>
          <a:xfrm>
            <a:off x="711425" y="4180934"/>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2896649" y="4207759"/>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2857003" y="5353656"/>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0" name="TextBox 98"/>
          <p:cNvSpPr txBox="1"/>
          <p:nvPr>
            <p:custDataLst>
              <p:tags r:id="rId2"/>
            </p:custDataLst>
          </p:nvPr>
        </p:nvSpPr>
        <p:spPr>
          <a:xfrm>
            <a:off x="1840118" y="3333278"/>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1" name="TextBox 98"/>
          <p:cNvSpPr txBox="1"/>
          <p:nvPr>
            <p:custDataLst>
              <p:tags r:id="rId3"/>
            </p:custDataLst>
          </p:nvPr>
        </p:nvSpPr>
        <p:spPr>
          <a:xfrm>
            <a:off x="5497218" y="3450096"/>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2" name="TextBox 98"/>
          <p:cNvSpPr txBox="1"/>
          <p:nvPr>
            <p:custDataLst>
              <p:tags r:id="rId4"/>
            </p:custDataLst>
          </p:nvPr>
        </p:nvSpPr>
        <p:spPr>
          <a:xfrm>
            <a:off x="8003556" y="4751157"/>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3" name="左大括号 12"/>
          <p:cNvSpPr/>
          <p:nvPr/>
        </p:nvSpPr>
        <p:spPr>
          <a:xfrm rot="5400000">
            <a:off x="2401533" y="319050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上下箭头 13"/>
          <p:cNvSpPr/>
          <p:nvPr/>
        </p:nvSpPr>
        <p:spPr>
          <a:xfrm>
            <a:off x="3524639" y="4766052"/>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5" name="TextBox 14"/>
          <p:cNvSpPr txBox="1"/>
          <p:nvPr/>
        </p:nvSpPr>
        <p:spPr>
          <a:xfrm>
            <a:off x="5456481" y="4766052"/>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6" name="左大括号 15"/>
          <p:cNvSpPr/>
          <p:nvPr/>
        </p:nvSpPr>
        <p:spPr>
          <a:xfrm rot="10800000">
            <a:off x="4518679" y="4313988"/>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矩形 16"/>
          <p:cNvSpPr/>
          <p:nvPr/>
        </p:nvSpPr>
        <p:spPr>
          <a:xfrm>
            <a:off x="7678339" y="5771801"/>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18" name="右箭头 17"/>
          <p:cNvSpPr/>
          <p:nvPr/>
        </p:nvSpPr>
        <p:spPr>
          <a:xfrm>
            <a:off x="2348516" y="4367776"/>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9" name="右箭头 18"/>
          <p:cNvSpPr/>
          <p:nvPr/>
        </p:nvSpPr>
        <p:spPr>
          <a:xfrm>
            <a:off x="4943279" y="4826291"/>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右箭头 19"/>
          <p:cNvSpPr/>
          <p:nvPr/>
        </p:nvSpPr>
        <p:spPr>
          <a:xfrm>
            <a:off x="7399442" y="4857014"/>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7" name="直接连接符 6"/>
          <p:cNvCxnSpPr/>
          <p:nvPr/>
        </p:nvCxnSpPr>
        <p:spPr>
          <a:xfrm>
            <a:off x="3172534" y="2290690"/>
            <a:ext cx="3044190" cy="6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281459" y="1427725"/>
            <a:ext cx="2948934" cy="26036"/>
          </a:xfrm>
          <a:prstGeom prst="line">
            <a:avLst/>
          </a:prstGeom>
          <a:ln w="38100">
            <a:solidFill>
              <a:srgbClr val="3D5D19"/>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4344670" y="1067435"/>
            <a:ext cx="803275" cy="407670"/>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22" name="直接连接符 21"/>
          <p:cNvCxnSpPr/>
          <p:nvPr/>
        </p:nvCxnSpPr>
        <p:spPr>
          <a:xfrm flipV="1">
            <a:off x="5356299" y="1453760"/>
            <a:ext cx="3663950" cy="2159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9384030" y="1051266"/>
            <a:ext cx="803275" cy="407670"/>
          </a:xfrm>
          <a:prstGeom prst="ellipse">
            <a:avLst/>
          </a:prstGeom>
          <a:noFill/>
          <a:ln w="25400">
            <a:solidFill>
              <a:srgbClr val="46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24" name="直接连接符 23"/>
          <p:cNvCxnSpPr/>
          <p:nvPr/>
        </p:nvCxnSpPr>
        <p:spPr>
          <a:xfrm flipV="1">
            <a:off x="1730326" y="1863970"/>
            <a:ext cx="3625973" cy="8255"/>
          </a:xfrm>
          <a:prstGeom prst="line">
            <a:avLst/>
          </a:prstGeom>
          <a:ln w="38100">
            <a:solidFill>
              <a:srgbClr val="461E64"/>
            </a:solidFill>
          </a:ln>
        </p:spPr>
        <p:style>
          <a:lnRef idx="1">
            <a:schemeClr val="accent1"/>
          </a:lnRef>
          <a:fillRef idx="0">
            <a:schemeClr val="accent1"/>
          </a:fillRef>
          <a:effectRef idx="0">
            <a:schemeClr val="accent1"/>
          </a:effectRef>
          <a:fontRef idx="minor">
            <a:schemeClr val="tx1"/>
          </a:fontRef>
        </p:style>
      </p:cxnSp>
      <p:sp>
        <p:nvSpPr>
          <p:cNvPr id="39" name="圆角矩形标注 38"/>
          <p:cNvSpPr/>
          <p:nvPr/>
        </p:nvSpPr>
        <p:spPr>
          <a:xfrm>
            <a:off x="711424" y="187325"/>
            <a:ext cx="3633245" cy="604520"/>
          </a:xfrm>
          <a:prstGeom prst="wedgeRoundRectCallout">
            <a:avLst>
              <a:gd name="adj1" fmla="val 8178"/>
              <a:gd name="adj2" fmla="val 99789"/>
              <a:gd name="adj3" fmla="val 16667"/>
            </a:avLst>
          </a:prstGeom>
          <a:solidFill>
            <a:srgbClr val="3D5D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网络改进了社会治理方式</a:t>
            </a:r>
            <a:endParaRPr lang="en-US" altLang="zh-CN" sz="2400" b="1" spc="-150" dirty="0" smtClean="0">
              <a:solidFill>
                <a:prstClr val="white"/>
              </a:solidFill>
            </a:endParaRPr>
          </a:p>
        </p:txBody>
      </p:sp>
      <p:sp>
        <p:nvSpPr>
          <p:cNvPr id="25" name="圆角矩形标注 24"/>
          <p:cNvSpPr/>
          <p:nvPr/>
        </p:nvSpPr>
        <p:spPr>
          <a:xfrm>
            <a:off x="5456481" y="187325"/>
            <a:ext cx="2873082" cy="643401"/>
          </a:xfrm>
          <a:prstGeom prst="wedgeRoundRectCallout">
            <a:avLst>
              <a:gd name="adj1" fmla="val -62013"/>
              <a:gd name="adj2" fmla="val 96395"/>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b="1" spc="-150" dirty="0" smtClean="0">
                <a:solidFill>
                  <a:prstClr val="white"/>
                </a:solidFill>
              </a:rPr>
              <a:t>畅通人们参与社会治理的渠道，有助于人们表达诉求</a:t>
            </a:r>
            <a:endParaRPr lang="en-US" altLang="zh-CN" b="1" spc="-150" dirty="0" smtClean="0">
              <a:solidFill>
                <a:prstClr val="white"/>
              </a:solidFill>
            </a:endParaRPr>
          </a:p>
        </p:txBody>
      </p:sp>
      <p:sp>
        <p:nvSpPr>
          <p:cNvPr id="26" name="圆角矩形标注 25"/>
          <p:cNvSpPr/>
          <p:nvPr/>
        </p:nvSpPr>
        <p:spPr>
          <a:xfrm>
            <a:off x="7554351" y="1950085"/>
            <a:ext cx="3887714" cy="949960"/>
          </a:xfrm>
          <a:prstGeom prst="wedgeRoundRectCallout">
            <a:avLst>
              <a:gd name="adj1" fmla="val 9580"/>
              <a:gd name="adj2" fmla="val -96385"/>
              <a:gd name="adj3" fmla="val 16667"/>
            </a:avLst>
          </a:prstGeom>
          <a:solidFill>
            <a:srgbClr val="461E64"/>
          </a:solidFill>
          <a:ln>
            <a:solidFill>
              <a:srgbClr val="46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000" b="1" dirty="0" smtClean="0">
                <a:solidFill>
                  <a:prstClr val="white"/>
                </a:solidFill>
              </a:rPr>
              <a:t>推动信息互联互通，完善线上线下一体化的智能化，精细化公共服务，提高社会治理水平</a:t>
            </a:r>
            <a:endParaRPr lang="en-US" altLang="zh-CN" sz="2000" b="1" dirty="0" smtClean="0">
              <a:solidFill>
                <a:prstClr val="white"/>
              </a:solidFill>
            </a:endParaRPr>
          </a:p>
        </p:txBody>
      </p:sp>
      <p:sp>
        <p:nvSpPr>
          <p:cNvPr id="27" name="矩形 26"/>
          <p:cNvSpPr/>
          <p:nvPr>
            <p:custDataLst>
              <p:tags r:id="rId5"/>
            </p:custDataLst>
          </p:nvPr>
        </p:nvSpPr>
        <p:spPr>
          <a:xfrm>
            <a:off x="4230393" y="2390824"/>
            <a:ext cx="969487" cy="48577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spc="-150" dirty="0" smtClean="0">
                <a:solidFill>
                  <a:prstClr val="white"/>
                </a:solidFill>
                <a:latin typeface="楷体" panose="02010609060101010101" pitchFamily="49" charset="-122"/>
                <a:ea typeface="楷体" panose="02010609060101010101" pitchFamily="49" charset="-122"/>
              </a:rPr>
              <a:t>P19</a:t>
            </a:r>
            <a:endParaRPr lang="zh-CN" altLang="en-US" sz="2400" b="1" spc="-150" dirty="0" smtClean="0">
              <a:solidFill>
                <a:prstClr val="white"/>
              </a:solidFill>
              <a:latin typeface="楷体" panose="02010609060101010101" pitchFamily="49" charset="-122"/>
              <a:ea typeface="楷体" panose="02010609060101010101" pitchFamily="49" charset="-122"/>
            </a:endParaRPr>
          </a:p>
        </p:txBody>
      </p:sp>
      <p:sp>
        <p:nvSpPr>
          <p:cNvPr id="28" name="椭圆 27"/>
          <p:cNvSpPr/>
          <p:nvPr/>
        </p:nvSpPr>
        <p:spPr>
          <a:xfrm>
            <a:off x="4035663" y="1867878"/>
            <a:ext cx="1164217" cy="40767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30" name="椭圆 29"/>
          <p:cNvSpPr/>
          <p:nvPr/>
        </p:nvSpPr>
        <p:spPr>
          <a:xfrm>
            <a:off x="10638790" y="1075299"/>
            <a:ext cx="803275" cy="407670"/>
          </a:xfrm>
          <a:prstGeom prst="ellipse">
            <a:avLst/>
          </a:prstGeom>
          <a:noFill/>
          <a:ln w="25400">
            <a:solidFill>
              <a:srgbClr val="46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31" name="椭圆 30"/>
          <p:cNvSpPr/>
          <p:nvPr/>
        </p:nvSpPr>
        <p:spPr>
          <a:xfrm>
            <a:off x="927051" y="1482969"/>
            <a:ext cx="803275" cy="407670"/>
          </a:xfrm>
          <a:prstGeom prst="ellipse">
            <a:avLst/>
          </a:prstGeom>
          <a:noFill/>
          <a:ln w="25400">
            <a:solidFill>
              <a:srgbClr val="46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9" name="矩形 28"/>
          <p:cNvSpPr/>
          <p:nvPr/>
        </p:nvSpPr>
        <p:spPr>
          <a:xfrm>
            <a:off x="2311625" y="805914"/>
            <a:ext cx="1724038" cy="28345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linds(horizontal)">
                                      <p:cBhvr>
                                        <p:cTn id="59" dur="500"/>
                                        <p:tgtEl>
                                          <p:spTgt spid="5"/>
                                        </p:tgtEl>
                                      </p:cBhvr>
                                    </p:animEffect>
                                  </p:childTnLst>
                                </p:cTn>
                              </p:par>
                            </p:childTnLst>
                          </p:cTn>
                        </p:par>
                        <p:par>
                          <p:cTn id="60" fill="hold">
                            <p:stCondLst>
                              <p:cond delay="500"/>
                            </p:stCondLst>
                            <p:childTnLst>
                              <p:par>
                                <p:cTn id="61" presetID="1" presetClass="exit"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blinds(horizontal)">
                                      <p:cBhvr>
                                        <p:cTn id="84" dur="500"/>
                                        <p:tgtEl>
                                          <p:spTgt spid="22"/>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blinds(horizontal)">
                                      <p:cBhvr>
                                        <p:cTn id="93" dur="500"/>
                                        <p:tgtEl>
                                          <p:spTgt spid="24"/>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500"/>
                                        <p:tgtEl>
                                          <p:spTgt spid="15"/>
                                        </p:tgtEl>
                                      </p:cBhvr>
                                    </p:animEffect>
                                  </p:childTnLst>
                                </p:cTn>
                              </p:par>
                            </p:childTnLst>
                          </p:cTn>
                        </p:par>
                        <p:par>
                          <p:cTn id="111" fill="hold">
                            <p:stCondLst>
                              <p:cond delay="500"/>
                            </p:stCondLst>
                            <p:childTnLst>
                              <p:par>
                                <p:cTn id="112" presetID="10" presetClass="entr" presetSubtype="0" fill="hold" grpId="1" nodeType="after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fade">
                                      <p:cBhvr>
                                        <p:cTn id="114" dur="500"/>
                                        <p:tgtEl>
                                          <p:spTgt spid="1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fade">
                                      <p:cBhvr>
                                        <p:cTn id="117" dur="500"/>
                                        <p:tgtEl>
                                          <p:spTgt spid="20"/>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fade">
                                      <p:cBhvr>
                                        <p:cTn id="120" dur="500"/>
                                        <p:tgtEl>
                                          <p:spTgt spid="12"/>
                                        </p:tgtEl>
                                      </p:cBhvr>
                                    </p:animEffect>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p:bldP spid="10" grpId="1"/>
      <p:bldP spid="11" grpId="0"/>
      <p:bldP spid="11" grpId="1"/>
      <p:bldP spid="12" grpId="0" animBg="1"/>
      <p:bldP spid="12" grpId="1" bldLvl="0" animBg="1"/>
      <p:bldP spid="13" grpId="0" bldLvl="0" animBg="1"/>
      <p:bldP spid="14" grpId="0" bldLvl="0" animBg="1"/>
      <p:bldP spid="15" grpId="0" bldLvl="0" animBg="1"/>
      <p:bldP spid="16" grpId="0" bldLvl="0" animBg="1"/>
      <p:bldP spid="17" grpId="0"/>
      <p:bldP spid="18" grpId="0" bldLvl="0" animBg="1"/>
      <p:bldP spid="19" grpId="0" bldLvl="0" animBg="1"/>
      <p:bldP spid="20" grpId="0" bldLvl="0" animBg="1"/>
      <p:bldP spid="21" grpId="0" bldLvl="0" animBg="1"/>
      <p:bldP spid="23" grpId="0" bldLvl="0" animBg="1"/>
      <p:bldP spid="39" grpId="0" bldLvl="0" animBg="1"/>
      <p:bldP spid="25" grpId="0" bldLvl="0" animBg="1"/>
      <p:bldP spid="26" grpId="0" bldLvl="0" animBg="1"/>
      <p:bldP spid="27" grpId="0" bldLvl="0" animBg="1"/>
      <p:bldP spid="28" grpId="0" bldLvl="0" animBg="1"/>
      <p:bldP spid="30" grpId="0" bldLvl="0" animBg="1"/>
      <p:bldP spid="31" grpId="0" bldLvl="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7856" y="2371239"/>
            <a:ext cx="11666855" cy="4450449"/>
          </a:xfrm>
          <a:prstGeom prst="rect">
            <a:avLst/>
          </a:prstGeom>
        </p:spPr>
        <p:txBody>
          <a:bodyPr wrap="square">
            <a:spAutoFit/>
          </a:bodyPr>
          <a:lstStyle/>
          <a:p>
            <a:r>
              <a:rPr lang="zh-CN" altLang="en-US" sz="2400" dirty="0">
                <a:ln w="0"/>
                <a:solidFill>
                  <a:prstClr val="black"/>
                </a:solidFill>
                <a:effectLst>
                  <a:outerShdw blurRad="38100" dist="19050" dir="2700000" algn="tl" rotWithShape="0">
                    <a:prstClr val="black">
                      <a:alpha val="40000"/>
                    </a:prstClr>
                  </a:outerShdw>
                </a:effectLst>
              </a:rPr>
              <a:t>答案示例：</a:t>
            </a:r>
            <a:endParaRPr lang="zh-CN" altLang="en-US" sz="2400" dirty="0">
              <a:ln w="0"/>
              <a:solidFill>
                <a:prstClr val="black"/>
              </a:solidFill>
              <a:effectLst>
                <a:outerShdw blurRad="38100" dist="19050" dir="2700000" algn="tl" rotWithShape="0">
                  <a:prstClr val="black">
                    <a:alpha val="40000"/>
                  </a:prstClr>
                </a:outerShdw>
              </a:effectLst>
            </a:endParaRPr>
          </a:p>
          <a:p>
            <a:pPr indent="660400" algn="just" hangingPunct="0">
              <a:lnSpc>
                <a:spcPct val="120000"/>
              </a:lnSpc>
            </a:pPr>
            <a:r>
              <a:rPr lang="zh-CN" altLang="en-US" sz="24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上海推广</a:t>
            </a:r>
            <a:r>
              <a:rPr lang="en-US" altLang="zh-CN" sz="24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社区通</a:t>
            </a:r>
            <a:r>
              <a:rPr lang="en-US" altLang="zh-CN" sz="24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smtClean="0">
                <a:solidFill>
                  <a:srgbClr val="0070C0"/>
                </a:solidFill>
                <a:latin typeface="宋体" panose="02010600030101010101" pitchFamily="2" charset="-122"/>
                <a:ea typeface="宋体" panose="02010600030101010101" pitchFamily="2" charset="-122"/>
                <a:cs typeface="宋体" panose="02010600030101010101" pitchFamily="2" charset="-122"/>
              </a:rPr>
              <a:t>平台，</a:t>
            </a:r>
            <a:r>
              <a:rPr lang="zh-CN" altLang="en-US" sz="2400" b="1" dirty="0">
                <a:solidFill>
                  <a:srgbClr val="00B050"/>
                </a:solidFill>
                <a:latin typeface="宋体" panose="02010600030101010101" pitchFamily="2" charset="-122"/>
                <a:ea typeface="宋体" panose="02010600030101010101" pitchFamily="2" charset="-122"/>
                <a:cs typeface="宋体" panose="02010600030101010101" pitchFamily="2" charset="-122"/>
              </a:rPr>
              <a:t>这是</a:t>
            </a:r>
            <a:r>
              <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rPr>
              <a:t>通过</a:t>
            </a:r>
            <a:r>
              <a:rPr lang="zh-CN" altLang="en-US" sz="24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网络改进社区治理方式。</a:t>
            </a:r>
            <a:endParaRPr lang="zh-CN" altLang="en-US" sz="2400" b="1" dirty="0" smtClean="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660400" algn="just" hangingPunct="0">
              <a:lnSpc>
                <a:spcPct val="120000"/>
              </a:lnSpc>
            </a:pPr>
            <a:r>
              <a:rPr lang="zh-CN" altLang="en-US" sz="24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居民利用</a:t>
            </a:r>
            <a:r>
              <a:rPr lang="en-US" altLang="zh-CN" sz="24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社区通</a:t>
            </a:r>
            <a:r>
              <a:rPr lang="en-US" altLang="zh-CN" sz="24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平台反映问题，提出建议</a:t>
            </a:r>
            <a:r>
              <a:rPr lang="zh-CN" altLang="en-US" sz="2400" b="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dirty="0" smtClean="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畅通了</a:t>
            </a:r>
            <a:r>
              <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居民</a:t>
            </a:r>
            <a:r>
              <a:rPr lang="zh-CN" altLang="en-US" sz="2400" b="1" dirty="0" smtClean="0">
                <a:solidFill>
                  <a:prstClr val="black"/>
                </a:solidFill>
                <a:latin typeface="宋体" panose="02010600030101010101" pitchFamily="2" charset="-122"/>
                <a:ea typeface="宋体" panose="02010600030101010101" pitchFamily="2" charset="-122"/>
                <a:cs typeface="宋体" panose="02010600030101010101" pitchFamily="2" charset="-122"/>
                <a:sym typeface="+mn-ea"/>
              </a:rPr>
              <a:t>参与社区治理的渠道，有助于人们表达诉求，保障人们的知情权、参与权、表达权和监督权，促进民主政治的进步，</a:t>
            </a:r>
            <a:r>
              <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sym typeface="+mn-ea"/>
              </a:rPr>
              <a:t>为社区长期良好发展奠定基础。</a:t>
            </a:r>
            <a:endPar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endParaRPr>
          </a:p>
          <a:p>
            <a:pPr indent="660400" algn="just" hangingPunct="0">
              <a:lnSpc>
                <a:spcPct val="120000"/>
              </a:lnSpc>
            </a:pPr>
            <a:r>
              <a:rPr lang="zh-CN" altLang="en-US" sz="2400" b="1" dirty="0">
                <a:solidFill>
                  <a:srgbClr val="0070C0"/>
                </a:solidFill>
                <a:latin typeface="宋体" panose="02010600030101010101" pitchFamily="2" charset="-122"/>
                <a:ea typeface="宋体" panose="02010600030101010101" pitchFamily="2" charset="-122"/>
                <a:cs typeface="宋体" panose="02010600030101010101" pitchFamily="2" charset="-122"/>
              </a:rPr>
              <a:t>居委会利用</a:t>
            </a:r>
            <a:r>
              <a:rPr lang="en-US" altLang="zh-CN" sz="2400" b="1"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cs typeface="宋体" panose="02010600030101010101" pitchFamily="2" charset="-122"/>
              </a:rPr>
              <a:t>社区通</a:t>
            </a:r>
            <a:r>
              <a:rPr lang="en-US" altLang="zh-CN" sz="2400" b="1" dirty="0">
                <a:solidFill>
                  <a:srgbClr val="0070C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cs typeface="宋体" panose="02010600030101010101" pitchFamily="2" charset="-122"/>
              </a:rPr>
              <a:t>平台联动物业等及时处理，解决生活难题，</a:t>
            </a:r>
            <a:r>
              <a:rPr lang="zh-CN" altLang="en-US" sz="2400" b="1" dirty="0" smtClean="0">
                <a:solidFill>
                  <a:srgbClr val="00B050"/>
                </a:solidFill>
                <a:latin typeface="宋体" panose="02010600030101010101" pitchFamily="2" charset="-122"/>
                <a:ea typeface="宋体" panose="02010600030101010101" pitchFamily="2" charset="-122"/>
                <a:cs typeface="宋体" panose="02010600030101010101" pitchFamily="2" charset="-122"/>
              </a:rPr>
              <a:t>这有利于社区管理部门</a:t>
            </a:r>
            <a:r>
              <a:rPr lang="zh-CN" altLang="en-US" sz="2400" b="1" dirty="0" smtClean="0">
                <a:solidFill>
                  <a:prstClr val="black"/>
                </a:solidFill>
                <a:latin typeface="宋体" panose="02010600030101010101" pitchFamily="2" charset="-122"/>
                <a:ea typeface="宋体" panose="02010600030101010101" pitchFamily="2" charset="-122"/>
                <a:cs typeface="宋体" panose="02010600030101010101" pitchFamily="2" charset="-122"/>
              </a:rPr>
              <a:t>打造线上线下一体的智能化、精细化公共服务，推动信息互联互通，提高社区日常治理水平。</a:t>
            </a:r>
            <a:endParaRPr lang="zh-CN" altLang="en-US" sz="2400" b="1" dirty="0" smtClean="0">
              <a:solidFill>
                <a:prstClr val="black"/>
              </a:solidFill>
              <a:latin typeface="宋体" panose="02010600030101010101" pitchFamily="2" charset="-122"/>
              <a:ea typeface="宋体" panose="02010600030101010101" pitchFamily="2" charset="-122"/>
              <a:cs typeface="宋体" panose="02010600030101010101" pitchFamily="2" charset="-122"/>
            </a:endParaRPr>
          </a:p>
          <a:p>
            <a:pPr indent="609600" algn="just" hangingPunct="0">
              <a:lnSpc>
                <a:spcPct val="120000"/>
              </a:lnSpc>
            </a:pPr>
            <a:r>
              <a:rPr lang="zh-CN" altLang="en-US" sz="2400" b="1" dirty="0" smtClean="0">
                <a:solidFill>
                  <a:prstClr val="black"/>
                </a:solidFill>
                <a:highlight>
                  <a:srgbClr val="FFFF00"/>
                </a:highlight>
                <a:latin typeface="宋体" panose="02010600030101010101" pitchFamily="2" charset="-122"/>
                <a:ea typeface="宋体" panose="02010600030101010101" pitchFamily="2" charset="-122"/>
                <a:cs typeface="宋体" panose="02010600030101010101" pitchFamily="2" charset="-122"/>
              </a:rPr>
              <a:t> 我们要</a:t>
            </a:r>
            <a:r>
              <a:rPr lang="zh-CN" altLang="en-US" sz="2400" b="1" dirty="0" smtClean="0">
                <a:solidFill>
                  <a:srgbClr val="FF0000"/>
                </a:solidFill>
              </a:rPr>
              <a:t>增强主人翁意识，及时利用网络表达诉求，反馈问题，为共建和谐社区奉献自己的力量。</a:t>
            </a:r>
            <a:endParaRPr lang="zh-CN" altLang="en-US" sz="2400" b="1" dirty="0" smtClean="0">
              <a:solidFill>
                <a:srgbClr val="FF0000"/>
              </a:solidFill>
            </a:endParaRPr>
          </a:p>
        </p:txBody>
      </p:sp>
      <p:pic>
        <p:nvPicPr>
          <p:cNvPr id="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5100" t="48504" r="17475" b="9436"/>
          <a:stretch>
            <a:fillRect/>
          </a:stretch>
        </p:blipFill>
        <p:spPr bwMode="auto">
          <a:xfrm>
            <a:off x="6752493" y="54685"/>
            <a:ext cx="5289663" cy="2298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3243" r="5383" b="54413"/>
          <a:stretch>
            <a:fillRect/>
          </a:stretch>
        </p:blipFill>
        <p:spPr bwMode="auto">
          <a:xfrm>
            <a:off x="417170" y="1"/>
            <a:ext cx="8769033" cy="23529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389540" y="253195"/>
            <a:ext cx="10951368" cy="3266440"/>
          </a:xfrm>
          <a:prstGeom prst="rect">
            <a:avLst/>
          </a:prstGeom>
        </p:spPr>
      </p:pic>
      <p:sp>
        <p:nvSpPr>
          <p:cNvPr id="6" name="TextBox 5"/>
          <p:cNvSpPr txBox="1"/>
          <p:nvPr/>
        </p:nvSpPr>
        <p:spPr>
          <a:xfrm>
            <a:off x="711425" y="4436839"/>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8" name="TextBox 7"/>
          <p:cNvSpPr txBox="1"/>
          <p:nvPr/>
        </p:nvSpPr>
        <p:spPr>
          <a:xfrm>
            <a:off x="2861718" y="5598560"/>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9" name="TextBox 8"/>
          <p:cNvSpPr txBox="1"/>
          <p:nvPr/>
        </p:nvSpPr>
        <p:spPr>
          <a:xfrm>
            <a:off x="2857003" y="4399205"/>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0" name="TextBox 98"/>
          <p:cNvSpPr txBox="1"/>
          <p:nvPr>
            <p:custDataLst>
              <p:tags r:id="rId2"/>
            </p:custDataLst>
          </p:nvPr>
        </p:nvSpPr>
        <p:spPr>
          <a:xfrm>
            <a:off x="1840118" y="3589183"/>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1" name="TextBox 98"/>
          <p:cNvSpPr txBox="1"/>
          <p:nvPr>
            <p:custDataLst>
              <p:tags r:id="rId3"/>
            </p:custDataLst>
          </p:nvPr>
        </p:nvSpPr>
        <p:spPr>
          <a:xfrm>
            <a:off x="5497218" y="3706001"/>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12" name="TextBox 98"/>
          <p:cNvSpPr txBox="1"/>
          <p:nvPr>
            <p:custDataLst>
              <p:tags r:id="rId4"/>
            </p:custDataLst>
          </p:nvPr>
        </p:nvSpPr>
        <p:spPr>
          <a:xfrm>
            <a:off x="8003556" y="5007062"/>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3" name="左大括号 12"/>
          <p:cNvSpPr/>
          <p:nvPr/>
        </p:nvSpPr>
        <p:spPr>
          <a:xfrm rot="5400000">
            <a:off x="2401533" y="3446413"/>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4" name="上下箭头 13"/>
          <p:cNvSpPr/>
          <p:nvPr/>
        </p:nvSpPr>
        <p:spPr>
          <a:xfrm>
            <a:off x="3524639" y="5021957"/>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5" name="TextBox 14"/>
          <p:cNvSpPr txBox="1"/>
          <p:nvPr/>
        </p:nvSpPr>
        <p:spPr>
          <a:xfrm>
            <a:off x="5456481" y="5021957"/>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16" name="左大括号 15"/>
          <p:cNvSpPr/>
          <p:nvPr/>
        </p:nvSpPr>
        <p:spPr>
          <a:xfrm rot="10800000">
            <a:off x="4518679" y="4569893"/>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17" name="矩形 16"/>
          <p:cNvSpPr/>
          <p:nvPr/>
        </p:nvSpPr>
        <p:spPr>
          <a:xfrm>
            <a:off x="7678339" y="6027706"/>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18" name="右箭头 17"/>
          <p:cNvSpPr/>
          <p:nvPr/>
        </p:nvSpPr>
        <p:spPr>
          <a:xfrm>
            <a:off x="2348516" y="4623681"/>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19" name="右箭头 18"/>
          <p:cNvSpPr/>
          <p:nvPr/>
        </p:nvSpPr>
        <p:spPr>
          <a:xfrm>
            <a:off x="4943279" y="5082196"/>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20" name="右箭头 19"/>
          <p:cNvSpPr/>
          <p:nvPr/>
        </p:nvSpPr>
        <p:spPr>
          <a:xfrm>
            <a:off x="7399442" y="5112919"/>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7" name="直接连接符 6"/>
          <p:cNvCxnSpPr/>
          <p:nvPr/>
        </p:nvCxnSpPr>
        <p:spPr>
          <a:xfrm>
            <a:off x="3677994" y="3430515"/>
            <a:ext cx="2019300" cy="241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168079" y="3430515"/>
            <a:ext cx="1097915" cy="69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636969" y="1264487"/>
            <a:ext cx="1670050" cy="1263"/>
          </a:xfrm>
          <a:prstGeom prst="line">
            <a:avLst/>
          </a:prstGeom>
          <a:ln w="38100">
            <a:solidFill>
              <a:srgbClr val="3D5D1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761431" y="2138287"/>
            <a:ext cx="141031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923779" y="2840503"/>
            <a:ext cx="1241389" cy="7"/>
          </a:xfrm>
          <a:prstGeom prst="line">
            <a:avLst/>
          </a:prstGeom>
          <a:ln w="38100">
            <a:solidFill>
              <a:srgbClr val="461E64"/>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524885" y="1362963"/>
            <a:ext cx="1114235" cy="368300"/>
          </a:xfrm>
          <a:prstGeom prst="rect">
            <a:avLst/>
          </a:prstGeom>
          <a:solidFill>
            <a:srgbClr val="FFFF00"/>
          </a:solidFill>
        </p:spPr>
        <p:txBody>
          <a:bodyPr wrap="square" rtlCol="0">
            <a:spAutoFit/>
          </a:bodyPr>
          <a:lstStyle/>
          <a:p>
            <a:r>
              <a:rPr lang="zh-CN" altLang="en-US" b="1" dirty="0">
                <a:solidFill>
                  <a:prstClr val="black"/>
                </a:solidFill>
              </a:rPr>
              <a:t>不能转发</a:t>
            </a:r>
            <a:endParaRPr lang="zh-CN" altLang="en-US" b="1" dirty="0">
              <a:solidFill>
                <a:prstClr val="black"/>
              </a:solidFill>
            </a:endParaRPr>
          </a:p>
        </p:txBody>
      </p:sp>
      <p:sp>
        <p:nvSpPr>
          <p:cNvPr id="26" name="文本框 25"/>
          <p:cNvSpPr txBox="1"/>
          <p:nvPr/>
        </p:nvSpPr>
        <p:spPr>
          <a:xfrm>
            <a:off x="5857657" y="2025268"/>
            <a:ext cx="1114235" cy="368300"/>
          </a:xfrm>
          <a:prstGeom prst="rect">
            <a:avLst/>
          </a:prstGeom>
          <a:solidFill>
            <a:srgbClr val="FFFF00"/>
          </a:solidFill>
        </p:spPr>
        <p:txBody>
          <a:bodyPr wrap="square" rtlCol="0">
            <a:spAutoFit/>
          </a:bodyPr>
          <a:lstStyle/>
          <a:p>
            <a:r>
              <a:rPr lang="zh-CN" altLang="en-US" b="1" dirty="0">
                <a:solidFill>
                  <a:prstClr val="black"/>
                </a:solidFill>
              </a:rPr>
              <a:t>可以转发</a:t>
            </a:r>
            <a:endParaRPr lang="zh-CN" altLang="en-US" b="1" dirty="0">
              <a:solidFill>
                <a:prstClr val="black"/>
              </a:solidFill>
            </a:endParaRPr>
          </a:p>
        </p:txBody>
      </p:sp>
      <p:sp>
        <p:nvSpPr>
          <p:cNvPr id="27" name="文本框 26"/>
          <p:cNvSpPr txBox="1"/>
          <p:nvPr/>
        </p:nvSpPr>
        <p:spPr>
          <a:xfrm>
            <a:off x="10212415" y="2486278"/>
            <a:ext cx="1114235" cy="368300"/>
          </a:xfrm>
          <a:prstGeom prst="rect">
            <a:avLst/>
          </a:prstGeom>
          <a:solidFill>
            <a:srgbClr val="FFFF00"/>
          </a:solidFill>
        </p:spPr>
        <p:txBody>
          <a:bodyPr wrap="square" rtlCol="0">
            <a:spAutoFit/>
          </a:bodyPr>
          <a:lstStyle/>
          <a:p>
            <a:r>
              <a:rPr lang="zh-CN" altLang="en-US" b="1" dirty="0">
                <a:solidFill>
                  <a:prstClr val="black"/>
                </a:solidFill>
              </a:rPr>
              <a:t>可以转发</a:t>
            </a:r>
            <a:endParaRPr lang="zh-CN" altLang="en-US" b="1" dirty="0">
              <a:solidFill>
                <a:prstClr val="black"/>
              </a:solidFill>
            </a:endParaRPr>
          </a:p>
        </p:txBody>
      </p:sp>
      <p:sp>
        <p:nvSpPr>
          <p:cNvPr id="39" name="圆角矩形标注 38"/>
          <p:cNvSpPr/>
          <p:nvPr/>
        </p:nvSpPr>
        <p:spPr>
          <a:xfrm>
            <a:off x="6894437" y="384810"/>
            <a:ext cx="3032810" cy="487680"/>
          </a:xfrm>
          <a:prstGeom prst="wedgeRoundRectCallout">
            <a:avLst>
              <a:gd name="adj1" fmla="val -43074"/>
              <a:gd name="adj2" fmla="val 101971"/>
              <a:gd name="adj3" fmla="val 16667"/>
            </a:avLst>
          </a:prstGeom>
          <a:solidFill>
            <a:srgbClr val="3D5D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spc="-150" dirty="0" smtClean="0">
                <a:solidFill>
                  <a:prstClr val="white"/>
                </a:solidFill>
              </a:rPr>
              <a:t>不良信息</a:t>
            </a:r>
            <a:r>
              <a:rPr lang="en-US" altLang="zh-CN" sz="2000" b="1" spc="-150" dirty="0" smtClean="0">
                <a:solidFill>
                  <a:prstClr val="white"/>
                </a:solidFill>
              </a:rPr>
              <a:t>//</a:t>
            </a:r>
            <a:r>
              <a:rPr lang="zh-CN" altLang="en-US" sz="2000" b="1" spc="-150" dirty="0" smtClean="0">
                <a:solidFill>
                  <a:prstClr val="white"/>
                </a:solidFill>
              </a:rPr>
              <a:t>道德和法律</a:t>
            </a:r>
            <a:r>
              <a:rPr lang="en-US" altLang="zh-CN" sz="2000" b="1" spc="-150" dirty="0" smtClean="0">
                <a:solidFill>
                  <a:prstClr val="white"/>
                </a:solidFill>
              </a:rPr>
              <a:t>P21</a:t>
            </a:r>
            <a:endParaRPr lang="en-US" altLang="zh-CN" sz="2000" b="1" spc="-150" dirty="0" smtClean="0">
              <a:solidFill>
                <a:prstClr val="white"/>
              </a:solidFill>
            </a:endParaRPr>
          </a:p>
        </p:txBody>
      </p:sp>
      <p:sp>
        <p:nvSpPr>
          <p:cNvPr id="30" name="圆角矩形标注 29"/>
          <p:cNvSpPr/>
          <p:nvPr/>
        </p:nvSpPr>
        <p:spPr>
          <a:xfrm>
            <a:off x="711425" y="950086"/>
            <a:ext cx="2692254" cy="825753"/>
          </a:xfrm>
          <a:prstGeom prst="wedgeRoundRectCallout">
            <a:avLst>
              <a:gd name="adj1" fmla="val 67479"/>
              <a:gd name="adj2" fmla="val 72604"/>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spc="-150" dirty="0">
                <a:solidFill>
                  <a:prstClr val="white"/>
                </a:solidFill>
              </a:rPr>
              <a:t>获取</a:t>
            </a:r>
            <a:r>
              <a:rPr lang="zh-CN" altLang="en-US" b="1" spc="-150" dirty="0" smtClean="0">
                <a:solidFill>
                  <a:prstClr val="white"/>
                </a:solidFill>
              </a:rPr>
              <a:t>新知，拓宽视野，</a:t>
            </a:r>
            <a:r>
              <a:rPr lang="en-US" altLang="zh-CN" b="1" spc="-150" dirty="0" smtClean="0">
                <a:solidFill>
                  <a:prstClr val="white"/>
                </a:solidFill>
              </a:rPr>
              <a:t>//</a:t>
            </a:r>
            <a:r>
              <a:rPr lang="zh-CN" altLang="en-US" b="1" spc="-150" dirty="0" smtClean="0">
                <a:solidFill>
                  <a:prstClr val="white"/>
                </a:solidFill>
              </a:rPr>
              <a:t>传播文化、正能量</a:t>
            </a:r>
            <a:r>
              <a:rPr lang="en-US" altLang="zh-CN" b="1" spc="-150" dirty="0" smtClean="0">
                <a:solidFill>
                  <a:prstClr val="white"/>
                </a:solidFill>
              </a:rPr>
              <a:t>P19/22</a:t>
            </a:r>
            <a:endParaRPr lang="en-US" altLang="zh-CN" b="1" spc="-150" dirty="0" smtClean="0">
              <a:solidFill>
                <a:prstClr val="white"/>
              </a:solidFill>
            </a:endParaRPr>
          </a:p>
        </p:txBody>
      </p:sp>
      <p:sp>
        <p:nvSpPr>
          <p:cNvPr id="32" name="圆角矩形标注 31"/>
          <p:cNvSpPr/>
          <p:nvPr/>
        </p:nvSpPr>
        <p:spPr>
          <a:xfrm>
            <a:off x="8823349" y="1547113"/>
            <a:ext cx="2161471" cy="662305"/>
          </a:xfrm>
          <a:prstGeom prst="wedgeRoundRectCallout">
            <a:avLst>
              <a:gd name="adj1" fmla="val -51243"/>
              <a:gd name="adj2" fmla="val 91913"/>
              <a:gd name="adj3" fmla="val 16667"/>
            </a:avLst>
          </a:prstGeom>
          <a:solidFill>
            <a:srgbClr val="461E64"/>
          </a:solidFill>
          <a:ln>
            <a:solidFill>
              <a:srgbClr val="46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spc="-150" dirty="0">
                <a:solidFill>
                  <a:prstClr val="white"/>
                </a:solidFill>
              </a:rPr>
              <a:t>传承</a:t>
            </a:r>
            <a:r>
              <a:rPr lang="zh-CN" altLang="en-US" b="1" spc="-150" dirty="0" smtClean="0">
                <a:solidFill>
                  <a:prstClr val="white"/>
                </a:solidFill>
              </a:rPr>
              <a:t>文化</a:t>
            </a:r>
            <a:r>
              <a:rPr lang="en-US" altLang="zh-CN" b="1" spc="-150" dirty="0" smtClean="0">
                <a:solidFill>
                  <a:prstClr val="white"/>
                </a:solidFill>
              </a:rPr>
              <a:t>//</a:t>
            </a:r>
            <a:r>
              <a:rPr lang="zh-CN" altLang="en-US" b="1" spc="-150" dirty="0" smtClean="0">
                <a:solidFill>
                  <a:prstClr val="white"/>
                </a:solidFill>
              </a:rPr>
              <a:t>亲社会行为</a:t>
            </a:r>
            <a:r>
              <a:rPr lang="en-US" altLang="zh-CN" b="1" spc="-150" dirty="0" smtClean="0">
                <a:solidFill>
                  <a:prstClr val="white"/>
                </a:solidFill>
              </a:rPr>
              <a:t>//</a:t>
            </a:r>
            <a:r>
              <a:rPr lang="zh-CN" altLang="en-US" b="1" spc="-150" dirty="0" smtClean="0">
                <a:solidFill>
                  <a:prstClr val="white"/>
                </a:solidFill>
              </a:rPr>
              <a:t>网络正能量</a:t>
            </a:r>
            <a:endParaRPr lang="zh-CN" altLang="en-US" b="1" spc="-150" dirty="0" smtClean="0">
              <a:solidFill>
                <a:prstClr val="white"/>
              </a:solidFill>
            </a:endParaRPr>
          </a:p>
        </p:txBody>
      </p:sp>
      <p:sp>
        <p:nvSpPr>
          <p:cNvPr id="37" name="椭圆 36"/>
          <p:cNvSpPr/>
          <p:nvPr/>
        </p:nvSpPr>
        <p:spPr>
          <a:xfrm>
            <a:off x="8102304" y="2486278"/>
            <a:ext cx="617077" cy="4354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38" name="椭圆 37"/>
          <p:cNvSpPr/>
          <p:nvPr/>
        </p:nvSpPr>
        <p:spPr>
          <a:xfrm>
            <a:off x="9096472" y="2393568"/>
            <a:ext cx="617077" cy="5281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6472" y="25645"/>
            <a:ext cx="30861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
                                        </p:tgtEl>
                                      </p:cBhvr>
                                    </p:animEffect>
                                    <p:set>
                                      <p:cBhvr>
                                        <p:cTn id="78" dur="1" fill="hold">
                                          <p:stCondLst>
                                            <p:cond delay="499"/>
                                          </p:stCondLst>
                                        </p:cTn>
                                        <p:tgtEl>
                                          <p:spTgt spid="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linds(horizont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fade">
                                      <p:cBhvr>
                                        <p:cTn id="111" dur="500"/>
                                        <p:tgtEl>
                                          <p:spTgt spid="1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500"/>
                                        <p:tgtEl>
                                          <p:spTgt spid="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childTnLst>
                          </p:cTn>
                        </p:par>
                        <p:par>
                          <p:cTn id="120" fill="hold">
                            <p:stCondLst>
                              <p:cond delay="500"/>
                            </p:stCondLst>
                            <p:childTnLst>
                              <p:par>
                                <p:cTn id="121" presetID="10" presetClass="entr" presetSubtype="0" fill="hold" grpId="1" nodeType="after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500"/>
                                        <p:tgtEl>
                                          <p:spTgt spid="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500"/>
                                        <p:tgtEl>
                                          <p:spTgt spid="20"/>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12"/>
                                        </p:tgtEl>
                                        <p:attrNameLst>
                                          <p:attrName>style.visibility</p:attrName>
                                        </p:attrNameLst>
                                      </p:cBhvr>
                                      <p:to>
                                        <p:strVal val="visible"/>
                                      </p:to>
                                    </p:set>
                                    <p:animEffect transition="in" filter="fade">
                                      <p:cBhvr>
                                        <p:cTn id="129" dur="500"/>
                                        <p:tgtEl>
                                          <p:spTgt spid="12"/>
                                        </p:tgtEl>
                                      </p:cBhvr>
                                    </p:animEffec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p:bldP spid="10" grpId="1"/>
      <p:bldP spid="11" grpId="0"/>
      <p:bldP spid="11" grpId="1"/>
      <p:bldP spid="12" grpId="0" animBg="1"/>
      <p:bldP spid="12" grpId="1" bldLvl="0" animBg="1"/>
      <p:bldP spid="13" grpId="0" bldLvl="0" animBg="1"/>
      <p:bldP spid="14" grpId="0" bldLvl="0" animBg="1"/>
      <p:bldP spid="15" grpId="0" bldLvl="0" animBg="1"/>
      <p:bldP spid="16" grpId="0" bldLvl="0" animBg="1"/>
      <p:bldP spid="17" grpId="0"/>
      <p:bldP spid="18" grpId="0" bldLvl="0" animBg="1"/>
      <p:bldP spid="19" grpId="0" bldLvl="0" animBg="1"/>
      <p:bldP spid="20" grpId="0" bldLvl="0" animBg="1"/>
      <p:bldP spid="25" grpId="0" bldLvl="0" animBg="1"/>
      <p:bldP spid="26" grpId="0" bldLvl="0" animBg="1"/>
      <p:bldP spid="27" grpId="0" bldLvl="0" animBg="1"/>
      <p:bldP spid="39" grpId="0" bldLvl="0" animBg="1"/>
      <p:bldP spid="30" grpId="0" bldLvl="0" animBg="1"/>
      <p:bldP spid="32" grpId="0" bldLvl="0" animBg="1"/>
      <p:bldP spid="37" grpId="0" bldLvl="0" animBg="1"/>
      <p:bldP spid="38"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73068" y="215900"/>
            <a:ext cx="5391150" cy="22580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56540" y="2776760"/>
            <a:ext cx="11678920" cy="4041180"/>
          </a:xfrm>
          <a:prstGeom prst="rect">
            <a:avLst/>
          </a:prstGeom>
          <a:noFill/>
          <a:ln w="19050">
            <a:solidFill>
              <a:srgbClr val="002060"/>
            </a:solidFill>
          </a:ln>
        </p:spPr>
        <p:txBody>
          <a:bodyPr wrap="square" lIns="91440" tIns="45720" rIns="91440" bIns="45720">
            <a:noAutofit/>
          </a:bodyPr>
          <a:lstStyle/>
          <a:p>
            <a:pPr algn="just">
              <a:lnSpc>
                <a:spcPct val="120000"/>
              </a:lnSpc>
            </a:pPr>
            <a:r>
              <a:rPr lang="zh-CN" altLang="en-US" sz="2000" dirty="0">
                <a:ln w="0"/>
                <a:solidFill>
                  <a:prstClr val="black">
                    <a:lumMod val="95000"/>
                    <a:lumOff val="5000"/>
                  </a:prstClr>
                </a:solidFill>
                <a:effectLst>
                  <a:outerShdw blurRad="38100" dist="19050" dir="2700000" algn="tl" rotWithShape="0">
                    <a:prstClr val="black">
                      <a:alpha val="40000"/>
                    </a:prstClr>
                  </a:outerShdw>
                </a:effectLst>
              </a:rPr>
              <a:t>答案示例：</a:t>
            </a:r>
            <a:endParaRPr lang="en-US" altLang="zh-CN" sz="2000" dirty="0">
              <a:ln w="0"/>
              <a:solidFill>
                <a:prstClr val="black">
                  <a:lumMod val="95000"/>
                  <a:lumOff val="5000"/>
                </a:prstClr>
              </a:solidFill>
              <a:effectLst>
                <a:outerShdw blurRad="38100" dist="19050" dir="2700000" algn="tl" rotWithShape="0">
                  <a:prstClr val="black">
                    <a:alpha val="40000"/>
                  </a:prstClr>
                </a:outerShdw>
              </a:effectLst>
            </a:endParaRPr>
          </a:p>
          <a:p>
            <a:pPr algn="just" hangingPunct="0">
              <a:lnSpc>
                <a:spcPct val="120000"/>
              </a:lnSpc>
              <a:defRPr/>
            </a:pPr>
            <a:r>
              <a:rPr lang="zh-CN" altLang="en-US" sz="2000" dirty="0">
                <a:ln w="0"/>
                <a:solidFill>
                  <a:prstClr val="black"/>
                </a:solidFill>
                <a:effectLst>
                  <a:outerShdw blurRad="38100" dist="19050" dir="2700000" algn="tl" rotWithShape="0">
                    <a:prstClr val="black">
                      <a:alpha val="40000"/>
                    </a:prstClr>
                  </a:outerShdw>
                </a:effectLst>
              </a:rPr>
              <a:t>   </a:t>
            </a:r>
            <a:r>
              <a:rPr lang="en-US" altLang="zh-CN" dirty="0">
                <a:ln w="0"/>
                <a:solidFill>
                  <a:prstClr val="black"/>
                </a:solidFill>
                <a:effectLst>
                  <a:outerShdw blurRad="38100" dist="19050" dir="2700000" algn="tl" rotWithShape="0">
                    <a:prstClr val="black">
                      <a:alpha val="40000"/>
                    </a:prstClr>
                  </a:outerShdw>
                </a:effectLst>
              </a:rPr>
              <a:t> </a:t>
            </a:r>
            <a:r>
              <a:rPr lang="zh-CN" altLang="en-US" sz="2000" b="1" dirty="0" smtClean="0">
                <a:ln w="0"/>
                <a:solidFill>
                  <a:srgbClr val="00B050"/>
                </a:solidFill>
              </a:rPr>
              <a:t>小丽</a:t>
            </a:r>
            <a:r>
              <a:rPr lang="zh-CN" altLang="en-US" sz="2000" b="1" dirty="0" smtClean="0">
                <a:ln w="0"/>
                <a:solidFill>
                  <a:srgbClr val="00B050"/>
                </a:solidFill>
                <a:sym typeface="+mn-ea"/>
              </a:rPr>
              <a:t>不应该转发信息1,而</a:t>
            </a:r>
            <a:r>
              <a:rPr lang="zh-CN" altLang="en-US" sz="2000" b="1" dirty="0" smtClean="0">
                <a:ln w="0"/>
                <a:solidFill>
                  <a:srgbClr val="00B050"/>
                </a:solidFill>
              </a:rPr>
              <a:t>应转发信息2和信息3。</a:t>
            </a:r>
            <a:r>
              <a:rPr lang="zh-CN" altLang="en-US" sz="2000" dirty="0" smtClean="0">
                <a:ln w="0"/>
                <a:solidFill>
                  <a:prstClr val="black"/>
                </a:solidFill>
                <a:effectLst>
                  <a:outerShdw blurRad="38100" dist="19050" dir="2700000" algn="tl" rotWithShape="0">
                    <a:prstClr val="black">
                      <a:alpha val="40000"/>
                    </a:prstClr>
                  </a:outerShdw>
                </a:effectLst>
              </a:rPr>
              <a:t>  </a:t>
            </a:r>
            <a:endParaRPr lang="zh-CN" altLang="en-US" sz="2000" dirty="0" smtClean="0">
              <a:ln w="0"/>
              <a:solidFill>
                <a:prstClr val="black"/>
              </a:solidFill>
              <a:effectLst>
                <a:outerShdw blurRad="38100" dist="19050" dir="2700000" algn="tl" rotWithShape="0">
                  <a:prstClr val="black">
                    <a:alpha val="40000"/>
                  </a:prstClr>
                </a:outerShdw>
              </a:effectLst>
            </a:endParaRPr>
          </a:p>
          <a:p>
            <a:pPr algn="just" hangingPunct="0">
              <a:lnSpc>
                <a:spcPct val="120000"/>
              </a:lnSpc>
              <a:defRPr/>
            </a:pPr>
            <a:r>
              <a:rPr lang="zh-CN" altLang="en-US" sz="2000" dirty="0" smtClean="0">
                <a:ln w="0"/>
                <a:solidFill>
                  <a:prstClr val="black"/>
                </a:solidFill>
                <a:effectLst>
                  <a:outerShdw blurRad="38100" dist="19050" dir="2700000" algn="tl" rotWithShape="0">
                    <a:prstClr val="black">
                      <a:alpha val="40000"/>
                    </a:prstClr>
                  </a:outerShdw>
                </a:effectLst>
              </a:rPr>
              <a:t> </a:t>
            </a:r>
            <a:r>
              <a:rPr lang="en-US" altLang="zh-CN" sz="2000" dirty="0" smtClean="0">
                <a:ln w="0"/>
                <a:solidFill>
                  <a:prstClr val="black"/>
                </a:solidFill>
                <a:effectLst>
                  <a:outerShdw blurRad="38100" dist="19050" dir="2700000" algn="tl" rotWithShape="0">
                    <a:prstClr val="black">
                      <a:alpha val="40000"/>
                    </a:prstClr>
                  </a:outerShdw>
                </a:effectLst>
              </a:rPr>
              <a:t>  </a:t>
            </a:r>
            <a:r>
              <a:rPr lang="zh-CN" altLang="en-US" sz="2000" dirty="0" smtClean="0">
                <a:ln w="0"/>
                <a:solidFill>
                  <a:srgbClr val="FF0000"/>
                </a:solidFill>
                <a:effectLst>
                  <a:outerShdw blurRad="38100" dist="19050" dir="2700000" algn="tl" rotWithShape="0">
                    <a:prstClr val="black">
                      <a:alpha val="40000"/>
                    </a:prstClr>
                  </a:outerShdw>
                </a:effectLst>
              </a:rPr>
              <a:t> </a:t>
            </a:r>
            <a:r>
              <a:rPr lang="zh-CN" altLang="en-US" sz="2000" b="1" kern="100" dirty="0" smtClean="0">
                <a:solidFill>
                  <a:srgbClr val="0070C0"/>
                </a:solidFill>
                <a:cs typeface="Times New Roman" panose="02020603050405020304" pitchFamily="18" charset="0"/>
              </a:rPr>
              <a:t>信息1是小威在</a:t>
            </a:r>
            <a:r>
              <a:rPr lang="en-US" altLang="zh-CN" sz="2000" b="1" kern="100" dirty="0" smtClean="0">
                <a:solidFill>
                  <a:srgbClr val="0070C0"/>
                </a:solidFill>
                <a:cs typeface="Times New Roman" panose="02020603050405020304" pitchFamily="18" charset="0"/>
              </a:rPr>
              <a:t>QQ</a:t>
            </a:r>
            <a:r>
              <a:rPr lang="zh-CN" altLang="en-US" sz="2000" b="1" kern="100" dirty="0" smtClean="0">
                <a:solidFill>
                  <a:srgbClr val="0070C0"/>
                </a:solidFill>
                <a:cs typeface="Times New Roman" panose="02020603050405020304" pitchFamily="18" charset="0"/>
              </a:rPr>
              <a:t>上散布的谣言，</a:t>
            </a:r>
            <a:r>
              <a:rPr lang="zh-CN" altLang="en-US" sz="2000" b="1" dirty="0" smtClean="0">
                <a:ln w="0"/>
                <a:solidFill>
                  <a:srgbClr val="00B050"/>
                </a:solidFill>
              </a:rPr>
              <a:t>是</a:t>
            </a:r>
            <a:r>
              <a:rPr lang="zh-CN" altLang="en-US" sz="2000" b="1" dirty="0" smtClean="0">
                <a:ln w="0"/>
                <a:solidFill>
                  <a:prstClr val="black"/>
                </a:solidFill>
                <a:effectLst>
                  <a:outerShdw blurRad="38100" dist="19050" dir="2700000" algn="tl" rotWithShape="0">
                    <a:prstClr val="black">
                      <a:alpha val="40000"/>
                    </a:prstClr>
                  </a:outerShdw>
                </a:effectLst>
              </a:rPr>
              <a:t>不良信息</a:t>
            </a:r>
            <a:r>
              <a:rPr lang="zh-CN" altLang="en-US" sz="2000" b="1" dirty="0" smtClean="0">
                <a:ln w="0"/>
                <a:solidFill>
                  <a:srgbClr val="00B050"/>
                </a:solidFill>
              </a:rPr>
              <a:t>，应</a:t>
            </a:r>
            <a:r>
              <a:rPr lang="zh-CN" altLang="en-US" sz="2000" b="1" dirty="0" smtClean="0">
                <a:ln w="0"/>
                <a:solidFill>
                  <a:prstClr val="black"/>
                </a:solidFill>
                <a:effectLst>
                  <a:outerShdw blurRad="38100" dist="19050" dir="2700000" algn="tl" rotWithShape="0">
                    <a:prstClr val="black">
                      <a:alpha val="40000"/>
                    </a:prstClr>
                  </a:outerShdw>
                </a:effectLst>
              </a:rPr>
              <a:t>自觉抵制</a:t>
            </a:r>
            <a:r>
              <a:rPr lang="zh-CN" altLang="en-US" sz="2000" b="1" dirty="0" smtClean="0">
                <a:ln w="0"/>
                <a:solidFill>
                  <a:srgbClr val="00B050"/>
                </a:solidFill>
              </a:rPr>
              <a:t>。制造和传播谣言，是违法行为。</a:t>
            </a:r>
            <a:r>
              <a:rPr lang="zh-CN" altLang="en-US" sz="2000" b="1" dirty="0" smtClean="0">
                <a:ln w="0"/>
                <a:solidFill>
                  <a:prstClr val="black"/>
                </a:solidFill>
                <a:effectLst>
                  <a:outerShdw blurRad="38100" dist="19050" dir="2700000" algn="tl" rotWithShape="0">
                    <a:prstClr val="black">
                      <a:alpha val="40000"/>
                    </a:prstClr>
                  </a:outerShdw>
                </a:effectLst>
              </a:rPr>
              <a:t>恪守道德、遵守法律是网络生活的基本准则</a:t>
            </a:r>
            <a:r>
              <a:rPr lang="zh-CN" altLang="en-US" sz="2000" b="1" dirty="0" smtClean="0">
                <a:solidFill>
                  <a:prstClr val="black"/>
                </a:solidFill>
              </a:rPr>
              <a:t>。</a:t>
            </a:r>
            <a:r>
              <a:rPr lang="zh-CN" altLang="en-US" sz="2000" b="1" dirty="0" smtClean="0">
                <a:ln w="0"/>
                <a:solidFill>
                  <a:prstClr val="black"/>
                </a:solidFill>
                <a:effectLst>
                  <a:outerShdw blurRad="38100" dist="19050" dir="2700000" algn="tl" rotWithShape="0">
                    <a:prstClr val="black">
                      <a:alpha val="40000"/>
                    </a:prstClr>
                  </a:outerShdw>
                </a:effectLst>
              </a:rPr>
              <a:t>每个人都应该对自己的网络言论负责，不恶意攻击他人，拒绝网络暴力和欺凌。</a:t>
            </a:r>
            <a:endParaRPr lang="zh-CN" altLang="en-US" sz="2000" b="1" dirty="0" smtClean="0">
              <a:ln w="0"/>
              <a:solidFill>
                <a:prstClr val="black"/>
              </a:solidFill>
              <a:effectLst>
                <a:outerShdw blurRad="38100" dist="19050" dir="2700000" algn="tl" rotWithShape="0">
                  <a:prstClr val="black">
                    <a:alpha val="40000"/>
                  </a:prstClr>
                </a:outerShdw>
              </a:effectLst>
            </a:endParaRPr>
          </a:p>
          <a:p>
            <a:pPr algn="just" hangingPunct="0">
              <a:lnSpc>
                <a:spcPct val="120000"/>
              </a:lnSpc>
              <a:defRPr/>
            </a:pPr>
            <a:r>
              <a:rPr lang="zh-CN" altLang="en-US" sz="2000" dirty="0" smtClean="0">
                <a:ln w="0"/>
                <a:solidFill>
                  <a:srgbClr val="FF0000"/>
                </a:solidFill>
                <a:effectLst>
                  <a:outerShdw blurRad="38100" dist="19050" dir="2700000" algn="tl" rotWithShape="0">
                    <a:prstClr val="black">
                      <a:alpha val="40000"/>
                    </a:prstClr>
                  </a:outerShdw>
                </a:effectLst>
              </a:rPr>
              <a:t>    </a:t>
            </a:r>
            <a:r>
              <a:rPr lang="zh-CN" altLang="en-US" sz="2000" b="1" kern="100" dirty="0" smtClean="0">
                <a:solidFill>
                  <a:srgbClr val="0070C0"/>
                </a:solidFill>
                <a:cs typeface="Times New Roman" panose="02020603050405020304" pitchFamily="18" charset="0"/>
              </a:rPr>
              <a:t>信息</a:t>
            </a:r>
            <a:r>
              <a:rPr lang="en-US" altLang="zh-CN" sz="2000" b="1" kern="100" dirty="0" smtClean="0">
                <a:solidFill>
                  <a:srgbClr val="0070C0"/>
                </a:solidFill>
                <a:cs typeface="Times New Roman" panose="02020603050405020304" pitchFamily="18" charset="0"/>
              </a:rPr>
              <a:t>2</a:t>
            </a:r>
            <a:r>
              <a:rPr lang="zh-CN" altLang="en-US" sz="2000" b="1" kern="100" dirty="0" smtClean="0">
                <a:solidFill>
                  <a:srgbClr val="0070C0"/>
                </a:solidFill>
                <a:cs typeface="Times New Roman" panose="02020603050405020304" pitchFamily="18" charset="0"/>
              </a:rPr>
              <a:t>是故宫博物馆建立数字博物馆，看数字大展</a:t>
            </a:r>
            <a:r>
              <a:rPr lang="zh-CN" altLang="en-US" sz="2000" b="1" dirty="0" smtClean="0">
                <a:ln w="0"/>
                <a:solidFill>
                  <a:srgbClr val="00B050"/>
                </a:solidFill>
              </a:rPr>
              <a:t>是</a:t>
            </a:r>
            <a:r>
              <a:rPr lang="zh-CN" altLang="en-US" sz="2000" b="1" dirty="0" smtClean="0">
                <a:ln w="0"/>
                <a:solidFill>
                  <a:prstClr val="black"/>
                </a:solidFill>
                <a:effectLst>
                  <a:outerShdw blurRad="38100" dist="19050" dir="2700000" algn="tl" rotWithShape="0">
                    <a:prstClr val="black">
                      <a:alpha val="40000"/>
                    </a:prstClr>
                  </a:outerShdw>
                </a:effectLst>
              </a:rPr>
              <a:t>利用网络获取新知的途径，拓宽了我们的视野。</a:t>
            </a:r>
            <a:r>
              <a:rPr lang="zh-CN" altLang="en-US" sz="2000" b="1" dirty="0" smtClean="0">
                <a:ln w="0"/>
                <a:solidFill>
                  <a:srgbClr val="00B050"/>
                </a:solidFill>
              </a:rPr>
              <a:t>转发这一信息可以</a:t>
            </a:r>
            <a:r>
              <a:rPr lang="zh-CN" altLang="en-US" sz="2000" b="1" dirty="0" smtClean="0">
                <a:ln w="0"/>
                <a:solidFill>
                  <a:prstClr val="black"/>
                </a:solidFill>
                <a:effectLst>
                  <a:outerShdw blurRad="38100" dist="19050" dir="2700000" algn="tl" rotWithShape="0">
                    <a:prstClr val="black">
                      <a:alpha val="40000"/>
                    </a:prstClr>
                  </a:outerShdw>
                </a:effectLst>
              </a:rPr>
              <a:t>提高文化传播的速度，传播正能量。     </a:t>
            </a:r>
            <a:endParaRPr lang="en-US" altLang="zh-CN" sz="2000" dirty="0" smtClean="0">
              <a:ln w="0"/>
              <a:solidFill>
                <a:srgbClr val="FF0000"/>
              </a:solidFill>
              <a:effectLst>
                <a:outerShdw blurRad="38100" dist="19050" dir="2700000" algn="tl" rotWithShape="0">
                  <a:prstClr val="black">
                    <a:alpha val="40000"/>
                  </a:prstClr>
                </a:outerShdw>
              </a:effectLst>
            </a:endParaRPr>
          </a:p>
          <a:p>
            <a:pPr algn="just" hangingPunct="0">
              <a:lnSpc>
                <a:spcPct val="120000"/>
              </a:lnSpc>
              <a:defRPr/>
            </a:pPr>
            <a:r>
              <a:rPr lang="zh-CN" altLang="en-US" sz="2000" dirty="0" smtClean="0">
                <a:ln w="0"/>
                <a:solidFill>
                  <a:srgbClr val="FF0000"/>
                </a:solidFill>
                <a:effectLst>
                  <a:outerShdw blurRad="38100" dist="19050" dir="2700000" algn="tl" rotWithShape="0">
                    <a:prstClr val="black">
                      <a:alpha val="40000"/>
                    </a:prstClr>
                  </a:outerShdw>
                </a:effectLst>
              </a:rPr>
              <a:t>    </a:t>
            </a:r>
            <a:r>
              <a:rPr lang="zh-CN" altLang="en-US" sz="2000" b="1" kern="100" dirty="0" smtClean="0">
                <a:solidFill>
                  <a:srgbClr val="0070C0"/>
                </a:solidFill>
                <a:cs typeface="Times New Roman" panose="02020603050405020304" pitchFamily="18" charset="0"/>
              </a:rPr>
              <a:t>信息</a:t>
            </a:r>
            <a:r>
              <a:rPr lang="en-US" altLang="zh-CN" sz="2000" b="1" kern="100" dirty="0" smtClean="0">
                <a:solidFill>
                  <a:srgbClr val="0070C0"/>
                </a:solidFill>
                <a:cs typeface="Times New Roman" panose="02020603050405020304" pitchFamily="18" charset="0"/>
              </a:rPr>
              <a:t>3</a:t>
            </a:r>
            <a:r>
              <a:rPr lang="zh-CN" altLang="en-US" sz="2000" b="1" kern="100" dirty="0" smtClean="0">
                <a:solidFill>
                  <a:srgbClr val="0070C0"/>
                </a:solidFill>
                <a:cs typeface="Times New Roman" panose="02020603050405020304" pitchFamily="18" charset="0"/>
              </a:rPr>
              <a:t>是借助校园公众号发布红色文化行走活动，红色文化行走活动</a:t>
            </a:r>
            <a:r>
              <a:rPr lang="zh-CN" altLang="en-US" sz="2000" b="1" dirty="0" smtClean="0">
                <a:ln w="0"/>
                <a:solidFill>
                  <a:srgbClr val="00B050"/>
                </a:solidFill>
              </a:rPr>
              <a:t>有利于</a:t>
            </a:r>
            <a:r>
              <a:rPr lang="zh-CN" altLang="en-US" sz="2000" b="1" dirty="0" smtClean="0">
                <a:ln w="0"/>
                <a:solidFill>
                  <a:prstClr val="black"/>
                </a:solidFill>
                <a:effectLst>
                  <a:outerShdw blurRad="38100" dist="19050" dir="2700000" algn="tl" rotWithShape="0">
                    <a:prstClr val="black">
                      <a:alpha val="40000"/>
                    </a:prstClr>
                  </a:outerShdw>
                </a:effectLst>
              </a:rPr>
              <a:t>培养我们亲社会行为，弘扬红色革命文化，形成正确的价值观，</a:t>
            </a:r>
            <a:r>
              <a:rPr lang="zh-CN" altLang="en-US" sz="2000" b="1" dirty="0" smtClean="0">
                <a:ln w="0"/>
                <a:solidFill>
                  <a:srgbClr val="00B050"/>
                </a:solidFill>
              </a:rPr>
              <a:t>转发该消息是</a:t>
            </a:r>
            <a:r>
              <a:rPr lang="zh-CN" altLang="en-US" sz="2000" b="1" dirty="0" smtClean="0">
                <a:ln w="0"/>
                <a:solidFill>
                  <a:prstClr val="black"/>
                </a:solidFill>
                <a:effectLst>
                  <a:outerShdw blurRad="38100" dist="19050" dir="2700000" algn="tl" rotWithShape="0">
                    <a:prstClr val="black">
                      <a:alpha val="40000"/>
                    </a:prstClr>
                  </a:outerShdw>
                </a:effectLst>
              </a:rPr>
              <a:t>传播网络正能量的行为。</a:t>
            </a:r>
            <a:endParaRPr lang="zh-CN" altLang="en-US" sz="2000" dirty="0" smtClean="0">
              <a:ln w="0"/>
              <a:solidFill>
                <a:prstClr val="black"/>
              </a:solidFill>
              <a:effectLst>
                <a:outerShdw blurRad="38100" dist="19050" dir="2700000" algn="tl" rotWithShape="0">
                  <a:prstClr val="black">
                    <a:alpha val="40000"/>
                  </a:prstClr>
                </a:outerShdw>
              </a:effectLst>
            </a:endParaRPr>
          </a:p>
          <a:p>
            <a:pPr algn="just" hangingPunct="0">
              <a:lnSpc>
                <a:spcPct val="120000"/>
              </a:lnSpc>
              <a:defRPr/>
            </a:pPr>
            <a:r>
              <a:rPr lang="zh-CN" altLang="en-US" sz="2000" b="1" kern="100" dirty="0" smtClean="0">
                <a:solidFill>
                  <a:srgbClr val="0070C0"/>
                </a:solidFill>
                <a:cs typeface="Times New Roman" panose="02020603050405020304" pitchFamily="18" charset="0"/>
              </a:rPr>
              <a:t>    </a:t>
            </a:r>
            <a:r>
              <a:rPr lang="zh-CN" altLang="en-US" sz="2000" b="1" dirty="0" smtClean="0">
                <a:solidFill>
                  <a:prstClr val="black"/>
                </a:solidFill>
                <a:highlight>
                  <a:srgbClr val="FFFF00"/>
                </a:highlight>
                <a:latin typeface="宋体" panose="02010600030101010101" pitchFamily="2" charset="-122"/>
                <a:ea typeface="宋体" panose="02010600030101010101" pitchFamily="2" charset="-122"/>
                <a:cs typeface="宋体" panose="02010600030101010101" pitchFamily="2" charset="-122"/>
              </a:rPr>
              <a:t>   我们要</a:t>
            </a:r>
            <a:r>
              <a:rPr lang="zh-CN" altLang="en-US" sz="2000" b="1" kern="100" dirty="0">
                <a:solidFill>
                  <a:srgbClr val="FF0000"/>
                </a:solidFill>
                <a:cs typeface="Times New Roman" panose="02020603050405020304" pitchFamily="18" charset="0"/>
              </a:rPr>
              <a:t>提高媒介素养，</a:t>
            </a:r>
            <a:r>
              <a:rPr lang="zh-CN" altLang="en-US" sz="2000" b="1" kern="100" dirty="0" smtClean="0">
                <a:solidFill>
                  <a:srgbClr val="FF0000"/>
                </a:solidFill>
                <a:cs typeface="Times New Roman" panose="02020603050405020304" pitchFamily="18" charset="0"/>
              </a:rPr>
              <a:t>合理</a:t>
            </a:r>
            <a:r>
              <a:rPr lang="zh-CN" altLang="en-US" sz="2000" b="1" kern="100" dirty="0">
                <a:solidFill>
                  <a:srgbClr val="FF0000"/>
                </a:solidFill>
                <a:cs typeface="Times New Roman" panose="02020603050405020304" pitchFamily="18" charset="0"/>
              </a:rPr>
              <a:t>利用网络，自觉遵守道德与法律</a:t>
            </a:r>
            <a:r>
              <a:rPr lang="zh-CN" altLang="en-US" sz="2000" b="1" kern="100" dirty="0" smtClean="0">
                <a:solidFill>
                  <a:srgbClr val="FF0000"/>
                </a:solidFill>
                <a:cs typeface="Times New Roman" panose="02020603050405020304" pitchFamily="18" charset="0"/>
              </a:rPr>
              <a:t>，做</a:t>
            </a:r>
            <a:r>
              <a:rPr lang="zh-CN" altLang="en-US" sz="2000" b="1" kern="100" dirty="0">
                <a:solidFill>
                  <a:srgbClr val="FF0000"/>
                </a:solidFill>
                <a:cs typeface="Times New Roman" panose="02020603050405020304" pitchFamily="18" charset="0"/>
              </a:rPr>
              <a:t>一名负责任的网络参与者，共育向上向善的网络文化。</a:t>
            </a:r>
            <a:endParaRPr lang="zh-CN" altLang="en-US" sz="2000" b="1" kern="100" dirty="0">
              <a:solidFill>
                <a:srgbClr val="FF0000"/>
              </a:solidFill>
              <a:cs typeface="Times New Roman" panose="02020603050405020304" pitchFamily="18"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83" t="4616" r="6285" b="47681"/>
          <a:stretch>
            <a:fillRect/>
          </a:stretch>
        </p:blipFill>
        <p:spPr bwMode="auto">
          <a:xfrm>
            <a:off x="113284" y="89689"/>
            <a:ext cx="9002141" cy="2723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68035" y="10900"/>
            <a:ext cx="1155783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indent="284480" fontAlgn="base">
              <a:spcBef>
                <a:spcPct val="0"/>
              </a:spcBef>
              <a:spcAft>
                <a:spcPct val="0"/>
              </a:spcAft>
            </a:pP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  3.</a:t>
            </a:r>
            <a:r>
              <a:rPr lang="zh-CN" altLang="en-US"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为了响应</a:t>
            </a: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国防教育法</a:t>
            </a: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要求，</a:t>
            </a:r>
            <a:r>
              <a:rPr lang="en-US" altLang="zh-CN"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X</a:t>
            </a:r>
            <a:r>
              <a:rPr lang="zh-CN" altLang="en-US" sz="2600" dirty="0" smtClean="0">
                <a:solidFill>
                  <a:prstClr val="black"/>
                </a:solidFill>
                <a:latin typeface="楷体" panose="02010609060101010101" pitchFamily="49" charset="-122"/>
                <a:ea typeface="楷体" panose="02010609060101010101" pitchFamily="49" charset="-122"/>
                <a:cs typeface="Times New Roman" panose="02020603050405020304" pitchFamily="18" charset="0"/>
              </a:rPr>
              <a:t>学校拟在全校范围内开展一次国防教育活动，请你出谋划策，完成活动方案。</a:t>
            </a:r>
            <a:endParaRPr lang="zh-CN" altLang="en-US" dirty="0" smtClean="0">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5715" y="996950"/>
            <a:ext cx="6719570" cy="586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p:cNvSpPr txBox="1"/>
          <p:nvPr/>
        </p:nvSpPr>
        <p:spPr>
          <a:xfrm>
            <a:off x="5907375" y="537018"/>
            <a:ext cx="5718498" cy="461665"/>
          </a:xfrm>
          <a:prstGeom prst="rect">
            <a:avLst/>
          </a:prstGeom>
          <a:solidFill>
            <a:srgbClr val="FFFF00"/>
          </a:solidFill>
        </p:spPr>
        <p:txBody>
          <a:bodyPr wrap="square" rtlCol="0">
            <a:spAutoFit/>
          </a:bodyPr>
          <a:lstStyle/>
          <a:p>
            <a:r>
              <a:rPr lang="zh-CN" altLang="en-US" sz="2400" b="1" dirty="0" smtClean="0">
                <a:solidFill>
                  <a:srgbClr val="7030A0"/>
                </a:solidFill>
              </a:rPr>
              <a:t>任务</a:t>
            </a:r>
            <a:r>
              <a:rPr lang="en-US" altLang="zh-CN" sz="2400" b="1" dirty="0">
                <a:solidFill>
                  <a:srgbClr val="7030A0"/>
                </a:solidFill>
              </a:rPr>
              <a:t>:</a:t>
            </a:r>
            <a:r>
              <a:rPr lang="zh-CN" altLang="en-US" sz="2400" b="1" dirty="0">
                <a:solidFill>
                  <a:srgbClr val="7030A0"/>
                </a:solidFill>
              </a:rPr>
              <a:t>设计</a:t>
            </a:r>
            <a:r>
              <a:rPr lang="zh-CN" altLang="en-US" sz="2400" b="1" dirty="0">
                <a:solidFill>
                  <a:prstClr val="black">
                    <a:lumMod val="95000"/>
                    <a:lumOff val="5000"/>
                  </a:prstClr>
                </a:solidFill>
              </a:rPr>
              <a:t>学校全民国防教育日</a:t>
            </a:r>
            <a:r>
              <a:rPr lang="zh-CN" altLang="en-US" sz="2400" b="1" dirty="0">
                <a:solidFill>
                  <a:srgbClr val="7030A0"/>
                </a:solidFill>
              </a:rPr>
              <a:t>活动方案</a:t>
            </a:r>
            <a:endParaRPr lang="zh-CN" altLang="en-US" sz="2400" b="1" dirty="0">
              <a:solidFill>
                <a:srgbClr val="70AD47"/>
              </a:solidFill>
            </a:endParaRPr>
          </a:p>
        </p:txBody>
      </p:sp>
      <p:cxnSp>
        <p:nvCxnSpPr>
          <p:cNvPr id="27" name="直接连接符 26"/>
          <p:cNvCxnSpPr/>
          <p:nvPr>
            <p:custDataLst>
              <p:tags r:id="rId2"/>
            </p:custDataLst>
          </p:nvPr>
        </p:nvCxnSpPr>
        <p:spPr>
          <a:xfrm>
            <a:off x="1936976" y="891692"/>
            <a:ext cx="3626485" cy="1206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3"/>
            </p:custDataLst>
          </p:nvPr>
        </p:nvSpPr>
        <p:spPr>
          <a:xfrm>
            <a:off x="2305490" y="997585"/>
            <a:ext cx="2930525" cy="42989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椭圆 4"/>
          <p:cNvSpPr/>
          <p:nvPr>
            <p:custDataLst>
              <p:tags r:id="rId4"/>
            </p:custDataLst>
          </p:nvPr>
        </p:nvSpPr>
        <p:spPr>
          <a:xfrm>
            <a:off x="386520" y="1427480"/>
            <a:ext cx="931545" cy="429895"/>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椭圆 2"/>
          <p:cNvSpPr/>
          <p:nvPr>
            <p:custDataLst>
              <p:tags r:id="rId5"/>
            </p:custDataLst>
          </p:nvPr>
        </p:nvSpPr>
        <p:spPr>
          <a:xfrm>
            <a:off x="386520" y="1978775"/>
            <a:ext cx="931545" cy="429895"/>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椭圆 5"/>
          <p:cNvSpPr/>
          <p:nvPr>
            <p:custDataLst>
              <p:tags r:id="rId6"/>
            </p:custDataLst>
          </p:nvPr>
        </p:nvSpPr>
        <p:spPr>
          <a:xfrm>
            <a:off x="386520" y="2453640"/>
            <a:ext cx="931545" cy="429895"/>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custDataLst>
              <p:tags r:id="rId7"/>
            </p:custDataLst>
          </p:nvPr>
        </p:nvSpPr>
        <p:spPr>
          <a:xfrm>
            <a:off x="386520" y="3154045"/>
            <a:ext cx="931545" cy="473575"/>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custDataLst>
              <p:tags r:id="rId8"/>
            </p:custDataLst>
          </p:nvPr>
        </p:nvSpPr>
        <p:spPr>
          <a:xfrm>
            <a:off x="386520" y="4923290"/>
            <a:ext cx="931545" cy="727581"/>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1441890" y="1507392"/>
            <a:ext cx="4450861" cy="369332"/>
          </a:xfrm>
          <a:prstGeom prst="rect">
            <a:avLst/>
          </a:prstGeom>
          <a:solidFill>
            <a:schemeClr val="accent4">
              <a:lumMod val="20000"/>
              <a:lumOff val="80000"/>
            </a:schemeClr>
          </a:solidFill>
          <a:ln>
            <a:solidFill>
              <a:srgbClr val="00B050"/>
            </a:solidFill>
          </a:ln>
        </p:spPr>
        <p:txBody>
          <a:bodyPr wrap="square" lIns="91440" tIns="45720" rIns="91440" bIns="45720">
            <a:spAutoFit/>
          </a:bodyPr>
          <a:lstStyle/>
          <a:p>
            <a:r>
              <a:rPr lang="zh-CN" altLang="en-US" b="1" dirty="0">
                <a:ln w="0"/>
                <a:solidFill>
                  <a:prstClr val="black"/>
                </a:solidFill>
                <a:effectLst>
                  <a:outerShdw blurRad="38100" dist="25400" dir="5400000" algn="ctr" rotWithShape="0">
                    <a:srgbClr val="6E747A">
                      <a:alpha val="43000"/>
                    </a:srgbClr>
                  </a:outerShdw>
                </a:effectLst>
              </a:rPr>
              <a:t>主题：</a:t>
            </a:r>
            <a:r>
              <a:rPr lang="zh-CN" altLang="en-US" sz="1600" dirty="0">
                <a:ln w="0"/>
                <a:solidFill>
                  <a:prstClr val="black"/>
                </a:solidFill>
                <a:effectLst>
                  <a:outerShdw blurRad="38100" dist="25400" dir="5400000" algn="ctr" rotWithShape="0">
                    <a:srgbClr val="6E747A">
                      <a:alpha val="43000"/>
                    </a:srgbClr>
                  </a:outerShdw>
                </a:effectLst>
              </a:rPr>
              <a:t>反映任务</a:t>
            </a:r>
            <a:r>
              <a:rPr lang="en-US" altLang="zh-CN" sz="1600" dirty="0" smtClean="0">
                <a:ln w="0"/>
                <a:solidFill>
                  <a:prstClr val="black"/>
                </a:solidFill>
                <a:effectLst>
                  <a:outerShdw blurRad="38100" dist="25400" dir="5400000" algn="ctr" rotWithShape="0">
                    <a:srgbClr val="6E747A">
                      <a:alpha val="43000"/>
                    </a:srgbClr>
                  </a:outerShdw>
                </a:effectLst>
              </a:rPr>
              <a:t>/</a:t>
            </a:r>
            <a:r>
              <a:rPr lang="zh-CN" altLang="en-US" sz="1600" b="1" dirty="0" smtClean="0">
                <a:ln w="0"/>
                <a:solidFill>
                  <a:prstClr val="black"/>
                </a:solidFill>
                <a:effectLst>
                  <a:outerShdw blurRad="38100" dist="25400" dir="5400000" algn="ctr" rotWithShape="0">
                    <a:srgbClr val="6E747A">
                      <a:alpha val="43000"/>
                    </a:srgbClr>
                  </a:outerShdw>
                </a:effectLst>
              </a:rPr>
              <a:t>简短</a:t>
            </a:r>
            <a:endParaRPr lang="zh-CN" altLang="en-US" sz="1600" b="1" dirty="0">
              <a:ln w="0"/>
              <a:solidFill>
                <a:prstClr val="black"/>
              </a:solidFill>
              <a:effectLst>
                <a:outerShdw blurRad="38100" dist="25400" dir="5400000" algn="ctr" rotWithShape="0">
                  <a:srgbClr val="6E747A">
                    <a:alpha val="43000"/>
                  </a:srgbClr>
                </a:outerShdw>
              </a:effectLst>
            </a:endParaRPr>
          </a:p>
        </p:txBody>
      </p:sp>
      <p:sp>
        <p:nvSpPr>
          <p:cNvPr id="12" name="矩形 11"/>
          <p:cNvSpPr/>
          <p:nvPr/>
        </p:nvSpPr>
        <p:spPr>
          <a:xfrm>
            <a:off x="1422204" y="1983740"/>
            <a:ext cx="4470547" cy="358140"/>
          </a:xfrm>
          <a:prstGeom prst="rect">
            <a:avLst/>
          </a:prstGeom>
          <a:solidFill>
            <a:schemeClr val="accent4">
              <a:lumMod val="20000"/>
              <a:lumOff val="80000"/>
            </a:schemeClr>
          </a:solidFill>
          <a:ln>
            <a:solidFill>
              <a:srgbClr val="00B050"/>
            </a:solidFill>
          </a:ln>
        </p:spPr>
        <p:txBody>
          <a:bodyPr wrap="square" lIns="91440" tIns="45720" rIns="91440" bIns="45720">
            <a:noAutofit/>
          </a:bodyPr>
          <a:lstStyle/>
          <a:p>
            <a:r>
              <a:rPr lang="zh-CN" altLang="en-US" b="1" dirty="0">
                <a:ln w="0"/>
                <a:solidFill>
                  <a:prstClr val="black"/>
                </a:solidFill>
                <a:effectLst>
                  <a:outerShdw blurRad="38100" dist="25400" dir="5400000" algn="ctr" rotWithShape="0">
                    <a:srgbClr val="6E747A">
                      <a:alpha val="43000"/>
                    </a:srgbClr>
                  </a:outerShdw>
                </a:effectLst>
              </a:rPr>
              <a:t>活动目的：（意义）</a:t>
            </a:r>
            <a:r>
              <a:rPr lang="zh-CN" altLang="en-US" sz="1600" dirty="0">
                <a:ln w="0"/>
                <a:solidFill>
                  <a:prstClr val="black"/>
                </a:solidFill>
                <a:effectLst>
                  <a:outerShdw blurRad="38100" dist="25400" dir="5400000" algn="ctr" rotWithShape="0">
                    <a:srgbClr val="6E747A">
                      <a:alpha val="43000"/>
                    </a:srgbClr>
                  </a:outerShdw>
                </a:effectLst>
              </a:rPr>
              <a:t>反映任务</a:t>
            </a:r>
            <a:r>
              <a:rPr lang="en-US" altLang="zh-CN" sz="1600" dirty="0" smtClean="0">
                <a:ln w="0"/>
                <a:solidFill>
                  <a:prstClr val="black"/>
                </a:solidFill>
                <a:effectLst>
                  <a:outerShdw blurRad="38100" dist="25400" dir="5400000" algn="ctr" rotWithShape="0">
                    <a:srgbClr val="6E747A">
                      <a:alpha val="43000"/>
                    </a:srgbClr>
                  </a:outerShdw>
                </a:effectLst>
              </a:rPr>
              <a:t>/</a:t>
            </a:r>
            <a:r>
              <a:rPr lang="zh-CN" altLang="en-US" sz="1600" dirty="0">
                <a:ln w="0"/>
                <a:solidFill>
                  <a:prstClr val="black"/>
                </a:solidFill>
                <a:effectLst>
                  <a:outerShdw blurRad="38100" dist="25400" dir="5400000" algn="ctr" rotWithShape="0">
                    <a:srgbClr val="6E747A">
                      <a:alpha val="43000"/>
                    </a:srgbClr>
                  </a:outerShdw>
                </a:effectLst>
              </a:rPr>
              <a:t>体现</a:t>
            </a:r>
            <a:r>
              <a:rPr lang="zh-CN" altLang="en-US" sz="1600" dirty="0" smtClean="0">
                <a:ln w="0"/>
                <a:solidFill>
                  <a:prstClr val="black"/>
                </a:solidFill>
                <a:effectLst>
                  <a:outerShdw blurRad="38100" dist="25400" dir="5400000" algn="ctr" rotWithShape="0">
                    <a:srgbClr val="6E747A">
                      <a:alpha val="43000"/>
                    </a:srgbClr>
                  </a:outerShdw>
                </a:effectLst>
              </a:rPr>
              <a:t>知识</a:t>
            </a:r>
            <a:r>
              <a:rPr lang="zh-CN" altLang="en-US" sz="1600" dirty="0">
                <a:ln w="0"/>
                <a:solidFill>
                  <a:prstClr val="black"/>
                </a:solidFill>
                <a:effectLst>
                  <a:outerShdw blurRad="38100" dist="25400" dir="5400000" algn="ctr" rotWithShape="0">
                    <a:srgbClr val="6E747A">
                      <a:alpha val="43000"/>
                    </a:srgbClr>
                  </a:outerShdw>
                </a:effectLst>
              </a:rPr>
              <a:t>观念</a:t>
            </a:r>
            <a:endParaRPr lang="zh-CN" altLang="en-US" sz="1600" dirty="0">
              <a:ln w="0"/>
              <a:solidFill>
                <a:prstClr val="black"/>
              </a:solidFill>
              <a:effectLst>
                <a:outerShdw blurRad="38100" dist="25400" dir="5400000" algn="ctr" rotWithShape="0">
                  <a:srgbClr val="6E747A">
                    <a:alpha val="43000"/>
                  </a:srgbClr>
                </a:outerShdw>
              </a:effectLst>
            </a:endParaRPr>
          </a:p>
          <a:p>
            <a:endParaRPr lang="zh-CN" altLang="en-US" sz="1600" dirty="0">
              <a:ln w="0"/>
              <a:solidFill>
                <a:prstClr val="black"/>
              </a:solidFill>
              <a:effectLst>
                <a:outerShdw blurRad="38100" dist="25400" dir="5400000" algn="ctr" rotWithShape="0">
                  <a:srgbClr val="6E747A">
                    <a:alpha val="43000"/>
                  </a:srgbClr>
                </a:outerShdw>
              </a:effectLst>
            </a:endParaRPr>
          </a:p>
        </p:txBody>
      </p:sp>
      <p:sp>
        <p:nvSpPr>
          <p:cNvPr id="14" name="矩形 13"/>
          <p:cNvSpPr/>
          <p:nvPr/>
        </p:nvSpPr>
        <p:spPr>
          <a:xfrm>
            <a:off x="1415220" y="2484755"/>
            <a:ext cx="4477531" cy="369332"/>
          </a:xfrm>
          <a:prstGeom prst="rect">
            <a:avLst/>
          </a:prstGeom>
          <a:solidFill>
            <a:schemeClr val="accent4">
              <a:lumMod val="20000"/>
              <a:lumOff val="80000"/>
            </a:schemeClr>
          </a:solidFill>
          <a:ln>
            <a:solidFill>
              <a:srgbClr val="00B050"/>
            </a:solidFill>
          </a:ln>
        </p:spPr>
        <p:txBody>
          <a:bodyPr wrap="square" lIns="91440" tIns="45720" rIns="91440" bIns="45720">
            <a:spAutoFit/>
          </a:bodyPr>
          <a:lstStyle/>
          <a:p>
            <a:r>
              <a:rPr lang="zh-CN" altLang="en-US" b="1" dirty="0">
                <a:ln w="0"/>
                <a:solidFill>
                  <a:prstClr val="black"/>
                </a:solidFill>
                <a:effectLst>
                  <a:outerShdw blurRad="38100" dist="25400" dir="5400000" algn="ctr" rotWithShape="0">
                    <a:srgbClr val="6E747A">
                      <a:alpha val="43000"/>
                    </a:srgbClr>
                  </a:outerShdw>
                </a:effectLst>
              </a:rPr>
              <a:t>标语</a:t>
            </a:r>
            <a:r>
              <a:rPr lang="zh-CN" altLang="en-US" b="1" dirty="0" smtClean="0">
                <a:ln w="0"/>
                <a:solidFill>
                  <a:prstClr val="black"/>
                </a:solidFill>
                <a:effectLst>
                  <a:outerShdw blurRad="38100" dist="25400" dir="5400000" algn="ctr" rotWithShape="0">
                    <a:srgbClr val="6E747A">
                      <a:alpha val="43000"/>
                    </a:srgbClr>
                  </a:outerShdw>
                </a:effectLst>
              </a:rPr>
              <a:t>：</a:t>
            </a:r>
            <a:r>
              <a:rPr lang="zh-CN" altLang="en-US" sz="1600" dirty="0">
                <a:ln w="0"/>
                <a:solidFill>
                  <a:prstClr val="black"/>
                </a:solidFill>
                <a:effectLst>
                  <a:outerShdw blurRad="38100" dist="25400" dir="5400000" algn="ctr" rotWithShape="0">
                    <a:srgbClr val="6E747A">
                      <a:alpha val="43000"/>
                    </a:srgbClr>
                  </a:outerShdw>
                </a:effectLst>
              </a:rPr>
              <a:t>紧扣任务</a:t>
            </a:r>
            <a:r>
              <a:rPr lang="en-US" altLang="zh-CN" sz="1600" dirty="0" smtClean="0">
                <a:ln w="0"/>
                <a:solidFill>
                  <a:prstClr val="black"/>
                </a:solidFill>
                <a:effectLst>
                  <a:outerShdw blurRad="38100" dist="25400" dir="5400000" algn="ctr" rotWithShape="0">
                    <a:srgbClr val="6E747A">
                      <a:alpha val="43000"/>
                    </a:srgbClr>
                  </a:outerShdw>
                </a:effectLst>
              </a:rPr>
              <a:t>/</a:t>
            </a:r>
            <a:r>
              <a:rPr lang="zh-CN" altLang="en-US" sz="1600" dirty="0" smtClean="0">
                <a:ln w="0"/>
                <a:solidFill>
                  <a:prstClr val="black"/>
                </a:solidFill>
                <a:effectLst>
                  <a:outerShdw blurRad="38100" dist="25400" dir="5400000" algn="ctr" rotWithShape="0">
                    <a:srgbClr val="6E747A">
                      <a:alpha val="43000"/>
                    </a:srgbClr>
                  </a:outerShdw>
                </a:effectLst>
              </a:rPr>
              <a:t>口号</a:t>
            </a:r>
            <a:r>
              <a:rPr lang="zh-CN" altLang="en-US" sz="1600" dirty="0">
                <a:ln w="0"/>
                <a:solidFill>
                  <a:prstClr val="black"/>
                </a:solidFill>
                <a:effectLst>
                  <a:outerShdw blurRad="38100" dist="25400" dir="5400000" algn="ctr" rotWithShape="0">
                    <a:srgbClr val="6E747A">
                      <a:alpha val="43000"/>
                    </a:srgbClr>
                  </a:outerShdw>
                </a:effectLst>
              </a:rPr>
              <a:t>式</a:t>
            </a:r>
            <a:r>
              <a:rPr lang="zh-CN" altLang="en-US" sz="1600" dirty="0" smtClean="0">
                <a:ln w="0"/>
                <a:solidFill>
                  <a:prstClr val="black"/>
                </a:solidFill>
                <a:effectLst>
                  <a:outerShdw blurRad="38100" dist="25400" dir="5400000" algn="ctr" rotWithShape="0">
                    <a:srgbClr val="6E747A">
                      <a:alpha val="43000"/>
                    </a:srgbClr>
                  </a:outerShdw>
                </a:effectLst>
              </a:rPr>
              <a:t>表达</a:t>
            </a:r>
            <a:r>
              <a:rPr lang="en-US" altLang="zh-CN" sz="1600" dirty="0" smtClean="0">
                <a:ln w="0"/>
                <a:solidFill>
                  <a:prstClr val="black"/>
                </a:solidFill>
                <a:effectLst>
                  <a:outerShdw blurRad="38100" dist="25400" dir="5400000" algn="ctr" rotWithShape="0">
                    <a:srgbClr val="6E747A">
                      <a:alpha val="43000"/>
                    </a:srgbClr>
                  </a:outerShdw>
                </a:effectLst>
              </a:rPr>
              <a:t>/</a:t>
            </a:r>
            <a:r>
              <a:rPr lang="zh-CN" altLang="en-US" sz="1600" dirty="0">
                <a:ln w="0"/>
                <a:solidFill>
                  <a:prstClr val="black"/>
                </a:solidFill>
                <a:effectLst>
                  <a:outerShdw blurRad="38100" dist="25400" dir="5400000" algn="ctr" rotWithShape="0">
                    <a:srgbClr val="6E747A">
                      <a:alpha val="43000"/>
                    </a:srgbClr>
                  </a:outerShdw>
                </a:effectLst>
              </a:rPr>
              <a:t>吸引公众</a:t>
            </a:r>
            <a:endParaRPr lang="zh-CN" altLang="en-US" sz="1600" dirty="0">
              <a:ln w="0"/>
              <a:solidFill>
                <a:prstClr val="black"/>
              </a:solidFill>
              <a:effectLst>
                <a:outerShdw blurRad="38100" dist="25400" dir="5400000" algn="ctr" rotWithShape="0">
                  <a:srgbClr val="6E747A">
                    <a:alpha val="43000"/>
                  </a:srgbClr>
                </a:outerShdw>
              </a:effectLst>
            </a:endParaRPr>
          </a:p>
        </p:txBody>
      </p:sp>
      <p:grpSp>
        <p:nvGrpSpPr>
          <p:cNvPr id="13" name="组合 12"/>
          <p:cNvGrpSpPr/>
          <p:nvPr/>
        </p:nvGrpSpPr>
        <p:grpSpPr>
          <a:xfrm>
            <a:off x="2156378" y="3965675"/>
            <a:ext cx="4296039" cy="2642809"/>
            <a:chOff x="9923" y="2444"/>
            <a:chExt cx="7651" cy="2865"/>
          </a:xfrm>
        </p:grpSpPr>
        <p:pic>
          <p:nvPicPr>
            <p:cNvPr id="15" name="图片 14"/>
            <p:cNvPicPr>
              <a:picLocks noChangeAspect="1"/>
            </p:cNvPicPr>
            <p:nvPr/>
          </p:nvPicPr>
          <p:blipFill rotWithShape="1">
            <a:blip r:embed="rId9"/>
            <a:srcRect l="11193" t="6535" r="11712" b="25996"/>
            <a:stretch>
              <a:fillRect/>
            </a:stretch>
          </p:blipFill>
          <p:spPr>
            <a:xfrm>
              <a:off x="9923" y="2444"/>
              <a:ext cx="7395" cy="2865"/>
            </a:xfrm>
            <a:prstGeom prst="rect">
              <a:avLst/>
            </a:prstGeom>
            <a:effectLst>
              <a:glow rad="63500">
                <a:schemeClr val="accent1">
                  <a:satMod val="175000"/>
                  <a:alpha val="40000"/>
                </a:schemeClr>
              </a:glow>
            </a:effectLst>
          </p:spPr>
        </p:pic>
        <p:sp>
          <p:nvSpPr>
            <p:cNvPr id="16" name="文本框 15"/>
            <p:cNvSpPr txBox="1"/>
            <p:nvPr/>
          </p:nvSpPr>
          <p:spPr>
            <a:xfrm>
              <a:off x="15190" y="4910"/>
              <a:ext cx="2384" cy="399"/>
            </a:xfrm>
            <a:prstGeom prst="rect">
              <a:avLst/>
            </a:prstGeom>
            <a:noFill/>
          </p:spPr>
          <p:txBody>
            <a:bodyPr wrap="square" rtlCol="0">
              <a:spAutoFit/>
            </a:bodyPr>
            <a:lstStyle/>
            <a:p>
              <a:r>
                <a:rPr lang="zh-CN" altLang="en-US" b="1" dirty="0">
                  <a:solidFill>
                    <a:srgbClr val="FF0000"/>
                  </a:solidFill>
                </a:rPr>
                <a:t>八上</a:t>
              </a:r>
              <a:r>
                <a:rPr lang="en-US" altLang="zh-CN" b="1" dirty="0">
                  <a:solidFill>
                    <a:srgbClr val="FF0000"/>
                  </a:solidFill>
                </a:rPr>
                <a:t> </a:t>
              </a:r>
              <a:r>
                <a:rPr lang="en-US" altLang="zh-CN" b="1" dirty="0" smtClean="0">
                  <a:solidFill>
                    <a:srgbClr val="FF0000"/>
                  </a:solidFill>
                </a:rPr>
                <a:t>P101</a:t>
              </a:r>
              <a:endParaRPr lang="en-US" altLang="zh-CN" b="1" dirty="0">
                <a:solidFill>
                  <a:srgbClr val="FF0000"/>
                </a:solidFill>
              </a:endParaRPr>
            </a:p>
          </p:txBody>
        </p:sp>
      </p:grpSp>
      <p:sp>
        <p:nvSpPr>
          <p:cNvPr id="17" name="文本框 16"/>
          <p:cNvSpPr txBox="1"/>
          <p:nvPr/>
        </p:nvSpPr>
        <p:spPr>
          <a:xfrm>
            <a:off x="6975847" y="1342517"/>
            <a:ext cx="5186173" cy="830997"/>
          </a:xfrm>
          <a:prstGeom prst="rect">
            <a:avLst/>
          </a:prstGeom>
          <a:noFill/>
        </p:spPr>
        <p:txBody>
          <a:bodyPr wrap="square" rtlCol="0">
            <a:spAutoFit/>
          </a:bodyPr>
          <a:lstStyle/>
          <a:p>
            <a:r>
              <a:rPr lang="zh-CN" altLang="en-US" sz="2400" b="1" dirty="0" smtClean="0">
                <a:solidFill>
                  <a:srgbClr val="FF0000"/>
                </a:solidFill>
              </a:rPr>
              <a:t>活动主题：</a:t>
            </a:r>
            <a:r>
              <a:rPr lang="zh-CN" altLang="en-US" sz="2400" b="1" dirty="0" smtClean="0">
                <a:solidFill>
                  <a:prstClr val="black"/>
                </a:solidFill>
              </a:rPr>
              <a:t>国防伴青春</a:t>
            </a:r>
            <a:r>
              <a:rPr lang="en-US" altLang="zh-CN" sz="2400" b="1" dirty="0" smtClean="0">
                <a:solidFill>
                  <a:prstClr val="black"/>
                </a:solidFill>
              </a:rPr>
              <a:t> </a:t>
            </a:r>
            <a:r>
              <a:rPr lang="zh-CN" altLang="en-US" sz="2400" b="1" dirty="0" smtClean="0">
                <a:solidFill>
                  <a:prstClr val="black"/>
                </a:solidFill>
              </a:rPr>
              <a:t>同心护家园</a:t>
            </a:r>
            <a:endParaRPr lang="en-US" altLang="zh-CN" sz="2400" b="1" dirty="0" smtClean="0">
              <a:solidFill>
                <a:prstClr val="black"/>
              </a:solidFill>
            </a:endParaRPr>
          </a:p>
          <a:p>
            <a:r>
              <a:rPr lang="zh-CN" altLang="en-US" sz="2400" b="1" dirty="0" smtClean="0">
                <a:solidFill>
                  <a:prstClr val="black"/>
                </a:solidFill>
              </a:rPr>
              <a:t>          青春筑</a:t>
            </a:r>
            <a:r>
              <a:rPr lang="zh-CN" altLang="en-US" sz="2400" b="1" dirty="0">
                <a:solidFill>
                  <a:prstClr val="black"/>
                </a:solidFill>
              </a:rPr>
              <a:t>国防 少年护家国</a:t>
            </a:r>
            <a:endParaRPr lang="zh-CN" altLang="en-US" sz="2400" b="1" dirty="0">
              <a:solidFill>
                <a:prstClr val="black"/>
              </a:solidFill>
            </a:endParaRPr>
          </a:p>
        </p:txBody>
      </p:sp>
      <p:sp>
        <p:nvSpPr>
          <p:cNvPr id="18" name="文本框 17"/>
          <p:cNvSpPr txBox="1"/>
          <p:nvPr/>
        </p:nvSpPr>
        <p:spPr>
          <a:xfrm>
            <a:off x="7012880" y="2562670"/>
            <a:ext cx="5131570" cy="1198880"/>
          </a:xfrm>
          <a:prstGeom prst="rect">
            <a:avLst/>
          </a:prstGeom>
        </p:spPr>
        <p:txBody>
          <a:bodyPr wrap="square">
            <a:spAutoFit/>
          </a:bodyPr>
          <a:lstStyle/>
          <a:p>
            <a:r>
              <a:rPr lang="zh-CN" altLang="en-US" sz="2400" b="1" dirty="0">
                <a:solidFill>
                  <a:srgbClr val="FF0000"/>
                </a:solidFill>
              </a:rPr>
              <a:t>活动目的：</a:t>
            </a:r>
            <a:r>
              <a:rPr lang="zh-CN" altLang="en-US" sz="2400" b="1" dirty="0">
                <a:solidFill>
                  <a:prstClr val="black"/>
                </a:solidFill>
                <a:highlight>
                  <a:srgbClr val="FFFF00"/>
                </a:highlight>
              </a:rPr>
              <a:t>宣传</a:t>
            </a:r>
            <a:r>
              <a:rPr lang="zh-CN" altLang="en-US" sz="2400" b="1" dirty="0">
                <a:solidFill>
                  <a:prstClr val="black"/>
                </a:solidFill>
              </a:rPr>
              <a:t>国防</a:t>
            </a:r>
            <a:r>
              <a:rPr lang="zh-CN" altLang="en-US" sz="2400" b="1" dirty="0">
                <a:solidFill>
                  <a:prstClr val="black"/>
                </a:solidFill>
                <a:highlight>
                  <a:srgbClr val="FFFF00"/>
                </a:highlight>
              </a:rPr>
              <a:t>知识</a:t>
            </a:r>
            <a:r>
              <a:rPr lang="zh-CN" altLang="en-US" sz="2400" b="1" dirty="0">
                <a:solidFill>
                  <a:prstClr val="black"/>
                </a:solidFill>
              </a:rPr>
              <a:t>，</a:t>
            </a:r>
            <a:r>
              <a:rPr lang="zh-CN" altLang="en-US" sz="2400" b="1" dirty="0">
                <a:solidFill>
                  <a:prstClr val="black"/>
                </a:solidFill>
                <a:highlight>
                  <a:srgbClr val="FFFF00"/>
                </a:highlight>
              </a:rPr>
              <a:t>增强</a:t>
            </a:r>
            <a:r>
              <a:rPr lang="zh-CN" altLang="en-US" sz="2400" b="1" dirty="0">
                <a:solidFill>
                  <a:prstClr val="black"/>
                </a:solidFill>
              </a:rPr>
              <a:t>青少年</a:t>
            </a:r>
            <a:r>
              <a:rPr lang="zh-CN" altLang="en-US" sz="2400" b="1" dirty="0">
                <a:solidFill>
                  <a:prstClr val="black"/>
                </a:solidFill>
                <a:highlight>
                  <a:srgbClr val="FFFF00"/>
                </a:highlight>
              </a:rPr>
              <a:t>国防安全意识</a:t>
            </a:r>
            <a:r>
              <a:rPr lang="zh-CN" altLang="en-US" sz="2400" b="1" dirty="0">
                <a:solidFill>
                  <a:prstClr val="black"/>
                </a:solidFill>
              </a:rPr>
              <a:t>，积极</a:t>
            </a:r>
            <a:r>
              <a:rPr lang="zh-CN" altLang="en-US" sz="2400" b="1" dirty="0">
                <a:solidFill>
                  <a:prstClr val="black"/>
                </a:solidFill>
                <a:highlight>
                  <a:srgbClr val="FFFF00"/>
                </a:highlight>
              </a:rPr>
              <a:t>践行</a:t>
            </a:r>
            <a:r>
              <a:rPr lang="zh-CN" altLang="en-US" sz="2400" b="1" dirty="0">
                <a:solidFill>
                  <a:prstClr val="black"/>
                </a:solidFill>
              </a:rPr>
              <a:t>守护国防</a:t>
            </a:r>
            <a:r>
              <a:rPr lang="zh-CN" altLang="en-US" sz="2400" b="1" dirty="0">
                <a:solidFill>
                  <a:prstClr val="black"/>
                </a:solidFill>
                <a:highlight>
                  <a:srgbClr val="FFFF00"/>
                </a:highlight>
              </a:rPr>
              <a:t>之举。</a:t>
            </a:r>
            <a:endParaRPr lang="zh-CN" altLang="en-US" sz="2400" b="1" dirty="0">
              <a:solidFill>
                <a:prstClr val="black"/>
              </a:solidFill>
              <a:highlight>
                <a:srgbClr val="FFFF00"/>
              </a:highlight>
            </a:endParaRPr>
          </a:p>
        </p:txBody>
      </p:sp>
      <p:sp>
        <p:nvSpPr>
          <p:cNvPr id="19" name="文本框 18"/>
          <p:cNvSpPr txBox="1"/>
          <p:nvPr/>
        </p:nvSpPr>
        <p:spPr>
          <a:xfrm>
            <a:off x="7042860" y="4191635"/>
            <a:ext cx="5101590" cy="1569660"/>
          </a:xfrm>
          <a:prstGeom prst="rect">
            <a:avLst/>
          </a:prstGeom>
        </p:spPr>
        <p:txBody>
          <a:bodyPr wrap="square">
            <a:spAutoFit/>
          </a:bodyPr>
          <a:lstStyle/>
          <a:p>
            <a:pPr>
              <a:spcBef>
                <a:spcPct val="0"/>
              </a:spcBef>
              <a:spcAft>
                <a:spcPct val="0"/>
              </a:spcAft>
            </a:pPr>
            <a:r>
              <a:rPr lang="zh-CN" altLang="en-US" sz="2400" b="1" dirty="0">
                <a:solidFill>
                  <a:srgbClr val="FF0000"/>
                </a:solidFill>
              </a:rPr>
              <a:t>宣传标语</a:t>
            </a:r>
            <a:r>
              <a:rPr lang="zh-CN" altLang="en-US" sz="2400" b="1" dirty="0" smtClean="0">
                <a:solidFill>
                  <a:srgbClr val="FF0000"/>
                </a:solidFill>
              </a:rPr>
              <a:t>：</a:t>
            </a:r>
            <a:endParaRPr lang="en-US" altLang="zh-CN" sz="2400" b="1" dirty="0" smtClean="0">
              <a:solidFill>
                <a:srgbClr val="FF0000"/>
              </a:solidFill>
            </a:endParaRPr>
          </a:p>
          <a:p>
            <a:pPr>
              <a:spcBef>
                <a:spcPct val="0"/>
              </a:spcBef>
              <a:spcAft>
                <a:spcPct val="0"/>
              </a:spcAft>
            </a:pPr>
            <a:r>
              <a:rPr lang="zh-CN" altLang="en-US" sz="2400" b="1" spc="-150" dirty="0" smtClean="0">
                <a:solidFill>
                  <a:prstClr val="black"/>
                </a:solidFill>
              </a:rPr>
              <a:t>学好</a:t>
            </a:r>
            <a:r>
              <a:rPr lang="zh-CN" altLang="en-US" sz="2400" b="1" spc="-150" dirty="0">
                <a:solidFill>
                  <a:prstClr val="black"/>
                </a:solidFill>
              </a:rPr>
              <a:t>国防知识，守护每一寸</a:t>
            </a:r>
            <a:r>
              <a:rPr lang="zh-CN" altLang="en-US" sz="2400" b="1" spc="-150" dirty="0" smtClean="0">
                <a:solidFill>
                  <a:prstClr val="black"/>
                </a:solidFill>
              </a:rPr>
              <a:t>国土！</a:t>
            </a:r>
            <a:endParaRPr lang="en-US" altLang="zh-CN" sz="2400" b="1" spc="-150" dirty="0" smtClean="0">
              <a:solidFill>
                <a:prstClr val="black"/>
              </a:solidFill>
            </a:endParaRPr>
          </a:p>
          <a:p>
            <a:pPr>
              <a:spcBef>
                <a:spcPct val="0"/>
              </a:spcBef>
              <a:spcAft>
                <a:spcPct val="0"/>
              </a:spcAft>
            </a:pPr>
            <a:r>
              <a:rPr lang="zh-CN" altLang="en-US" sz="2400" b="1" spc="-150" dirty="0" smtClean="0">
                <a:solidFill>
                  <a:prstClr val="black"/>
                </a:solidFill>
              </a:rPr>
              <a:t>加强</a:t>
            </a:r>
            <a:r>
              <a:rPr lang="zh-CN" altLang="en-US" sz="2400" b="1" spc="-150" dirty="0">
                <a:solidFill>
                  <a:prstClr val="black"/>
                </a:solidFill>
              </a:rPr>
              <a:t>国防意识，让爱国情怀永不褪色</a:t>
            </a:r>
            <a:r>
              <a:rPr lang="en-US" altLang="zh-CN" sz="2400" b="1" spc="-150" dirty="0" smtClean="0">
                <a:solidFill>
                  <a:prstClr val="black"/>
                </a:solidFill>
              </a:rPr>
              <a:t>!</a:t>
            </a:r>
            <a:endParaRPr lang="en-US" altLang="zh-CN" sz="2400" b="1" spc="-150" dirty="0" smtClean="0">
              <a:solidFill>
                <a:prstClr val="black"/>
              </a:solidFill>
            </a:endParaRPr>
          </a:p>
          <a:p>
            <a:pPr>
              <a:spcBef>
                <a:spcPct val="0"/>
              </a:spcBef>
              <a:spcAft>
                <a:spcPct val="0"/>
              </a:spcAft>
            </a:pPr>
            <a:r>
              <a:rPr lang="zh-CN" altLang="en-US" sz="2400" b="1" spc="-150" dirty="0">
                <a:solidFill>
                  <a:prstClr val="black"/>
                </a:solidFill>
              </a:rPr>
              <a:t>强我国防，任道</a:t>
            </a:r>
            <a:r>
              <a:rPr lang="zh-CN" altLang="en-US" sz="2400" b="1" spc="-150" smtClean="0">
                <a:solidFill>
                  <a:prstClr val="black"/>
                </a:solidFill>
              </a:rPr>
              <a:t>远；众志成城</a:t>
            </a:r>
            <a:r>
              <a:rPr lang="zh-CN" altLang="en-US" sz="2400" b="1" spc="-150" dirty="0">
                <a:solidFill>
                  <a:prstClr val="black"/>
                </a:solidFill>
              </a:rPr>
              <a:t>，坚如石</a:t>
            </a:r>
            <a:r>
              <a:rPr lang="en-US" altLang="zh-CN" sz="2400" b="1" spc="-150" dirty="0">
                <a:solidFill>
                  <a:prstClr val="black"/>
                </a:solidFill>
              </a:rPr>
              <a:t>!</a:t>
            </a:r>
            <a:endParaRPr lang="zh-CN" altLang="en-US" sz="2400" b="1" spc="-15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bldLvl="0" animBg="1"/>
      <p:bldP spid="5" grpId="0" bldLvl="0" animBg="1"/>
      <p:bldP spid="3" grpId="0" bldLvl="0" animBg="1"/>
      <p:bldP spid="6" grpId="0" bldLvl="0" animBg="1"/>
      <p:bldP spid="8" grpId="0" bldLvl="0" animBg="1"/>
      <p:bldP spid="9" grpId="0" bldLvl="0" animBg="1"/>
      <p:bldP spid="10" grpId="0" bldLvl="0" animBg="1"/>
      <p:bldP spid="12" grpId="0" bldLvl="0" animBg="1"/>
      <p:bldP spid="14" grpId="0" bldLvl="0" animBg="1"/>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9074" y="3086100"/>
            <a:ext cx="1401383" cy="755417"/>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nvGrpSpPr>
          <p:cNvPr id="6" name="组合 5"/>
          <p:cNvGrpSpPr/>
          <p:nvPr/>
        </p:nvGrpSpPr>
        <p:grpSpPr>
          <a:xfrm>
            <a:off x="0" y="110490"/>
            <a:ext cx="5594350" cy="6511290"/>
            <a:chOff x="740" y="469"/>
            <a:chExt cx="8430" cy="7005"/>
          </a:xfrm>
        </p:grpSpPr>
        <p:pic>
          <p:nvPicPr>
            <p:cNvPr id="2" name="图片 1"/>
            <p:cNvPicPr>
              <a:picLocks noChangeAspect="1"/>
            </p:cNvPicPr>
            <p:nvPr/>
          </p:nvPicPr>
          <p:blipFill>
            <a:blip r:embed="rId1"/>
            <a:srcRect l="4200" t="46954" r="6847" b="3341"/>
            <a:stretch>
              <a:fillRect/>
            </a:stretch>
          </p:blipFill>
          <p:spPr>
            <a:xfrm>
              <a:off x="740" y="1658"/>
              <a:ext cx="8430" cy="5817"/>
            </a:xfrm>
            <a:prstGeom prst="rect">
              <a:avLst/>
            </a:prstGeom>
          </p:spPr>
        </p:pic>
        <p:pic>
          <p:nvPicPr>
            <p:cNvPr id="3" name="图片 2"/>
            <p:cNvPicPr>
              <a:picLocks noChangeAspect="1"/>
            </p:cNvPicPr>
            <p:nvPr/>
          </p:nvPicPr>
          <p:blipFill>
            <a:blip r:embed="rId2"/>
            <a:stretch>
              <a:fillRect/>
            </a:stretch>
          </p:blipFill>
          <p:spPr>
            <a:xfrm>
              <a:off x="935" y="469"/>
              <a:ext cx="8062" cy="1184"/>
            </a:xfrm>
            <a:prstGeom prst="rect">
              <a:avLst/>
            </a:prstGeom>
          </p:spPr>
        </p:pic>
      </p:grpSp>
      <p:sp>
        <p:nvSpPr>
          <p:cNvPr id="15" name="矩形 14"/>
          <p:cNvSpPr/>
          <p:nvPr/>
        </p:nvSpPr>
        <p:spPr>
          <a:xfrm>
            <a:off x="1390245" y="2745220"/>
            <a:ext cx="3832860" cy="1096297"/>
          </a:xfrm>
          <a:prstGeom prst="rect">
            <a:avLst/>
          </a:prstGeom>
          <a:solidFill>
            <a:schemeClr val="accent4">
              <a:lumMod val="20000"/>
              <a:lumOff val="80000"/>
            </a:schemeClr>
          </a:solidFill>
          <a:ln>
            <a:solidFill>
              <a:srgbClr val="00B050"/>
            </a:solidFill>
          </a:ln>
        </p:spPr>
        <p:txBody>
          <a:bodyPr wrap="square" lIns="91440" tIns="45720" rIns="91440" bIns="45720">
            <a:noAutofit/>
          </a:bodyPr>
          <a:lstStyle/>
          <a:p>
            <a:r>
              <a:rPr lang="en-US" altLang="zh-CN" sz="2800" b="1" dirty="0" smtClean="0">
                <a:ln w="0"/>
                <a:solidFill>
                  <a:prstClr val="black"/>
                </a:solidFill>
                <a:effectLst>
                  <a:outerShdw blurRad="38100" dist="25400" dir="5400000" algn="ctr" rotWithShape="0">
                    <a:srgbClr val="6E747A">
                      <a:alpha val="43000"/>
                    </a:srgbClr>
                  </a:outerShdw>
                </a:effectLst>
              </a:rPr>
              <a:t>1</a:t>
            </a:r>
            <a:r>
              <a:rPr lang="en-US" altLang="zh-CN" sz="2800" b="1" dirty="0">
                <a:ln w="0"/>
                <a:solidFill>
                  <a:prstClr val="black"/>
                </a:solidFill>
                <a:effectLst>
                  <a:outerShdw blurRad="38100" dist="25400" dir="5400000" algn="ctr" rotWithShape="0">
                    <a:srgbClr val="6E747A">
                      <a:alpha val="43000"/>
                    </a:srgbClr>
                  </a:outerShdw>
                </a:effectLst>
              </a:rPr>
              <a:t>.</a:t>
            </a:r>
            <a:r>
              <a:rPr lang="zh-CN" altLang="en-US" sz="2800" b="1" dirty="0">
                <a:ln w="0"/>
                <a:solidFill>
                  <a:prstClr val="black"/>
                </a:solidFill>
                <a:effectLst>
                  <a:outerShdw blurRad="38100" dist="25400" dir="5400000" algn="ctr" rotWithShape="0">
                    <a:srgbClr val="6E747A">
                      <a:alpha val="43000"/>
                    </a:srgbClr>
                  </a:outerShdw>
                </a:effectLst>
              </a:rPr>
              <a:t>具体做法</a:t>
            </a:r>
            <a:r>
              <a:rPr lang="zh-CN" altLang="en-US" b="1" dirty="0">
                <a:ln w="0"/>
                <a:solidFill>
                  <a:srgbClr val="002060"/>
                </a:solidFill>
                <a:effectLst>
                  <a:outerShdw blurRad="38100" dist="25400" dir="5400000" algn="ctr" rotWithShape="0">
                    <a:srgbClr val="6E747A">
                      <a:alpha val="43000"/>
                    </a:srgbClr>
                  </a:outerShdw>
                </a:effectLst>
              </a:rPr>
              <a:t>（对象</a:t>
            </a:r>
            <a:r>
              <a:rPr lang="en-US" altLang="zh-CN" b="1" dirty="0">
                <a:ln w="0"/>
                <a:solidFill>
                  <a:srgbClr val="002060"/>
                </a:solidFill>
                <a:effectLst>
                  <a:outerShdw blurRad="38100" dist="25400" dir="5400000" algn="ctr" rotWithShape="0">
                    <a:srgbClr val="6E747A">
                      <a:alpha val="43000"/>
                    </a:srgbClr>
                  </a:outerShdw>
                </a:effectLst>
              </a:rPr>
              <a:t>/</a:t>
            </a:r>
            <a:r>
              <a:rPr lang="zh-CN" altLang="en-US" b="1" dirty="0">
                <a:ln w="0"/>
                <a:solidFill>
                  <a:srgbClr val="002060"/>
                </a:solidFill>
                <a:effectLst>
                  <a:outerShdw blurRad="38100" dist="25400" dir="5400000" algn="ctr" rotWithShape="0">
                    <a:srgbClr val="6E747A">
                      <a:alpha val="43000"/>
                    </a:srgbClr>
                  </a:outerShdw>
                </a:effectLst>
              </a:rPr>
              <a:t>场所</a:t>
            </a:r>
            <a:r>
              <a:rPr lang="en-US" altLang="zh-CN" b="1" dirty="0">
                <a:ln w="0"/>
                <a:solidFill>
                  <a:srgbClr val="002060"/>
                </a:solidFill>
                <a:effectLst>
                  <a:outerShdw blurRad="38100" dist="25400" dir="5400000" algn="ctr" rotWithShape="0">
                    <a:srgbClr val="6E747A">
                      <a:alpha val="43000"/>
                    </a:srgbClr>
                  </a:outerShdw>
                </a:effectLst>
              </a:rPr>
              <a:t>/</a:t>
            </a:r>
            <a:r>
              <a:rPr lang="zh-CN" altLang="en-US" b="1" dirty="0">
                <a:ln w="0"/>
                <a:solidFill>
                  <a:srgbClr val="002060"/>
                </a:solidFill>
                <a:effectLst>
                  <a:outerShdw blurRad="38100" dist="25400" dir="5400000" algn="ctr" rotWithShape="0">
                    <a:srgbClr val="6E747A">
                      <a:alpha val="43000"/>
                    </a:srgbClr>
                  </a:outerShdw>
                </a:effectLst>
              </a:rPr>
              <a:t>内容）</a:t>
            </a:r>
            <a:endParaRPr lang="zh-CN" altLang="en-US" b="1" dirty="0">
              <a:ln w="0"/>
              <a:solidFill>
                <a:srgbClr val="002060"/>
              </a:solidFill>
              <a:effectLst>
                <a:outerShdw blurRad="38100" dist="25400" dir="5400000" algn="ctr" rotWithShape="0">
                  <a:srgbClr val="6E747A">
                    <a:alpha val="43000"/>
                  </a:srgbClr>
                </a:outerShdw>
              </a:effectLst>
            </a:endParaRPr>
          </a:p>
          <a:p>
            <a:r>
              <a:rPr lang="en-US" altLang="zh-CN" sz="2800" b="1" dirty="0">
                <a:ln w="0"/>
                <a:solidFill>
                  <a:prstClr val="black"/>
                </a:solidFill>
                <a:effectLst>
                  <a:outerShdw blurRad="38100" dist="25400" dir="5400000" algn="ctr" rotWithShape="0">
                    <a:srgbClr val="6E747A">
                      <a:alpha val="43000"/>
                    </a:srgbClr>
                  </a:outerShdw>
                </a:effectLst>
              </a:rPr>
              <a:t>2.</a:t>
            </a:r>
            <a:r>
              <a:rPr lang="zh-CN" altLang="en-US" sz="2800" b="1" dirty="0">
                <a:ln w="0"/>
                <a:solidFill>
                  <a:srgbClr val="FF0000"/>
                </a:solidFill>
                <a:effectLst>
                  <a:outerShdw blurRad="38100" dist="25400" dir="5400000" algn="ctr" rotWithShape="0">
                    <a:srgbClr val="6E747A">
                      <a:alpha val="43000"/>
                    </a:srgbClr>
                  </a:outerShdw>
                </a:effectLst>
              </a:rPr>
              <a:t>知识</a:t>
            </a:r>
            <a:r>
              <a:rPr lang="zh-CN" altLang="en-US" b="1" dirty="0">
                <a:ln w="0"/>
                <a:solidFill>
                  <a:srgbClr val="002060"/>
                </a:solidFill>
                <a:effectLst>
                  <a:outerShdw blurRad="38100" dist="25400" dir="5400000" algn="ctr" rotWithShape="0">
                    <a:srgbClr val="6E747A">
                      <a:alpha val="43000"/>
                    </a:srgbClr>
                  </a:outerShdw>
                </a:effectLst>
              </a:rPr>
              <a:t>（设计的目的）</a:t>
            </a:r>
            <a:endParaRPr lang="zh-CN" altLang="en-US" b="1" dirty="0">
              <a:ln w="0"/>
              <a:solidFill>
                <a:srgbClr val="002060"/>
              </a:solidFill>
              <a:effectLst>
                <a:outerShdw blurRad="38100" dist="25400" dir="5400000" algn="ctr" rotWithShape="0">
                  <a:srgbClr val="6E747A">
                    <a:alpha val="43000"/>
                  </a:srgbClr>
                </a:outerShdw>
              </a:effectLst>
            </a:endParaRPr>
          </a:p>
        </p:txBody>
      </p:sp>
      <p:sp>
        <p:nvSpPr>
          <p:cNvPr id="13" name="矩形 12"/>
          <p:cNvSpPr/>
          <p:nvPr/>
        </p:nvSpPr>
        <p:spPr>
          <a:xfrm>
            <a:off x="2200930" y="1305175"/>
            <a:ext cx="2968375" cy="663575"/>
          </a:xfrm>
          <a:prstGeom prst="rect">
            <a:avLst/>
          </a:prstGeom>
          <a:solidFill>
            <a:schemeClr val="accent4">
              <a:lumMod val="20000"/>
              <a:lumOff val="80000"/>
            </a:schemeClr>
          </a:solidFill>
          <a:ln>
            <a:solidFill>
              <a:srgbClr val="00B050"/>
            </a:solidFill>
          </a:ln>
        </p:spPr>
        <p:txBody>
          <a:bodyPr wrap="square" lIns="91440" tIns="45720" rIns="91440" bIns="45720">
            <a:noAutofit/>
          </a:bodyPr>
          <a:lstStyle/>
          <a:p>
            <a:r>
              <a:rPr lang="zh-CN" altLang="en-US" sz="3200" b="1" dirty="0" smtClean="0">
                <a:ln w="0"/>
                <a:solidFill>
                  <a:prstClr val="black"/>
                </a:solidFill>
                <a:effectLst>
                  <a:outerShdw blurRad="38100" dist="25400" dir="5400000" algn="ctr" rotWithShape="0">
                    <a:srgbClr val="6E747A">
                      <a:alpha val="43000"/>
                    </a:srgbClr>
                  </a:outerShdw>
                </a:effectLst>
              </a:rPr>
              <a:t>校内：</a:t>
            </a:r>
            <a:endParaRPr lang="zh-CN" altLang="en-US" sz="3200" b="1" dirty="0">
              <a:ln w="0"/>
              <a:solidFill>
                <a:prstClr val="black"/>
              </a:solidFill>
              <a:effectLst>
                <a:outerShdw blurRad="38100" dist="25400" dir="5400000" algn="ctr" rotWithShape="0">
                  <a:srgbClr val="6E747A">
                    <a:alpha val="43000"/>
                  </a:srgbClr>
                </a:outerShdw>
              </a:effectLst>
            </a:endParaRPr>
          </a:p>
        </p:txBody>
      </p:sp>
      <p:sp>
        <p:nvSpPr>
          <p:cNvPr id="16" name="矩形 15"/>
          <p:cNvSpPr/>
          <p:nvPr/>
        </p:nvSpPr>
        <p:spPr>
          <a:xfrm>
            <a:off x="2200930" y="2028825"/>
            <a:ext cx="2953385" cy="611505"/>
          </a:xfrm>
          <a:prstGeom prst="rect">
            <a:avLst/>
          </a:prstGeom>
          <a:solidFill>
            <a:schemeClr val="accent4">
              <a:lumMod val="20000"/>
              <a:lumOff val="80000"/>
            </a:schemeClr>
          </a:solidFill>
          <a:ln>
            <a:solidFill>
              <a:srgbClr val="00B050"/>
            </a:solidFill>
          </a:ln>
        </p:spPr>
        <p:txBody>
          <a:bodyPr wrap="square" lIns="91440" tIns="45720" rIns="91440" bIns="45720">
            <a:noAutofit/>
          </a:bodyPr>
          <a:lstStyle/>
          <a:p>
            <a:r>
              <a:rPr lang="zh-CN" altLang="en-US" sz="3200" b="1" dirty="0">
                <a:ln w="0"/>
                <a:solidFill>
                  <a:prstClr val="black"/>
                </a:solidFill>
                <a:effectLst>
                  <a:outerShdw blurRad="38100" dist="25400" dir="5400000" algn="ctr" rotWithShape="0">
                    <a:srgbClr val="6E747A">
                      <a:alpha val="43000"/>
                    </a:srgbClr>
                  </a:outerShdw>
                </a:effectLst>
              </a:rPr>
              <a:t>校外</a:t>
            </a:r>
            <a:r>
              <a:rPr lang="zh-CN" altLang="en-US" sz="3200" b="1" dirty="0" smtClean="0">
                <a:ln w="0"/>
                <a:solidFill>
                  <a:prstClr val="black"/>
                </a:solidFill>
                <a:effectLst>
                  <a:outerShdw blurRad="38100" dist="25400" dir="5400000" algn="ctr" rotWithShape="0">
                    <a:srgbClr val="6E747A">
                      <a:alpha val="43000"/>
                    </a:srgbClr>
                  </a:outerShdw>
                </a:effectLst>
              </a:rPr>
              <a:t>：</a:t>
            </a:r>
            <a:endParaRPr lang="zh-CN" altLang="en-US" sz="3200" b="1" dirty="0">
              <a:ln w="0"/>
              <a:solidFill>
                <a:prstClr val="black"/>
              </a:solidFill>
              <a:effectLst>
                <a:outerShdw blurRad="38100" dist="25400" dir="5400000" algn="ctr" rotWithShape="0">
                  <a:srgbClr val="6E747A">
                    <a:alpha val="43000"/>
                  </a:srgbClr>
                </a:outerShdw>
              </a:effectLst>
            </a:endParaRPr>
          </a:p>
        </p:txBody>
      </p:sp>
      <p:sp>
        <p:nvSpPr>
          <p:cNvPr id="20" name="文本框 19"/>
          <p:cNvSpPr txBox="1"/>
          <p:nvPr/>
        </p:nvSpPr>
        <p:spPr>
          <a:xfrm>
            <a:off x="129407" y="1341654"/>
            <a:ext cx="5354448" cy="125419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a:lnSpc>
                <a:spcPct val="150000"/>
              </a:lnSpc>
              <a:spcBef>
                <a:spcPct val="0"/>
              </a:spcBef>
              <a:spcAft>
                <a:spcPct val="0"/>
              </a:spcAft>
            </a:pPr>
            <a:r>
              <a:rPr lang="zh-CN" altLang="en-US" sz="2000" b="1" spc="-150" dirty="0">
                <a:solidFill>
                  <a:prstClr val="black"/>
                </a:solidFill>
              </a:rPr>
              <a:t>活动形式</a:t>
            </a:r>
            <a:r>
              <a:rPr lang="zh-CN" altLang="en-US" sz="2000" b="1" spc="-150" dirty="0" smtClean="0">
                <a:solidFill>
                  <a:prstClr val="black"/>
                </a:solidFill>
              </a:rPr>
              <a:t>：</a:t>
            </a:r>
            <a:r>
              <a:rPr lang="zh-CN" altLang="en-US" sz="2000" b="1" spc="-150" dirty="0">
                <a:solidFill>
                  <a:prstClr val="black"/>
                </a:solidFill>
              </a:rPr>
              <a:t>内</a:t>
            </a:r>
            <a:r>
              <a:rPr lang="zh-CN" altLang="en-US" sz="2000" b="1" spc="-150" dirty="0" smtClean="0">
                <a:solidFill>
                  <a:prstClr val="black"/>
                </a:solidFill>
              </a:rPr>
              <a:t>：</a:t>
            </a:r>
            <a:r>
              <a:rPr lang="zh-CN" altLang="en-US" sz="2000" spc="-150" dirty="0">
                <a:solidFill>
                  <a:prstClr val="black"/>
                </a:solidFill>
              </a:rPr>
              <a:t>讲座</a:t>
            </a:r>
            <a:r>
              <a:rPr lang="en-US" altLang="zh-CN" sz="2000" spc="-150" dirty="0">
                <a:solidFill>
                  <a:prstClr val="black"/>
                </a:solidFill>
              </a:rPr>
              <a:t>/</a:t>
            </a:r>
            <a:r>
              <a:rPr lang="zh-CN" altLang="en-US" sz="2000" spc="-150" dirty="0">
                <a:solidFill>
                  <a:prstClr val="black"/>
                </a:solidFill>
              </a:rPr>
              <a:t>知识竞赛</a:t>
            </a:r>
            <a:r>
              <a:rPr lang="en-US" altLang="zh-CN" sz="2000" spc="-150" dirty="0">
                <a:solidFill>
                  <a:prstClr val="black"/>
                </a:solidFill>
              </a:rPr>
              <a:t>/</a:t>
            </a:r>
            <a:r>
              <a:rPr lang="zh-CN" altLang="en-US" sz="2000" spc="-150" dirty="0">
                <a:solidFill>
                  <a:prstClr val="black"/>
                </a:solidFill>
              </a:rPr>
              <a:t>宣讲</a:t>
            </a:r>
            <a:r>
              <a:rPr lang="en-US" altLang="zh-CN" sz="2000" spc="-150" dirty="0">
                <a:solidFill>
                  <a:prstClr val="black"/>
                </a:solidFill>
              </a:rPr>
              <a:t>/</a:t>
            </a:r>
            <a:r>
              <a:rPr lang="zh-CN" altLang="en-US" sz="2000" spc="-150" dirty="0">
                <a:solidFill>
                  <a:prstClr val="black"/>
                </a:solidFill>
              </a:rPr>
              <a:t>演讲</a:t>
            </a:r>
            <a:endParaRPr lang="zh-CN" altLang="en-US" sz="2000" spc="-150" dirty="0">
              <a:solidFill>
                <a:prstClr val="black"/>
              </a:solidFill>
            </a:endParaRPr>
          </a:p>
          <a:p>
            <a:pPr>
              <a:lnSpc>
                <a:spcPct val="150000"/>
              </a:lnSpc>
              <a:spcBef>
                <a:spcPct val="0"/>
              </a:spcBef>
              <a:spcAft>
                <a:spcPct val="0"/>
              </a:spcAft>
            </a:pPr>
            <a:r>
              <a:rPr lang="en-US" altLang="zh-CN" sz="2000" dirty="0">
                <a:solidFill>
                  <a:prstClr val="black"/>
                </a:solidFill>
              </a:rPr>
              <a:t>         </a:t>
            </a:r>
            <a:r>
              <a:rPr lang="en-US" altLang="zh-CN" sz="2000" dirty="0" smtClean="0">
                <a:solidFill>
                  <a:prstClr val="black"/>
                </a:solidFill>
              </a:rPr>
              <a:t> </a:t>
            </a:r>
            <a:r>
              <a:rPr lang="zh-CN" altLang="en-US" sz="2000" b="1" dirty="0">
                <a:solidFill>
                  <a:prstClr val="black"/>
                </a:solidFill>
              </a:rPr>
              <a:t>外</a:t>
            </a:r>
            <a:r>
              <a:rPr lang="zh-CN" altLang="en-US" sz="2000" b="1" dirty="0" smtClean="0">
                <a:solidFill>
                  <a:prstClr val="black"/>
                </a:solidFill>
              </a:rPr>
              <a:t>：</a:t>
            </a:r>
            <a:r>
              <a:rPr lang="zh-CN" altLang="en-US" sz="2000" dirty="0">
                <a:solidFill>
                  <a:prstClr val="black"/>
                </a:solidFill>
              </a:rPr>
              <a:t>观摩</a:t>
            </a:r>
            <a:r>
              <a:rPr lang="en-US" altLang="zh-CN" sz="2000" dirty="0">
                <a:solidFill>
                  <a:prstClr val="black"/>
                </a:solidFill>
              </a:rPr>
              <a:t>/</a:t>
            </a:r>
            <a:r>
              <a:rPr lang="zh-CN" altLang="en-US" sz="2000" dirty="0">
                <a:solidFill>
                  <a:prstClr val="black"/>
                </a:solidFill>
              </a:rPr>
              <a:t>参观展览</a:t>
            </a:r>
            <a:r>
              <a:rPr lang="en-US" altLang="zh-CN" sz="2000" dirty="0">
                <a:solidFill>
                  <a:prstClr val="black"/>
                </a:solidFill>
              </a:rPr>
              <a:t>/</a:t>
            </a:r>
            <a:r>
              <a:rPr lang="zh-CN" altLang="en-US" sz="2000" dirty="0">
                <a:solidFill>
                  <a:prstClr val="black"/>
                </a:solidFill>
              </a:rPr>
              <a:t>走访场馆</a:t>
            </a:r>
            <a:endParaRPr lang="zh-CN" altLang="en-US" sz="2000" dirty="0">
              <a:solidFill>
                <a:prstClr val="black"/>
              </a:solidFill>
            </a:endParaRPr>
          </a:p>
        </p:txBody>
      </p:sp>
      <p:sp>
        <p:nvSpPr>
          <p:cNvPr id="39" name="文本框 38"/>
          <p:cNvSpPr txBox="1"/>
          <p:nvPr/>
        </p:nvSpPr>
        <p:spPr>
          <a:xfrm>
            <a:off x="5339001" y="1935797"/>
            <a:ext cx="2929890" cy="797560"/>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altLang="zh-CN" sz="2000" b="1" dirty="0">
                <a:solidFill>
                  <a:srgbClr val="4472C4"/>
                </a:solidFill>
              </a:rPr>
              <a:t>2. </a:t>
            </a:r>
            <a:r>
              <a:rPr lang="zh-CN" altLang="en-US" sz="2000" b="1" dirty="0" smtClean="0">
                <a:solidFill>
                  <a:srgbClr val="4472C4"/>
                </a:solidFill>
              </a:rPr>
              <a:t>参观</a:t>
            </a:r>
            <a:r>
              <a:rPr lang="zh-CN" altLang="en-US" sz="2000" b="1" dirty="0">
                <a:solidFill>
                  <a:srgbClr val="4472C4"/>
                </a:solidFill>
              </a:rPr>
              <a:t>国防教育主题展览</a:t>
            </a:r>
            <a:r>
              <a:rPr lang="en-US" altLang="zh-CN" sz="2000" b="1" dirty="0">
                <a:solidFill>
                  <a:srgbClr val="4472C4"/>
                </a:solidFill>
              </a:rPr>
              <a:t>/</a:t>
            </a:r>
            <a:r>
              <a:rPr lang="zh-CN" altLang="en-US" sz="2000" b="1" dirty="0">
                <a:solidFill>
                  <a:srgbClr val="4472C4"/>
                </a:solidFill>
                <a:sym typeface="+mn-ea"/>
              </a:rPr>
              <a:t>参观军事类博物馆</a:t>
            </a:r>
            <a:endParaRPr lang="zh-CN" altLang="en-US" sz="2000" b="1" dirty="0">
              <a:solidFill>
                <a:srgbClr val="4472C4"/>
              </a:solidFill>
            </a:endParaRPr>
          </a:p>
        </p:txBody>
      </p:sp>
      <p:sp>
        <p:nvSpPr>
          <p:cNvPr id="42" name="文本框 41"/>
          <p:cNvSpPr txBox="1"/>
          <p:nvPr/>
        </p:nvSpPr>
        <p:spPr>
          <a:xfrm>
            <a:off x="5539504" y="3086100"/>
            <a:ext cx="6473825" cy="3153589"/>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zh-CN" altLang="en-US" sz="2000" b="1" dirty="0" smtClean="0">
                <a:ln w="0"/>
                <a:solidFill>
                  <a:prstClr val="black"/>
                </a:solidFill>
                <a:effectLst>
                  <a:outerShdw blurRad="38100" dist="25400" dir="5400000" algn="ctr" rotWithShape="0">
                    <a:srgbClr val="6E747A">
                      <a:alpha val="43000"/>
                    </a:srgbClr>
                  </a:outerShdw>
                </a:effectLst>
              </a:rPr>
              <a:t>活动具体内容</a:t>
            </a:r>
            <a:r>
              <a:rPr lang="zh-CN" altLang="en-US" sz="2000" b="1" dirty="0">
                <a:ln w="0"/>
                <a:solidFill>
                  <a:prstClr val="black"/>
                </a:solidFill>
                <a:effectLst>
                  <a:outerShdw blurRad="38100" dist="25400" dir="5400000" algn="ctr" rotWithShape="0">
                    <a:srgbClr val="6E747A">
                      <a:alpha val="43000"/>
                    </a:srgbClr>
                  </a:outerShdw>
                </a:effectLst>
              </a:rPr>
              <a:t>：</a:t>
            </a:r>
            <a:endParaRPr lang="zh-CN" altLang="en-US" sz="2000" b="1" dirty="0">
              <a:ln w="0"/>
              <a:solidFill>
                <a:prstClr val="black"/>
              </a:solidFill>
              <a:effectLst>
                <a:outerShdw blurRad="38100" dist="25400" dir="5400000" algn="ctr" rotWithShape="0">
                  <a:srgbClr val="6E747A">
                    <a:alpha val="43000"/>
                  </a:srgbClr>
                </a:outerShdw>
              </a:effectLst>
            </a:endParaRPr>
          </a:p>
          <a:p>
            <a:pPr algn="just" hangingPunct="0"/>
            <a:r>
              <a:rPr lang="zh-CN" altLang="en-US" sz="2400" dirty="0" smtClean="0">
                <a:solidFill>
                  <a:prstClr val="black"/>
                </a:solidFill>
              </a:rPr>
              <a:t>（</a:t>
            </a:r>
            <a:r>
              <a:rPr lang="zh-CN" altLang="en-US" sz="2400" dirty="0">
                <a:solidFill>
                  <a:prstClr val="black"/>
                </a:solidFill>
              </a:rPr>
              <a:t>1）学校邀请军人进校开展国防知识讲座，引导学生</a:t>
            </a:r>
            <a:r>
              <a:rPr lang="zh-CN" altLang="en-US" sz="2400" b="1" dirty="0">
                <a:solidFill>
                  <a:srgbClr val="FF0000"/>
                </a:solidFill>
              </a:rPr>
              <a:t>学习国防知识，增强居安思危的意识，崇军尚武的思想观念，强国强军的责任担当。</a:t>
            </a:r>
            <a:endParaRPr lang="zh-CN" altLang="en-US" sz="2400" b="1" dirty="0">
              <a:solidFill>
                <a:srgbClr val="FF0000"/>
              </a:solidFill>
            </a:endParaRPr>
          </a:p>
          <a:p>
            <a:pPr algn="just" hangingPunct="0"/>
            <a:r>
              <a:rPr lang="en-US" altLang="zh-CN" sz="2400" dirty="0">
                <a:solidFill>
                  <a:prstClr val="black"/>
                </a:solidFill>
              </a:rPr>
              <a:t>  </a:t>
            </a:r>
            <a:r>
              <a:rPr lang="en-US" altLang="zh-CN" sz="2400" dirty="0" smtClean="0">
                <a:solidFill>
                  <a:prstClr val="black"/>
                </a:solidFill>
              </a:rPr>
              <a:t>(</a:t>
            </a:r>
            <a:r>
              <a:rPr lang="en-US" altLang="zh-CN" sz="2400" dirty="0">
                <a:solidFill>
                  <a:prstClr val="black"/>
                </a:solidFill>
              </a:rPr>
              <a:t>2</a:t>
            </a:r>
            <a:r>
              <a:rPr lang="zh-CN" altLang="en-US" sz="2400" dirty="0">
                <a:solidFill>
                  <a:prstClr val="black"/>
                </a:solidFill>
              </a:rPr>
              <a:t>）学校组织学生参观北新泾</a:t>
            </a:r>
            <a:r>
              <a:rPr lang="en-US" altLang="zh-CN" sz="2400" dirty="0">
                <a:solidFill>
                  <a:prstClr val="black"/>
                </a:solidFill>
              </a:rPr>
              <a:t>“</a:t>
            </a:r>
            <a:r>
              <a:rPr lang="zh-CN" altLang="en-US" sz="2400" dirty="0">
                <a:solidFill>
                  <a:prstClr val="black"/>
                </a:solidFill>
              </a:rPr>
              <a:t>国防教育主题展</a:t>
            </a:r>
            <a:r>
              <a:rPr lang="en-US" altLang="zh-CN" sz="2400" dirty="0">
                <a:solidFill>
                  <a:prstClr val="black"/>
                </a:solidFill>
              </a:rPr>
              <a:t>”</a:t>
            </a:r>
            <a:r>
              <a:rPr lang="zh-CN" altLang="en-US" sz="2400" dirty="0">
                <a:solidFill>
                  <a:prstClr val="black"/>
                </a:solidFill>
              </a:rPr>
              <a:t>，</a:t>
            </a:r>
            <a:r>
              <a:rPr lang="zh-CN" altLang="en-US" sz="2400" b="1" dirty="0">
                <a:solidFill>
                  <a:srgbClr val="FF0000"/>
                </a:solidFill>
              </a:rPr>
              <a:t>引导学生明确依法服兵役和参加民兵组织是公民的光荣义务，在生活中在积极关心、热爱、建设、保卫国防。</a:t>
            </a:r>
            <a:endParaRPr lang="zh-CN" altLang="en-US" sz="2400" b="1" dirty="0">
              <a:solidFill>
                <a:srgbClr val="FF0000"/>
              </a:solidFill>
            </a:endParaRPr>
          </a:p>
        </p:txBody>
      </p:sp>
      <p:grpSp>
        <p:nvGrpSpPr>
          <p:cNvPr id="7" name="组合 6"/>
          <p:cNvGrpSpPr/>
          <p:nvPr/>
        </p:nvGrpSpPr>
        <p:grpSpPr>
          <a:xfrm>
            <a:off x="5609040" y="127489"/>
            <a:ext cx="6459135" cy="1509473"/>
            <a:chOff x="5609040" y="127489"/>
            <a:chExt cx="6459135" cy="1509473"/>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12695" r="2673" b="12572"/>
            <a:stretch>
              <a:fillRect/>
            </a:stretch>
          </p:blipFill>
          <p:spPr>
            <a:xfrm>
              <a:off x="5609040" y="127489"/>
              <a:ext cx="6459135" cy="1509473"/>
            </a:xfrm>
            <a:prstGeom prst="rect">
              <a:avLst/>
            </a:prstGeom>
            <a:ln>
              <a:solidFill>
                <a:srgbClr val="0070C0"/>
              </a:solidFill>
            </a:ln>
          </p:spPr>
        </p:pic>
        <p:sp>
          <p:nvSpPr>
            <p:cNvPr id="5" name="矩形 4"/>
            <p:cNvSpPr/>
            <p:nvPr/>
          </p:nvSpPr>
          <p:spPr>
            <a:xfrm>
              <a:off x="7874703" y="148938"/>
              <a:ext cx="1117614" cy="369332"/>
            </a:xfrm>
            <a:prstGeom prst="rect">
              <a:avLst/>
            </a:prstGeom>
            <a:ln>
              <a:solidFill>
                <a:srgbClr val="0070C0"/>
              </a:solidFill>
            </a:ln>
          </p:spPr>
          <p:txBody>
            <a:bodyPr wrap="none">
              <a:spAutoFit/>
            </a:bodyPr>
            <a:lstStyle/>
            <a:p>
              <a:r>
                <a:rPr lang="zh-CN" altLang="en-US" b="1" dirty="0" smtClean="0">
                  <a:ln w="0"/>
                  <a:solidFill>
                    <a:srgbClr val="FF0000"/>
                  </a:solidFill>
                  <a:effectLst>
                    <a:outerShdw blurRad="38100" dist="25400" dir="5400000" algn="ctr" rotWithShape="0">
                      <a:srgbClr val="6E747A">
                        <a:alpha val="43000"/>
                      </a:srgbClr>
                    </a:outerShdw>
                  </a:effectLst>
                </a:rPr>
                <a:t>八上</a:t>
              </a:r>
              <a:r>
                <a:rPr lang="en-US" altLang="zh-CN" b="1" dirty="0" smtClean="0">
                  <a:ln w="0"/>
                  <a:solidFill>
                    <a:srgbClr val="FF0000"/>
                  </a:solidFill>
                  <a:effectLst>
                    <a:outerShdw blurRad="38100" dist="25400" dir="5400000" algn="ctr" rotWithShape="0">
                      <a:srgbClr val="6E747A">
                        <a:alpha val="43000"/>
                      </a:srgbClr>
                    </a:outerShdw>
                  </a:effectLst>
                </a:rPr>
                <a:t>P101</a:t>
              </a:r>
              <a:endParaRPr lang="zh-CN" altLang="en-US" dirty="0"/>
            </a:p>
          </p:txBody>
        </p:sp>
      </p:grpSp>
      <p:grpSp>
        <p:nvGrpSpPr>
          <p:cNvPr id="28" name="组合 27"/>
          <p:cNvGrpSpPr/>
          <p:nvPr/>
        </p:nvGrpSpPr>
        <p:grpSpPr>
          <a:xfrm>
            <a:off x="1325640" y="3919201"/>
            <a:ext cx="4152295" cy="2695944"/>
            <a:chOff x="9923" y="2444"/>
            <a:chExt cx="7651" cy="2865"/>
          </a:xfrm>
        </p:grpSpPr>
        <p:pic>
          <p:nvPicPr>
            <p:cNvPr id="29" name="图片 28"/>
            <p:cNvPicPr>
              <a:picLocks noChangeAspect="1"/>
            </p:cNvPicPr>
            <p:nvPr/>
          </p:nvPicPr>
          <p:blipFill rotWithShape="1">
            <a:blip r:embed="rId4"/>
            <a:srcRect l="11193" t="6535" r="11712" b="25996"/>
            <a:stretch>
              <a:fillRect/>
            </a:stretch>
          </p:blipFill>
          <p:spPr>
            <a:xfrm>
              <a:off x="9923" y="2444"/>
              <a:ext cx="7395" cy="2865"/>
            </a:xfrm>
            <a:prstGeom prst="rect">
              <a:avLst/>
            </a:prstGeom>
            <a:effectLst>
              <a:glow rad="63500">
                <a:schemeClr val="accent1">
                  <a:satMod val="175000"/>
                  <a:alpha val="40000"/>
                </a:schemeClr>
              </a:glow>
            </a:effectLst>
          </p:spPr>
        </p:pic>
        <p:sp>
          <p:nvSpPr>
            <p:cNvPr id="36" name="文本框 15"/>
            <p:cNvSpPr txBox="1"/>
            <p:nvPr/>
          </p:nvSpPr>
          <p:spPr>
            <a:xfrm>
              <a:off x="15190" y="4910"/>
              <a:ext cx="2384" cy="399"/>
            </a:xfrm>
            <a:prstGeom prst="rect">
              <a:avLst/>
            </a:prstGeom>
            <a:noFill/>
          </p:spPr>
          <p:txBody>
            <a:bodyPr wrap="square" rtlCol="0">
              <a:spAutoFit/>
            </a:bodyPr>
            <a:lstStyle/>
            <a:p>
              <a:r>
                <a:rPr lang="zh-CN" altLang="en-US" b="1" dirty="0">
                  <a:solidFill>
                    <a:srgbClr val="FF0000"/>
                  </a:solidFill>
                </a:rPr>
                <a:t>八上</a:t>
              </a:r>
              <a:r>
                <a:rPr lang="en-US" altLang="zh-CN" b="1" dirty="0">
                  <a:solidFill>
                    <a:srgbClr val="FF0000"/>
                  </a:solidFill>
                </a:rPr>
                <a:t> </a:t>
              </a:r>
              <a:r>
                <a:rPr lang="en-US" altLang="zh-CN" b="1" dirty="0" smtClean="0">
                  <a:solidFill>
                    <a:srgbClr val="FF0000"/>
                  </a:solidFill>
                </a:rPr>
                <a:t>P101</a:t>
              </a:r>
              <a:endParaRPr lang="en-US" altLang="zh-CN" b="1" dirty="0">
                <a:solidFill>
                  <a:srgbClr val="FF0000"/>
                </a:solidFill>
              </a:endParaRPr>
            </a:p>
          </p:txBody>
        </p:sp>
      </p:grpSp>
      <p:sp>
        <p:nvSpPr>
          <p:cNvPr id="34" name="文本框 33"/>
          <p:cNvSpPr txBox="1"/>
          <p:nvPr/>
        </p:nvSpPr>
        <p:spPr>
          <a:xfrm>
            <a:off x="5339001" y="879407"/>
            <a:ext cx="2956560" cy="851535"/>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altLang="zh-CN" sz="2000" b="1" dirty="0">
                <a:solidFill>
                  <a:srgbClr val="4472C4"/>
                </a:solidFill>
              </a:rPr>
              <a:t>1. </a:t>
            </a:r>
            <a:r>
              <a:rPr lang="zh-CN" altLang="en-US" sz="2000" b="1" dirty="0" smtClean="0">
                <a:solidFill>
                  <a:srgbClr val="4472C4"/>
                </a:solidFill>
              </a:rPr>
              <a:t>国防</a:t>
            </a:r>
            <a:r>
              <a:rPr lang="zh-CN" altLang="en-US" sz="2000" b="1" dirty="0">
                <a:solidFill>
                  <a:srgbClr val="4472C4"/>
                </a:solidFill>
              </a:rPr>
              <a:t>知识竞赛</a:t>
            </a:r>
            <a:r>
              <a:rPr lang="en-US" altLang="zh-CN" sz="2000" b="1" dirty="0">
                <a:solidFill>
                  <a:srgbClr val="4472C4"/>
                </a:solidFill>
              </a:rPr>
              <a:t>/</a:t>
            </a:r>
            <a:r>
              <a:rPr lang="zh-CN" altLang="en-US" sz="2000" b="1" dirty="0">
                <a:solidFill>
                  <a:srgbClr val="4472C4"/>
                </a:solidFill>
              </a:rPr>
              <a:t>分享国防故事</a:t>
            </a:r>
            <a:r>
              <a:rPr lang="en-US" altLang="zh-CN" sz="2000" b="1" dirty="0">
                <a:solidFill>
                  <a:srgbClr val="4472C4"/>
                </a:solidFill>
              </a:rPr>
              <a:t>/</a:t>
            </a:r>
            <a:r>
              <a:rPr lang="zh-CN" altLang="en-US" sz="2000" b="1" dirty="0">
                <a:solidFill>
                  <a:srgbClr val="4472C4"/>
                </a:solidFill>
              </a:rPr>
              <a:t>国防知识讲座</a:t>
            </a:r>
            <a:endParaRPr lang="zh-CN" altLang="en-US" sz="2000" b="1" dirty="0">
              <a:solidFill>
                <a:srgbClr val="4472C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5" grpId="0" bldLvl="0" animBg="1"/>
      <p:bldP spid="13" grpId="0" bldLvl="0" animBg="1"/>
      <p:bldP spid="16" grpId="0" bldLvl="0" animBg="1"/>
      <p:bldP spid="20" grpId="0" bldLvl="0" animBg="1"/>
      <p:bldP spid="39" grpId="0" bldLvl="0" animBg="1"/>
      <p:bldP spid="42" grpId="0" bldLvl="0" animBg="1"/>
      <p:bldP spid="3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5947" y="369267"/>
            <a:ext cx="10452297" cy="2012859"/>
          </a:xfrm>
          <a:prstGeom prst="rect">
            <a:avLst/>
          </a:prstGeom>
        </p:spPr>
        <p:txBody>
          <a:bodyPr wrap="square">
            <a:spAutoFit/>
          </a:bodyPr>
          <a:lstStyle/>
          <a:p>
            <a:pPr indent="284480" algn="just">
              <a:lnSpc>
                <a:spcPct val="120000"/>
              </a:lnSpc>
              <a:spcAft>
                <a:spcPts val="0"/>
              </a:spcAft>
            </a:pPr>
            <a:r>
              <a:rPr lang="en-US" altLang="zh-CN" sz="2600" kern="100" dirty="0">
                <a:latin typeface="楷体" panose="02010609060101010101" pitchFamily="49" charset="-122"/>
                <a:cs typeface="Times New Roman" panose="02020603050405020304"/>
              </a:rPr>
              <a:t>2.</a:t>
            </a:r>
            <a:r>
              <a:rPr lang="zh-CN" altLang="zh-CN" sz="2600" kern="100" dirty="0">
                <a:ea typeface="楷体" panose="02010609060101010101" pitchFamily="49" charset="-122"/>
                <a:cs typeface="Times New Roman" panose="02020603050405020304"/>
              </a:rPr>
              <a:t>新修订的《中华人民共和国国防教育法》规定小学和初级中学要开展国防教育相关工作。</a:t>
            </a:r>
            <a:endParaRPr lang="zh-CN" altLang="zh-CN" sz="2600" kern="100" dirty="0">
              <a:cs typeface="Times New Roman" panose="02020603050405020304"/>
            </a:endParaRPr>
          </a:p>
          <a:p>
            <a:pPr indent="284480" algn="just">
              <a:lnSpc>
                <a:spcPct val="120000"/>
              </a:lnSpc>
              <a:spcAft>
                <a:spcPts val="0"/>
              </a:spcAft>
            </a:pPr>
            <a:r>
              <a:rPr lang="en-US" altLang="zh-CN" sz="2600" kern="100" dirty="0" smtClean="0">
                <a:ea typeface="宋体" panose="02010600030101010101" pitchFamily="2" charset="-122"/>
                <a:cs typeface="Times New Roman" panose="02020603050405020304"/>
              </a:rPr>
              <a:t>  </a:t>
            </a:r>
            <a:r>
              <a:rPr lang="zh-CN" altLang="zh-CN" sz="2600" kern="100" dirty="0" smtClean="0">
                <a:ea typeface="宋体" panose="02010600030101010101" pitchFamily="2" charset="-122"/>
                <a:cs typeface="Times New Roman" panose="02020603050405020304"/>
              </a:rPr>
              <a:t>有</a:t>
            </a:r>
            <a:r>
              <a:rPr lang="zh-CN" altLang="zh-CN" sz="2600" kern="100" dirty="0">
                <a:ea typeface="宋体" panose="02010600030101010101" pitchFamily="2" charset="-122"/>
                <a:cs typeface="Times New Roman" panose="02020603050405020304"/>
              </a:rPr>
              <a:t>同学认为，接受国防教育占用了很多时间，有些小题大做。请你判断该观点是否正确，并综合运用所学知识，说说判断的理由</a:t>
            </a:r>
            <a:r>
              <a:rPr lang="zh-CN" altLang="zh-CN" sz="2600" kern="100" dirty="0" smtClean="0">
                <a:ea typeface="宋体" panose="02010600030101010101" pitchFamily="2" charset="-122"/>
                <a:cs typeface="Times New Roman" panose="02020603050405020304"/>
              </a:rPr>
              <a:t>。</a:t>
            </a:r>
            <a:endParaRPr lang="zh-CN" altLang="zh-CN" sz="2600" dirty="0">
              <a:solidFill>
                <a:srgbClr val="FF0000"/>
              </a:solidFill>
              <a:latin typeface="楷体" panose="02010609060101010101" pitchFamily="49" charset="-122"/>
              <a:ea typeface="楷体" panose="02010609060101010101" pitchFamily="49" charset="-122"/>
            </a:endParaRPr>
          </a:p>
        </p:txBody>
      </p:sp>
      <p:cxnSp>
        <p:nvCxnSpPr>
          <p:cNvPr id="28" name="直接连接符 27"/>
          <p:cNvCxnSpPr/>
          <p:nvPr/>
        </p:nvCxnSpPr>
        <p:spPr>
          <a:xfrm>
            <a:off x="900317" y="2297718"/>
            <a:ext cx="18120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83641" y="4265342"/>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0" name="TextBox 29"/>
          <p:cNvSpPr txBox="1"/>
          <p:nvPr/>
        </p:nvSpPr>
        <p:spPr>
          <a:xfrm>
            <a:off x="3733934" y="5427063"/>
            <a:ext cx="1600200" cy="584775"/>
          </a:xfrm>
          <a:prstGeom prst="rect">
            <a:avLst/>
          </a:prstGeom>
          <a:noFill/>
          <a:ln w="12700">
            <a:solidFill>
              <a:schemeClr val="tx1"/>
            </a:solidFill>
          </a:ln>
        </p:spPr>
        <p:txBody>
          <a:bodyPr wrap="square" rtlCol="0">
            <a:spAutoFit/>
          </a:bodyPr>
          <a:lstStyle/>
          <a:p>
            <a:pPr lvl="0"/>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1" name="TextBox 30"/>
          <p:cNvSpPr txBox="1"/>
          <p:nvPr/>
        </p:nvSpPr>
        <p:spPr>
          <a:xfrm>
            <a:off x="3729219" y="4227708"/>
            <a:ext cx="1600200" cy="584775"/>
          </a:xfrm>
          <a:prstGeom prst="rect">
            <a:avLst/>
          </a:prstGeom>
          <a:noFill/>
          <a:ln w="12700">
            <a:solidFill>
              <a:schemeClr val="tx1"/>
            </a:solidFill>
          </a:ln>
        </p:spPr>
        <p:txBody>
          <a:bodyPr wrap="square" rtlCol="0">
            <a:spAutoFit/>
          </a:bodyPr>
          <a:lstStyle/>
          <a:p>
            <a:pPr lvl="0"/>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2" name="TextBox 98"/>
          <p:cNvSpPr txBox="1"/>
          <p:nvPr>
            <p:custDataLst>
              <p:tags r:id="rId1"/>
            </p:custDataLst>
          </p:nvPr>
        </p:nvSpPr>
        <p:spPr>
          <a:xfrm>
            <a:off x="2712334" y="3417686"/>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3" name="TextBox 98"/>
          <p:cNvSpPr txBox="1"/>
          <p:nvPr>
            <p:custDataLst>
              <p:tags r:id="rId2"/>
            </p:custDataLst>
          </p:nvPr>
        </p:nvSpPr>
        <p:spPr>
          <a:xfrm>
            <a:off x="6369434" y="3534504"/>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4" name="TextBox 98"/>
          <p:cNvSpPr txBox="1"/>
          <p:nvPr>
            <p:custDataLst>
              <p:tags r:id="rId3"/>
            </p:custDataLst>
          </p:nvPr>
        </p:nvSpPr>
        <p:spPr>
          <a:xfrm>
            <a:off x="8875772" y="4835565"/>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5" name="左大括号 34"/>
          <p:cNvSpPr/>
          <p:nvPr/>
        </p:nvSpPr>
        <p:spPr>
          <a:xfrm rot="5400000">
            <a:off x="3273749" y="3274916"/>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6" name="上下箭头 35"/>
          <p:cNvSpPr/>
          <p:nvPr/>
        </p:nvSpPr>
        <p:spPr>
          <a:xfrm>
            <a:off x="4396855" y="4850460"/>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37" name="TextBox 36"/>
          <p:cNvSpPr txBox="1"/>
          <p:nvPr/>
        </p:nvSpPr>
        <p:spPr>
          <a:xfrm>
            <a:off x="6328697" y="4850460"/>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8" name="左大括号 37"/>
          <p:cNvSpPr/>
          <p:nvPr/>
        </p:nvSpPr>
        <p:spPr>
          <a:xfrm rot="10800000">
            <a:off x="5390895" y="4398396"/>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9" name="矩形 38"/>
          <p:cNvSpPr/>
          <p:nvPr/>
        </p:nvSpPr>
        <p:spPr>
          <a:xfrm>
            <a:off x="8550555" y="5856209"/>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40" name="右箭头 39"/>
          <p:cNvSpPr/>
          <p:nvPr/>
        </p:nvSpPr>
        <p:spPr>
          <a:xfrm>
            <a:off x="3220732" y="4452184"/>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1" name="右箭头 40"/>
          <p:cNvSpPr/>
          <p:nvPr/>
        </p:nvSpPr>
        <p:spPr>
          <a:xfrm>
            <a:off x="5815495" y="4910699"/>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2" name="右箭头 41"/>
          <p:cNvSpPr/>
          <p:nvPr/>
        </p:nvSpPr>
        <p:spPr>
          <a:xfrm>
            <a:off x="8271658" y="4941422"/>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4" name="椭圆 43"/>
          <p:cNvSpPr/>
          <p:nvPr/>
        </p:nvSpPr>
        <p:spPr>
          <a:xfrm>
            <a:off x="4396855" y="1894756"/>
            <a:ext cx="2890136" cy="42566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45" name="直接连接符 44"/>
          <p:cNvCxnSpPr/>
          <p:nvPr/>
        </p:nvCxnSpPr>
        <p:spPr>
          <a:xfrm>
            <a:off x="4206200" y="1811796"/>
            <a:ext cx="599287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圆角矩形标注 46"/>
          <p:cNvSpPr/>
          <p:nvPr/>
        </p:nvSpPr>
        <p:spPr>
          <a:xfrm>
            <a:off x="7315102" y="2167546"/>
            <a:ext cx="1659264" cy="705848"/>
          </a:xfrm>
          <a:prstGeom prst="wedgeRoundRectCallout">
            <a:avLst>
              <a:gd name="adj1" fmla="val -41484"/>
              <a:gd name="adj2" fmla="val -1122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400" b="1" dirty="0" smtClean="0"/>
              <a:t>全民国防</a:t>
            </a:r>
            <a:endParaRPr lang="en-US" altLang="zh-CN" sz="2400" b="1" dirty="0" smtClean="0"/>
          </a:p>
          <a:p>
            <a:pPr lvl="0"/>
            <a:r>
              <a:rPr lang="zh-CN" altLang="en-US" b="1" dirty="0" smtClean="0">
                <a:solidFill>
                  <a:srgbClr val="FFFF00"/>
                </a:solidFill>
              </a:rPr>
              <a:t>八</a:t>
            </a:r>
            <a:r>
              <a:rPr lang="zh-CN" altLang="en-US" b="1" dirty="0">
                <a:solidFill>
                  <a:srgbClr val="FFFF00"/>
                </a:solidFill>
              </a:rPr>
              <a:t>上</a:t>
            </a:r>
            <a:r>
              <a:rPr lang="en-US" altLang="zh-CN" b="1" dirty="0">
                <a:solidFill>
                  <a:srgbClr val="FFFF00"/>
                </a:solidFill>
              </a:rPr>
              <a:t> </a:t>
            </a:r>
            <a:r>
              <a:rPr lang="en-US" altLang="zh-CN" b="1" dirty="0" smtClean="0">
                <a:solidFill>
                  <a:srgbClr val="FFFF00"/>
                </a:solidFill>
              </a:rPr>
              <a:t>P101</a:t>
            </a:r>
            <a:endParaRPr lang="zh-CN" altLang="en-US" sz="2400" b="1" dirty="0" smtClean="0">
              <a:solidFill>
                <a:srgbClr val="FFFF00"/>
              </a:solidFill>
            </a:endParaRPr>
          </a:p>
        </p:txBody>
      </p:sp>
      <p:sp>
        <p:nvSpPr>
          <p:cNvPr id="49" name="椭圆 48"/>
          <p:cNvSpPr/>
          <p:nvPr/>
        </p:nvSpPr>
        <p:spPr>
          <a:xfrm>
            <a:off x="6784704" y="444191"/>
            <a:ext cx="558534" cy="425661"/>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grpSp>
        <p:nvGrpSpPr>
          <p:cNvPr id="5" name="组合 4"/>
          <p:cNvGrpSpPr/>
          <p:nvPr/>
        </p:nvGrpSpPr>
        <p:grpSpPr>
          <a:xfrm>
            <a:off x="8003966" y="59162"/>
            <a:ext cx="4141704" cy="1971589"/>
            <a:chOff x="8409482" y="1139252"/>
            <a:chExt cx="4141704" cy="1971589"/>
          </a:xfrm>
        </p:grpSpPr>
        <p:cxnSp>
          <p:nvCxnSpPr>
            <p:cNvPr id="43" name="直接连接符 42"/>
            <p:cNvCxnSpPr/>
            <p:nvPr/>
          </p:nvCxnSpPr>
          <p:spPr>
            <a:xfrm>
              <a:off x="9129932" y="2297718"/>
              <a:ext cx="6751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3813" t="11673"/>
            <a:stretch>
              <a:fillRect/>
            </a:stretch>
          </p:blipFill>
          <p:spPr>
            <a:xfrm>
              <a:off x="8409482" y="1139252"/>
              <a:ext cx="4141704" cy="1960537"/>
            </a:xfrm>
            <a:prstGeom prst="rect">
              <a:avLst/>
            </a:prstGeom>
            <a:ln>
              <a:solidFill>
                <a:srgbClr val="0070C0"/>
              </a:solidFill>
            </a:ln>
          </p:spPr>
        </p:pic>
        <p:sp>
          <p:nvSpPr>
            <p:cNvPr id="4" name="矩形 3"/>
            <p:cNvSpPr/>
            <p:nvPr/>
          </p:nvSpPr>
          <p:spPr>
            <a:xfrm>
              <a:off x="10480334" y="2741509"/>
              <a:ext cx="877163" cy="369332"/>
            </a:xfrm>
            <a:prstGeom prst="rect">
              <a:avLst/>
            </a:prstGeom>
          </p:spPr>
          <p:txBody>
            <a:bodyPr wrap="none">
              <a:spAutoFit/>
            </a:bodyPr>
            <a:lstStyle/>
            <a:p>
              <a:r>
                <a:rPr lang="zh-CN" altLang="en-US" dirty="0" smtClean="0">
                  <a:solidFill>
                    <a:srgbClr val="FF0000"/>
                  </a:solidFill>
                </a:rPr>
                <a:t>七 </a:t>
              </a:r>
              <a:r>
                <a:rPr lang="en-US" altLang="zh-CN" dirty="0" smtClean="0">
                  <a:solidFill>
                    <a:srgbClr val="FF0000"/>
                  </a:solidFill>
                </a:rPr>
                <a:t>P79</a:t>
              </a:r>
              <a:endParaRPr lang="zh-CN" altLang="en-US" dirty="0">
                <a:solidFill>
                  <a:srgbClr val="FF0000"/>
                </a:solidFill>
              </a:endParaRPr>
            </a:p>
          </p:txBody>
        </p:sp>
      </p:grpSp>
      <p:cxnSp>
        <p:nvCxnSpPr>
          <p:cNvPr id="46" name="直接连接符 45"/>
          <p:cNvCxnSpPr/>
          <p:nvPr/>
        </p:nvCxnSpPr>
        <p:spPr>
          <a:xfrm>
            <a:off x="9247558" y="2289449"/>
            <a:ext cx="55750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1"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1"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2" grpId="1"/>
      <p:bldP spid="33" grpId="0"/>
      <p:bldP spid="33" grpId="1"/>
      <p:bldP spid="34" grpId="0" animBg="1"/>
      <p:bldP spid="34" grpId="1" animBg="1"/>
      <p:bldP spid="35" grpId="0" animBg="1"/>
      <p:bldP spid="36" grpId="0" animBg="1"/>
      <p:bldP spid="37" grpId="0" animBg="1"/>
      <p:bldP spid="38" grpId="0" animBg="1"/>
      <p:bldP spid="39" grpId="0"/>
      <p:bldP spid="40" grpId="0" animBg="1"/>
      <p:bldP spid="41" grpId="0" animBg="1"/>
      <p:bldP spid="42" grpId="0" animBg="1"/>
      <p:bldP spid="44" grpId="0" animBg="1"/>
      <p:bldP spid="47"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25259" y="44983"/>
            <a:ext cx="4966741" cy="2582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内容占位符 2"/>
          <p:cNvSpPr>
            <a:spLocks noGrp="1"/>
          </p:cNvSpPr>
          <p:nvPr>
            <p:ph idx="1"/>
          </p:nvPr>
        </p:nvSpPr>
        <p:spPr>
          <a:xfrm>
            <a:off x="207853" y="3439564"/>
            <a:ext cx="11704321" cy="4102977"/>
          </a:xfrm>
        </p:spPr>
        <p:txBody>
          <a:bodyPr>
            <a:noAutofit/>
          </a:bodyPr>
          <a:lstStyle/>
          <a:p>
            <a:pPr marL="0" indent="0" algn="just" hangingPunct="0">
              <a:lnSpc>
                <a:spcPct val="100000"/>
              </a:lnSpc>
              <a:spcBef>
                <a:spcPts val="600"/>
              </a:spcBef>
              <a:buNone/>
            </a:pPr>
            <a:r>
              <a:rPr lang="zh-CN" altLang="en-US" sz="2600" b="1" dirty="0" smtClean="0">
                <a:solidFill>
                  <a:srgbClr val="00B050"/>
                </a:solidFill>
              </a:rPr>
              <a:t>    认为“</a:t>
            </a:r>
            <a:r>
              <a:rPr lang="zh-CN" altLang="en-US" sz="2600" b="1" dirty="0">
                <a:solidFill>
                  <a:srgbClr val="002060"/>
                </a:solidFill>
              </a:rPr>
              <a:t>接受国防教育占用很多时间”</a:t>
            </a:r>
            <a:r>
              <a:rPr lang="zh-CN" altLang="en-US" sz="2600" b="1" dirty="0" smtClean="0">
                <a:solidFill>
                  <a:srgbClr val="00B050"/>
                </a:solidFill>
              </a:rPr>
              <a:t>是没有认识到</a:t>
            </a:r>
            <a:r>
              <a:rPr lang="zh-CN" altLang="en-US" sz="2600" b="1" dirty="0" smtClean="0"/>
              <a:t>我们的国防是全民国防。我国宪法规定，依法服兵役和参加民兵组织是公民的光荣</a:t>
            </a:r>
            <a:r>
              <a:rPr lang="zh-CN" altLang="en-US" sz="2600" b="1" dirty="0"/>
              <a:t>义务。</a:t>
            </a:r>
            <a:r>
              <a:rPr lang="zh-CN" altLang="en-US" sz="2600" b="1" dirty="0" smtClean="0"/>
              <a:t>中小学生接受</a:t>
            </a:r>
            <a:r>
              <a:rPr lang="zh-CN" altLang="en-US" sz="2600" b="1" dirty="0"/>
              <a:t>国防教育</a:t>
            </a:r>
            <a:r>
              <a:rPr lang="zh-CN" altLang="en-US" sz="2600" b="1" dirty="0" smtClean="0"/>
              <a:t>，</a:t>
            </a:r>
            <a:r>
              <a:rPr lang="zh-CN" altLang="en-US" sz="2600" b="1" dirty="0">
                <a:solidFill>
                  <a:srgbClr val="00B050"/>
                </a:solidFill>
              </a:rPr>
              <a:t>可以</a:t>
            </a:r>
            <a:r>
              <a:rPr lang="zh-CN" altLang="en-US" sz="2600" b="1" dirty="0" smtClean="0"/>
              <a:t>增强</a:t>
            </a:r>
            <a:r>
              <a:rPr lang="zh-CN" altLang="en-US" sz="2600" b="1" dirty="0"/>
              <a:t>居安思危的忧患意识、崇军尚武的思想观念、强国强军的责任</a:t>
            </a:r>
            <a:r>
              <a:rPr lang="zh-CN" altLang="en-US" sz="2600" b="1" dirty="0" smtClean="0"/>
              <a:t>担当。</a:t>
            </a:r>
            <a:endParaRPr lang="en-US" altLang="zh-CN" sz="2600" b="1" dirty="0" smtClean="0"/>
          </a:p>
          <a:p>
            <a:pPr marL="0" indent="0" algn="just" hangingPunct="0">
              <a:lnSpc>
                <a:spcPct val="100000"/>
              </a:lnSpc>
              <a:spcBef>
                <a:spcPts val="600"/>
              </a:spcBef>
              <a:buNone/>
            </a:pPr>
            <a:r>
              <a:rPr lang="en-US" altLang="zh-CN" sz="2600" b="1" dirty="0">
                <a:solidFill>
                  <a:srgbClr val="00B050"/>
                </a:solidFill>
              </a:rPr>
              <a:t> </a:t>
            </a:r>
            <a:r>
              <a:rPr lang="en-US" altLang="zh-CN" sz="2600" b="1" dirty="0" smtClean="0">
                <a:solidFill>
                  <a:srgbClr val="00B050"/>
                </a:solidFill>
              </a:rPr>
              <a:t>   </a:t>
            </a:r>
            <a:r>
              <a:rPr lang="zh-CN" altLang="en-US" sz="2600" b="1" dirty="0" smtClean="0">
                <a:solidFill>
                  <a:srgbClr val="00B050"/>
                </a:solidFill>
              </a:rPr>
              <a:t>认真</a:t>
            </a:r>
            <a:r>
              <a:rPr lang="zh-CN" altLang="en-US" sz="2600" b="1" dirty="0">
                <a:solidFill>
                  <a:srgbClr val="00B050"/>
                </a:solidFill>
              </a:rPr>
              <a:t>按照</a:t>
            </a:r>
            <a:r>
              <a:rPr lang="en-US" altLang="zh-CN" sz="2600" b="1" dirty="0">
                <a:solidFill>
                  <a:srgbClr val="002060"/>
                </a:solidFill>
              </a:rPr>
              <a:t>《</a:t>
            </a:r>
            <a:r>
              <a:rPr lang="zh-CN" altLang="en-US" sz="2600" b="1" dirty="0">
                <a:solidFill>
                  <a:srgbClr val="002060"/>
                </a:solidFill>
              </a:rPr>
              <a:t>国防教育法</a:t>
            </a:r>
            <a:r>
              <a:rPr lang="en-US" altLang="zh-CN" sz="2600" b="1" dirty="0">
                <a:solidFill>
                  <a:srgbClr val="002060"/>
                </a:solidFill>
              </a:rPr>
              <a:t>》</a:t>
            </a:r>
            <a:r>
              <a:rPr lang="zh-CN" altLang="en-US" sz="2600" b="1" dirty="0">
                <a:solidFill>
                  <a:srgbClr val="00B050"/>
                </a:solidFill>
              </a:rPr>
              <a:t>的相关规定</a:t>
            </a:r>
            <a:r>
              <a:rPr lang="zh-CN" altLang="en-US" sz="2600" b="1" dirty="0">
                <a:solidFill>
                  <a:srgbClr val="002060"/>
                </a:solidFill>
              </a:rPr>
              <a:t>开展国防教育</a:t>
            </a:r>
            <a:r>
              <a:rPr lang="zh-CN" altLang="en-US" sz="2600" b="1" dirty="0">
                <a:solidFill>
                  <a:srgbClr val="00B050"/>
                </a:solidFill>
              </a:rPr>
              <a:t>也是尊法守法，履行法律义务的体现</a:t>
            </a:r>
            <a:r>
              <a:rPr lang="zh-CN" altLang="en-US" sz="2600" b="1" dirty="0" smtClean="0">
                <a:solidFill>
                  <a:srgbClr val="00B050"/>
                </a:solidFill>
              </a:rPr>
              <a:t>。</a:t>
            </a:r>
            <a:endParaRPr lang="en-US" altLang="zh-CN" sz="2600" b="1" dirty="0" smtClean="0">
              <a:solidFill>
                <a:srgbClr val="00B050"/>
              </a:solidFill>
            </a:endParaRPr>
          </a:p>
          <a:p>
            <a:pPr marL="0" indent="0" algn="just" hangingPunct="0">
              <a:lnSpc>
                <a:spcPct val="100000"/>
              </a:lnSpc>
              <a:spcBef>
                <a:spcPts val="600"/>
              </a:spcBef>
              <a:buNone/>
            </a:pPr>
            <a:r>
              <a:rPr lang="en-US" altLang="zh-CN" sz="2600" b="1" dirty="0">
                <a:solidFill>
                  <a:srgbClr val="009644"/>
                </a:solidFill>
              </a:rPr>
              <a:t> </a:t>
            </a:r>
            <a:r>
              <a:rPr lang="en-US" altLang="zh-CN" sz="2600" b="1" dirty="0" smtClean="0">
                <a:solidFill>
                  <a:srgbClr val="009644"/>
                </a:solidFill>
              </a:rPr>
              <a:t>                           </a:t>
            </a:r>
            <a:r>
              <a:rPr lang="zh-CN" altLang="en-US" sz="2600" b="1" dirty="0" smtClean="0">
                <a:solidFill>
                  <a:srgbClr val="FF0000"/>
                </a:solidFill>
              </a:rPr>
              <a:t>我们</a:t>
            </a:r>
            <a:r>
              <a:rPr lang="zh-CN" altLang="en-US" sz="2600" b="1" dirty="0">
                <a:solidFill>
                  <a:srgbClr val="FF0000"/>
                </a:solidFill>
              </a:rPr>
              <a:t>要要积极参与国防</a:t>
            </a:r>
            <a:r>
              <a:rPr lang="zh-CN" altLang="en-US" sz="2600" b="1" dirty="0" smtClean="0">
                <a:solidFill>
                  <a:srgbClr val="FF0000"/>
                </a:solidFill>
              </a:rPr>
              <a:t>教育，增强</a:t>
            </a:r>
            <a:r>
              <a:rPr lang="zh-CN" altLang="en-US" sz="2600" b="1" dirty="0">
                <a:solidFill>
                  <a:srgbClr val="FF0000"/>
                </a:solidFill>
              </a:rPr>
              <a:t>法治意识，主动关心国防、热爱国防、建设国防、保卫国防成为我们的思想共识和自觉行动。</a:t>
            </a:r>
            <a:endParaRPr lang="en-US" altLang="zh-CN" sz="26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983"/>
            <a:ext cx="9353862" cy="2398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文本框 8"/>
          <p:cNvSpPr txBox="1"/>
          <p:nvPr/>
        </p:nvSpPr>
        <p:spPr>
          <a:xfrm>
            <a:off x="141604" y="2522162"/>
            <a:ext cx="1918335" cy="491490"/>
          </a:xfrm>
          <a:prstGeom prst="rect">
            <a:avLst/>
          </a:prstGeom>
          <a:noFill/>
        </p:spPr>
        <p:txBody>
          <a:bodyPr wrap="square" rtlCol="0" anchor="t">
            <a:spAutoFit/>
          </a:bodyPr>
          <a:lstStyle/>
          <a:p>
            <a:r>
              <a:rPr lang="zh-CN" altLang="en-US" sz="2600" b="1" dirty="0" smtClean="0">
                <a:solidFill>
                  <a:schemeClr val="tx1"/>
                </a:solidFill>
                <a:highlight>
                  <a:srgbClr val="FFFF00"/>
                </a:highlight>
                <a:sym typeface="+mn-ea"/>
              </a:rPr>
              <a:t>（观点判断）</a:t>
            </a:r>
            <a:endParaRPr lang="zh-CN" altLang="en-US" sz="2600" b="1" dirty="0" smtClean="0">
              <a:solidFill>
                <a:schemeClr val="tx1"/>
              </a:solidFill>
              <a:highlight>
                <a:srgbClr val="FFFF00"/>
              </a:highlight>
              <a:sym typeface="+mn-ea"/>
            </a:endParaRPr>
          </a:p>
        </p:txBody>
      </p:sp>
      <p:sp>
        <p:nvSpPr>
          <p:cNvPr id="7" name="文本框 9"/>
          <p:cNvSpPr txBox="1"/>
          <p:nvPr/>
        </p:nvSpPr>
        <p:spPr>
          <a:xfrm>
            <a:off x="141604" y="2980048"/>
            <a:ext cx="2202180" cy="491490"/>
          </a:xfrm>
          <a:prstGeom prst="rect">
            <a:avLst/>
          </a:prstGeom>
          <a:noFill/>
        </p:spPr>
        <p:txBody>
          <a:bodyPr wrap="square" rtlCol="0" anchor="t">
            <a:spAutoFit/>
          </a:bodyPr>
          <a:lstStyle/>
          <a:p>
            <a:r>
              <a:rPr lang="zh-CN" altLang="en-US" sz="2600" b="1" dirty="0" smtClean="0">
                <a:solidFill>
                  <a:schemeClr val="tx1"/>
                </a:solidFill>
                <a:highlight>
                  <a:srgbClr val="FFFF00"/>
                </a:highlight>
                <a:sym typeface="+mn-ea"/>
              </a:rPr>
              <a:t>（理由分析）</a:t>
            </a:r>
            <a:endParaRPr lang="zh-CN" altLang="en-US" sz="2600" b="1" dirty="0" smtClean="0">
              <a:solidFill>
                <a:schemeClr val="tx1"/>
              </a:solidFill>
              <a:highlight>
                <a:srgbClr val="FFFF00"/>
              </a:highlight>
              <a:sym typeface="+mn-ea"/>
            </a:endParaRPr>
          </a:p>
        </p:txBody>
      </p:sp>
      <p:sp>
        <p:nvSpPr>
          <p:cNvPr id="2" name="矩形 1"/>
          <p:cNvSpPr/>
          <p:nvPr/>
        </p:nvSpPr>
        <p:spPr>
          <a:xfrm>
            <a:off x="2199926" y="2527026"/>
            <a:ext cx="3534942" cy="492443"/>
          </a:xfrm>
          <a:prstGeom prst="rect">
            <a:avLst/>
          </a:prstGeom>
        </p:spPr>
        <p:txBody>
          <a:bodyPr wrap="none">
            <a:spAutoFit/>
          </a:bodyPr>
          <a:lstStyle/>
          <a:p>
            <a:pPr lvl="0" algn="just" hangingPunct="0">
              <a:spcBef>
                <a:spcPts val="600"/>
              </a:spcBef>
            </a:pPr>
            <a:r>
              <a:rPr lang="zh-CN" altLang="en-US" sz="2600" b="1" dirty="0">
                <a:solidFill>
                  <a:srgbClr val="00B050"/>
                </a:solidFill>
              </a:rPr>
              <a:t>上述观点是不正确的。</a:t>
            </a:r>
            <a:endParaRPr lang="en-US" altLang="zh-CN" sz="2600" b="1" dirty="0">
              <a:solidFill>
                <a:srgbClr val="00B050"/>
              </a:solidFill>
            </a:endParaRPr>
          </a:p>
        </p:txBody>
      </p:sp>
      <p:sp>
        <p:nvSpPr>
          <p:cNvPr id="3" name="矩形 2"/>
          <p:cNvSpPr/>
          <p:nvPr/>
        </p:nvSpPr>
        <p:spPr>
          <a:xfrm>
            <a:off x="310655" y="5931900"/>
            <a:ext cx="2815194" cy="492443"/>
          </a:xfrm>
          <a:prstGeom prst="rect">
            <a:avLst/>
          </a:prstGeom>
        </p:spPr>
        <p:txBody>
          <a:bodyPr wrap="none">
            <a:spAutoFit/>
          </a:bodyPr>
          <a:lstStyle/>
          <a:p>
            <a:pPr lvl="0"/>
            <a:r>
              <a:rPr lang="zh-CN" altLang="en-US" sz="2600" b="1" dirty="0">
                <a:solidFill>
                  <a:prstClr val="black"/>
                </a:solidFill>
                <a:highlight>
                  <a:srgbClr val="FFFF00"/>
                </a:highlight>
                <a:sym typeface="+mn-ea"/>
              </a:rPr>
              <a:t>价值驱动</a:t>
            </a:r>
            <a:r>
              <a:rPr lang="zh-CN" altLang="en-US" sz="2000" b="1" dirty="0">
                <a:solidFill>
                  <a:prstClr val="black"/>
                </a:solidFill>
                <a:sym typeface="+mn-ea"/>
              </a:rPr>
              <a:t>（我们要）</a:t>
            </a:r>
            <a:endParaRPr lang="zh-CN" altLang="en-US" sz="2000" b="1" dirty="0">
              <a:solidFill>
                <a:prstClr val="black"/>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9655" y="302419"/>
            <a:ext cx="10864709" cy="636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26016" y="563463"/>
            <a:ext cx="5862710" cy="769441"/>
          </a:xfrm>
          <a:prstGeom prst="rect">
            <a:avLst/>
          </a:prstGeom>
          <a:noFill/>
        </p:spPr>
        <p:txBody>
          <a:bodyPr wrap="square" rtlCol="0">
            <a:spAutoFit/>
          </a:bodyPr>
          <a:lstStyle/>
          <a:p>
            <a:pPr algn="just"/>
            <a:r>
              <a:rPr lang="zh-CN" altLang="en-US" sz="2200" b="1" spc="-150" dirty="0" smtClean="0">
                <a:solidFill>
                  <a:srgbClr val="FF0000"/>
                </a:solidFill>
              </a:rPr>
              <a:t>政权、主权、统一和领土完整、人民福祉、经济社会可持续发展</a:t>
            </a:r>
            <a:r>
              <a:rPr lang="en-US" altLang="zh-CN" sz="2200" b="1" spc="-150" dirty="0" smtClean="0">
                <a:solidFill>
                  <a:srgbClr val="FF0000"/>
                </a:solidFill>
              </a:rPr>
              <a:t>……P102</a:t>
            </a:r>
            <a:r>
              <a:rPr lang="zh-CN" altLang="en-US" sz="2200" b="1" spc="-150" dirty="0" smtClean="0">
                <a:solidFill>
                  <a:srgbClr val="FF0000"/>
                </a:solidFill>
              </a:rPr>
              <a:t>。</a:t>
            </a:r>
            <a:endParaRPr lang="zh-CN" altLang="en-US" sz="2200" b="1" spc="-150" dirty="0">
              <a:solidFill>
                <a:srgbClr val="FF0000"/>
              </a:solidFill>
            </a:endParaRPr>
          </a:p>
        </p:txBody>
      </p:sp>
      <p:sp>
        <p:nvSpPr>
          <p:cNvPr id="7" name="TextBox 6"/>
          <p:cNvSpPr txBox="1"/>
          <p:nvPr/>
        </p:nvSpPr>
        <p:spPr>
          <a:xfrm>
            <a:off x="8187397" y="2987466"/>
            <a:ext cx="1223889" cy="520848"/>
          </a:xfrm>
          <a:prstGeom prst="rect">
            <a:avLst/>
          </a:prstGeom>
          <a:noFill/>
        </p:spPr>
        <p:txBody>
          <a:bodyPr wrap="square" rtlCol="0">
            <a:spAutoFit/>
          </a:bodyPr>
          <a:lstStyle/>
          <a:p>
            <a:pPr>
              <a:lnSpc>
                <a:spcPct val="150000"/>
              </a:lnSpc>
            </a:pPr>
            <a:r>
              <a:rPr lang="zh-CN" altLang="en-US" sz="2200" b="1" spc="-300" dirty="0" smtClean="0">
                <a:solidFill>
                  <a:srgbClr val="FF0000"/>
                </a:solidFill>
              </a:rPr>
              <a:t>“总体”</a:t>
            </a:r>
            <a:endParaRPr lang="zh-CN" altLang="en-US" sz="2200" b="1" spc="-300" dirty="0">
              <a:solidFill>
                <a:srgbClr val="FF0000"/>
              </a:solidFill>
            </a:endParaRPr>
          </a:p>
        </p:txBody>
      </p:sp>
      <p:sp>
        <p:nvSpPr>
          <p:cNvPr id="9" name="TextBox 5"/>
          <p:cNvSpPr txBox="1"/>
          <p:nvPr/>
        </p:nvSpPr>
        <p:spPr>
          <a:xfrm>
            <a:off x="6065396" y="1501486"/>
            <a:ext cx="6018751" cy="6001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200" b="1" spc="-150" dirty="0">
                <a:solidFill>
                  <a:srgbClr val="FF0000"/>
                </a:solidFill>
              </a:rPr>
              <a:t>是国家生存与发展的重要保障，是民族复兴的根基</a:t>
            </a:r>
            <a:r>
              <a:rPr lang="zh-CN" altLang="en-US" sz="2200" b="1" spc="-150" dirty="0" smtClean="0">
                <a:solidFill>
                  <a:srgbClr val="FF0000"/>
                </a:solidFill>
              </a:rPr>
              <a:t>。</a:t>
            </a:r>
            <a:endParaRPr lang="zh-CN" altLang="en-US" sz="2200" b="1" spc="-150" dirty="0">
              <a:solidFill>
                <a:srgbClr val="FF0000"/>
              </a:solidFill>
            </a:endParaRPr>
          </a:p>
        </p:txBody>
      </p:sp>
      <p:sp>
        <p:nvSpPr>
          <p:cNvPr id="10" name="TextBox 5"/>
          <p:cNvSpPr txBox="1"/>
          <p:nvPr/>
        </p:nvSpPr>
        <p:spPr>
          <a:xfrm>
            <a:off x="6079465" y="2359166"/>
            <a:ext cx="3219277" cy="6001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200" b="1" spc="-300" dirty="0">
                <a:solidFill>
                  <a:srgbClr val="FF0000"/>
                </a:solidFill>
              </a:rPr>
              <a:t>是人民幸福安康的前提。</a:t>
            </a:r>
            <a:endParaRPr lang="zh-CN" altLang="en-US" sz="2200" b="1" spc="-300" dirty="0">
              <a:solidFill>
                <a:srgbClr val="FF0000"/>
              </a:solidFill>
            </a:endParaRPr>
          </a:p>
        </p:txBody>
      </p:sp>
      <p:sp>
        <p:nvSpPr>
          <p:cNvPr id="16" name="TextBox 5"/>
          <p:cNvSpPr txBox="1"/>
          <p:nvPr/>
        </p:nvSpPr>
        <p:spPr>
          <a:xfrm>
            <a:off x="8525021" y="3706866"/>
            <a:ext cx="1814733" cy="6001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200" b="1" spc="-300" dirty="0" smtClean="0">
                <a:solidFill>
                  <a:srgbClr val="FF0000"/>
                </a:solidFill>
              </a:rPr>
              <a:t>“大安全”</a:t>
            </a:r>
            <a:endParaRPr lang="zh-CN" altLang="en-US" sz="2200" b="1" spc="-300" dirty="0">
              <a:solidFill>
                <a:srgbClr val="FF0000"/>
              </a:solidFill>
            </a:endParaRPr>
          </a:p>
        </p:txBody>
      </p:sp>
      <p:sp>
        <p:nvSpPr>
          <p:cNvPr id="17" name="TextBox 16"/>
          <p:cNvSpPr txBox="1"/>
          <p:nvPr/>
        </p:nvSpPr>
        <p:spPr>
          <a:xfrm>
            <a:off x="5926016" y="4451619"/>
            <a:ext cx="1769012" cy="600164"/>
          </a:xfrm>
          <a:prstGeom prst="rect">
            <a:avLst/>
          </a:prstGeom>
          <a:noFill/>
        </p:spPr>
        <p:txBody>
          <a:bodyPr wrap="square" rtlCol="0">
            <a:spAutoFit/>
          </a:bodyPr>
          <a:lstStyle/>
          <a:p>
            <a:pPr>
              <a:lnSpc>
                <a:spcPct val="150000"/>
              </a:lnSpc>
            </a:pPr>
            <a:r>
              <a:rPr lang="zh-CN" altLang="en-US" sz="2200" b="1" spc="-300" dirty="0" smtClean="0">
                <a:solidFill>
                  <a:srgbClr val="FF0000"/>
                </a:solidFill>
              </a:rPr>
              <a:t>增强忧患意识</a:t>
            </a:r>
            <a:endParaRPr lang="zh-CN" altLang="en-US" sz="2200" b="1" spc="-300" dirty="0">
              <a:solidFill>
                <a:srgbClr val="FF0000"/>
              </a:solidFill>
            </a:endParaRPr>
          </a:p>
        </p:txBody>
      </p:sp>
      <p:sp>
        <p:nvSpPr>
          <p:cNvPr id="20" name="TextBox 19"/>
          <p:cNvSpPr txBox="1"/>
          <p:nvPr/>
        </p:nvSpPr>
        <p:spPr>
          <a:xfrm>
            <a:off x="5896580" y="5178395"/>
            <a:ext cx="6187567" cy="553998"/>
          </a:xfrm>
          <a:prstGeom prst="rect">
            <a:avLst/>
          </a:prstGeom>
          <a:noFill/>
        </p:spPr>
        <p:txBody>
          <a:bodyPr wrap="square" rtlCol="0">
            <a:spAutoFit/>
          </a:bodyPr>
          <a:lstStyle/>
          <a:p>
            <a:pPr>
              <a:lnSpc>
                <a:spcPct val="150000"/>
              </a:lnSpc>
            </a:pPr>
            <a:r>
              <a:rPr lang="zh-CN" altLang="en-US" sz="2000" b="1" spc="-300" dirty="0" smtClean="0">
                <a:solidFill>
                  <a:srgbClr val="FF0000"/>
                </a:solidFill>
              </a:rPr>
              <a:t>履行</a:t>
            </a:r>
            <a:r>
              <a:rPr lang="en-US" altLang="zh-CN" sz="2000" b="1" spc="-300" dirty="0" smtClean="0">
                <a:solidFill>
                  <a:srgbClr val="FF0000"/>
                </a:solidFill>
              </a:rPr>
              <a:t>……</a:t>
            </a:r>
            <a:r>
              <a:rPr lang="zh-CN" altLang="en-US" sz="2000" b="1" spc="-300" dirty="0" smtClean="0">
                <a:solidFill>
                  <a:srgbClr val="FF0000"/>
                </a:solidFill>
              </a:rPr>
              <a:t>义务，严格遵守有关国家安全的法律法规、规章制度</a:t>
            </a:r>
            <a:endParaRPr lang="zh-CN" altLang="en-US" sz="2000" b="1" spc="-300" dirty="0">
              <a:solidFill>
                <a:srgbClr val="FF0000"/>
              </a:solidFill>
            </a:endParaRPr>
          </a:p>
        </p:txBody>
      </p:sp>
      <p:sp>
        <p:nvSpPr>
          <p:cNvPr id="21" name="TextBox 20"/>
          <p:cNvSpPr txBox="1"/>
          <p:nvPr/>
        </p:nvSpPr>
        <p:spPr>
          <a:xfrm>
            <a:off x="6487424" y="5891103"/>
            <a:ext cx="5174693" cy="520848"/>
          </a:xfrm>
          <a:prstGeom prst="rect">
            <a:avLst/>
          </a:prstGeom>
          <a:noFill/>
        </p:spPr>
        <p:txBody>
          <a:bodyPr wrap="square" rtlCol="0">
            <a:spAutoFit/>
          </a:bodyPr>
          <a:lstStyle/>
          <a:p>
            <a:pPr>
              <a:lnSpc>
                <a:spcPct val="150000"/>
              </a:lnSpc>
            </a:pPr>
            <a:r>
              <a:rPr lang="zh-CN" altLang="en-US" sz="2200" b="1" spc="-300" dirty="0" smtClean="0">
                <a:solidFill>
                  <a:srgbClr val="FF0000"/>
                </a:solidFill>
              </a:rPr>
              <a:t>检举、制止</a:t>
            </a:r>
            <a:r>
              <a:rPr lang="en-US" altLang="zh-CN" sz="2200" b="1" spc="-300" dirty="0" smtClean="0">
                <a:solidFill>
                  <a:srgbClr val="FF0000"/>
                </a:solidFill>
              </a:rPr>
              <a:t>.......P107-108</a:t>
            </a:r>
            <a:endParaRPr lang="zh-CN" altLang="en-US" sz="2200" b="1" spc="-300" dirty="0">
              <a:solidFill>
                <a:srgbClr val="FF0000"/>
              </a:solidFill>
            </a:endParaRPr>
          </a:p>
        </p:txBody>
      </p:sp>
      <p:sp>
        <p:nvSpPr>
          <p:cNvPr id="11" name="标题 1"/>
          <p:cNvSpPr txBox="1"/>
          <p:nvPr/>
        </p:nvSpPr>
        <p:spPr>
          <a:xfrm>
            <a:off x="1187007" y="442239"/>
            <a:ext cx="3168653" cy="492814"/>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第</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十二课</a:t>
            </a:r>
            <a:r>
              <a:rPr lang="zh-CN" altLang="zh-CN" sz="2400" kern="100" dirty="0" smtClean="0">
                <a:latin typeface="黑体" panose="02010609060101010101" pitchFamily="49" charset="-122"/>
                <a:ea typeface="黑体" panose="02010609060101010101" pitchFamily="49" charset="-122"/>
                <a:cs typeface="Times New Roman" panose="02020603050405020304" pitchFamily="18" charset="0"/>
              </a:rPr>
              <a:t>  </a:t>
            </a:r>
            <a:r>
              <a:rPr lang="zh-CN" altLang="en-US" sz="2400" kern="100" dirty="0" smtClean="0">
                <a:latin typeface="黑体" panose="02010609060101010101" pitchFamily="49" charset="-122"/>
                <a:ea typeface="黑体" panose="02010609060101010101" pitchFamily="49" charset="-122"/>
                <a:cs typeface="Times New Roman" panose="02020603050405020304" pitchFamily="18" charset="0"/>
              </a:rPr>
              <a:t>知识梳理</a:t>
            </a:r>
            <a:endParaRPr lang="zh-CN" altLang="zh-CN" sz="2400" kern="100"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6" grpId="0"/>
      <p:bldP spid="17"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45947" y="369267"/>
            <a:ext cx="10452297" cy="3280898"/>
          </a:xfrm>
          <a:prstGeom prst="rect">
            <a:avLst/>
          </a:prstGeom>
        </p:spPr>
        <p:txBody>
          <a:bodyPr wrap="square">
            <a:spAutoFit/>
          </a:bodyPr>
          <a:lstStyle/>
          <a:p>
            <a:pPr indent="304800" algn="just"/>
            <a:r>
              <a:rPr lang="en-US" altLang="zh-CN" sz="2600" kern="100" dirty="0">
                <a:solidFill>
                  <a:prstClr val="black"/>
                </a:solidFill>
                <a:latin typeface="楷体" panose="02010609060101010101" pitchFamily="49" charset="-122"/>
                <a:cs typeface="Times New Roman" panose="02020603050405020304"/>
              </a:rPr>
              <a:t> </a:t>
            </a:r>
            <a:r>
              <a:rPr lang="en-US" altLang="zh-CN" sz="2600" kern="100" dirty="0" smtClean="0">
                <a:solidFill>
                  <a:prstClr val="black"/>
                </a:solidFill>
                <a:latin typeface="楷体" panose="02010609060101010101" pitchFamily="49" charset="-122"/>
                <a:cs typeface="Times New Roman" panose="02020603050405020304"/>
              </a:rPr>
              <a:t> </a:t>
            </a:r>
            <a:r>
              <a:rPr lang="en-US" altLang="zh-CN" sz="2800" kern="100" dirty="0" smtClean="0">
                <a:solidFill>
                  <a:prstClr val="black"/>
                </a:solidFill>
                <a:latin typeface="楷体" panose="02010609060101010101" pitchFamily="49" charset="-122"/>
                <a:cs typeface="Times New Roman" panose="02020603050405020304"/>
              </a:rPr>
              <a:t>1</a:t>
            </a:r>
            <a:r>
              <a:rPr lang="en-US" altLang="zh-CN" sz="2800" kern="100" dirty="0">
                <a:solidFill>
                  <a:prstClr val="black"/>
                </a:solidFill>
                <a:latin typeface="楷体" panose="02010609060101010101" pitchFamily="49" charset="-122"/>
                <a:cs typeface="Times New Roman" panose="02020603050405020304"/>
              </a:rPr>
              <a:t>.</a:t>
            </a:r>
            <a:r>
              <a:rPr lang="zh-CN" altLang="zh-CN" sz="2800" kern="100" dirty="0">
                <a:solidFill>
                  <a:prstClr val="black"/>
                </a:solidFill>
                <a:ea typeface="楷体" panose="02010609060101010101" pitchFamily="49" charset="-122"/>
                <a:cs typeface="Times New Roman" panose="02020603050405020304"/>
              </a:rPr>
              <a:t>詹某通过互联网向社会发布求助信时公开了其政府工作人员、退伍军人的身份。随后，詹某被境外间谍情报机关人员盯上，要求其搜集一些部队、政府内部文件，并向其提供优厚报酬。于是，詹某前往曾服役的部队窃取了十余份部队内部资料发送至境外，收受间谍活动经费万余元人民币。</a:t>
            </a:r>
            <a:endParaRPr lang="zh-CN" altLang="zh-CN" sz="2000" kern="100" dirty="0">
              <a:solidFill>
                <a:prstClr val="black"/>
              </a:solidFill>
              <a:cs typeface="Times New Roman" panose="02020603050405020304"/>
            </a:endParaRPr>
          </a:p>
          <a:p>
            <a:pPr indent="304800" algn="just">
              <a:lnSpc>
                <a:spcPct val="120000"/>
              </a:lnSpc>
            </a:pPr>
            <a:r>
              <a:rPr lang="en-US" altLang="zh-CN" sz="2800" kern="100" dirty="0">
                <a:solidFill>
                  <a:prstClr val="black"/>
                </a:solidFill>
                <a:latin typeface="宋体" panose="02010600030101010101" pitchFamily="2" charset="-122"/>
                <a:cs typeface="Times New Roman" panose="02020603050405020304"/>
              </a:rPr>
              <a:t>(1)</a:t>
            </a:r>
            <a:r>
              <a:rPr lang="zh-CN" altLang="zh-CN" sz="2800" kern="100" dirty="0">
                <a:solidFill>
                  <a:prstClr val="black"/>
                </a:solidFill>
                <a:ea typeface="宋体" panose="02010600030101010101" pitchFamily="2" charset="-122"/>
                <a:cs typeface="Times New Roman" panose="02020603050405020304"/>
              </a:rPr>
              <a:t>请综合所学知识，对詹某的行为进行评析。</a:t>
            </a:r>
            <a:endParaRPr lang="zh-CN" altLang="zh-CN" sz="2000" kern="100" dirty="0">
              <a:solidFill>
                <a:prstClr val="black"/>
              </a:solidFill>
              <a:cs typeface="Times New Roman" panose="02020603050405020304"/>
            </a:endParaRPr>
          </a:p>
          <a:p>
            <a:pPr indent="304800" algn="just">
              <a:lnSpc>
                <a:spcPct val="120000"/>
              </a:lnSpc>
            </a:pPr>
            <a:r>
              <a:rPr lang="en-US" altLang="zh-CN" sz="2800" kern="100" dirty="0">
                <a:solidFill>
                  <a:prstClr val="black"/>
                </a:solidFill>
                <a:latin typeface="宋体" panose="02010600030101010101" pitchFamily="2" charset="-122"/>
                <a:cs typeface="Times New Roman" panose="02020603050405020304"/>
              </a:rPr>
              <a:t>(2)</a:t>
            </a:r>
            <a:r>
              <a:rPr lang="zh-CN" altLang="en-US" sz="2800" kern="100" dirty="0">
                <a:solidFill>
                  <a:prstClr val="black"/>
                </a:solidFill>
                <a:latin typeface="宋体" panose="02010600030101010101" pitchFamily="2" charset="-122"/>
                <a:cs typeface="Times New Roman" panose="02020603050405020304"/>
              </a:rPr>
              <a:t>如果你是詹某的朋友，当你知晓了他的行为后，你会怎么做</a:t>
            </a:r>
            <a:r>
              <a:rPr lang="en-US" altLang="zh-CN" sz="2800" kern="100" dirty="0" smtClean="0">
                <a:solidFill>
                  <a:prstClr val="black"/>
                </a:solidFill>
                <a:latin typeface="宋体" panose="02010600030101010101" pitchFamily="2" charset="-122"/>
                <a:cs typeface="Times New Roman" panose="02020603050405020304"/>
              </a:rPr>
              <a:t>?</a:t>
            </a:r>
            <a:endParaRPr lang="zh-CN" altLang="zh-CN" sz="2000" kern="100" dirty="0">
              <a:solidFill>
                <a:prstClr val="black"/>
              </a:solidFill>
              <a:cs typeface="Times New Roman" panose="02020603050405020304"/>
            </a:endParaRPr>
          </a:p>
        </p:txBody>
      </p:sp>
      <p:cxnSp>
        <p:nvCxnSpPr>
          <p:cNvPr id="28" name="直接连接符 27"/>
          <p:cNvCxnSpPr/>
          <p:nvPr/>
        </p:nvCxnSpPr>
        <p:spPr>
          <a:xfrm>
            <a:off x="4639600" y="3008918"/>
            <a:ext cx="36056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83641" y="4659246"/>
            <a:ext cx="1600200"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明任务</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0" name="TextBox 29"/>
          <p:cNvSpPr txBox="1"/>
          <p:nvPr/>
        </p:nvSpPr>
        <p:spPr>
          <a:xfrm>
            <a:off x="3733934" y="5820967"/>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判知识</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1" name="TextBox 30"/>
          <p:cNvSpPr txBox="1"/>
          <p:nvPr/>
        </p:nvSpPr>
        <p:spPr>
          <a:xfrm>
            <a:off x="3729219" y="4621612"/>
            <a:ext cx="1600200" cy="584775"/>
          </a:xfrm>
          <a:prstGeom prst="rect">
            <a:avLst/>
          </a:prstGeom>
          <a:noFill/>
          <a:ln w="12700">
            <a:solidFill>
              <a:schemeClr val="tx1"/>
            </a:solidFill>
          </a:ln>
        </p:spPr>
        <p:txBody>
          <a:bodyPr wrap="square" rtlCol="0">
            <a:spAutoFit/>
          </a:bodyPr>
          <a:lstStyle/>
          <a:p>
            <a:r>
              <a:rPr lang="zh-CN" altLang="en-US" sz="3200" dirty="0">
                <a:solidFill>
                  <a:prstClr val="black"/>
                </a:solidFill>
                <a:latin typeface="黑体" panose="02010609060101010101" pitchFamily="49" charset="-122"/>
                <a:ea typeface="黑体" panose="02010609060101010101" pitchFamily="49" charset="-122"/>
              </a:rPr>
              <a:t>找</a:t>
            </a:r>
            <a:r>
              <a:rPr lang="zh-CN" altLang="en-US" sz="3200" dirty="0" smtClean="0">
                <a:solidFill>
                  <a:prstClr val="black"/>
                </a:solidFill>
                <a:latin typeface="黑体" panose="02010609060101010101" pitchFamily="49" charset="-122"/>
                <a:ea typeface="黑体" panose="02010609060101010101" pitchFamily="49" charset="-122"/>
              </a:rPr>
              <a:t>材料</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2" name="TextBox 98"/>
          <p:cNvSpPr txBox="1"/>
          <p:nvPr>
            <p:custDataLst>
              <p:tags r:id="rId1"/>
            </p:custDataLst>
          </p:nvPr>
        </p:nvSpPr>
        <p:spPr>
          <a:xfrm>
            <a:off x="2712334" y="3811590"/>
            <a:ext cx="2504497" cy="405624"/>
          </a:xfrm>
          <a:prstGeom prst="rect">
            <a:avLst/>
          </a:prstGeom>
          <a:noFill/>
        </p:spPr>
        <p:txBody>
          <a:bodyPr wrap="square" lIns="0" tIns="0" rIns="0" bIns="0" rtlCol="0">
            <a:spAutoFit/>
          </a:bodyPr>
          <a:lstStyle/>
          <a:p>
            <a:pP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准确</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审题</a:t>
            </a:r>
            <a:r>
              <a:rPr lang="zh-CN" altLang="en-US" sz="200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（关键）</a:t>
            </a:r>
            <a:endParaRPr lang="zh-CN" altLang="en-US" sz="200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3" name="TextBox 98"/>
          <p:cNvSpPr txBox="1"/>
          <p:nvPr>
            <p:custDataLst>
              <p:tags r:id="rId2"/>
            </p:custDataLst>
          </p:nvPr>
        </p:nvSpPr>
        <p:spPr>
          <a:xfrm>
            <a:off x="6369434" y="3928408"/>
            <a:ext cx="1891336" cy="1107996"/>
          </a:xfrm>
          <a:prstGeom prst="rect">
            <a:avLst/>
          </a:prstGeom>
          <a:noFill/>
        </p:spPr>
        <p:txBody>
          <a:bodyPr wrap="square" lIns="0" tIns="0" rIns="0" bIns="0" rtlCol="0">
            <a:spAutoFit/>
          </a:bodyPr>
          <a:lstStyle/>
          <a:p>
            <a:pPr algn="ctr">
              <a:lnSpc>
                <a:spcPct val="120000"/>
              </a:lnSpc>
            </a:pPr>
            <a:r>
              <a:rPr lang="zh-CN" altLang="en-US" sz="2400" b="1" dirty="0">
                <a:solidFill>
                  <a:srgbClr val="44546A"/>
                </a:solidFill>
                <a:latin typeface="Arial" panose="020B0604020202020204" pitchFamily="34" charset="0"/>
                <a:ea typeface="微软雅黑" panose="020B0503020204020204" charset="-122"/>
                <a:cs typeface="Lato Black"/>
                <a:sym typeface="Arial" panose="020B0604020202020204" pitchFamily="34" charset="0"/>
              </a:rPr>
              <a:t>夹叙夹</a:t>
            </a:r>
            <a:r>
              <a:rPr lang="zh-CN" altLang="en-US"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议</a:t>
            </a:r>
            <a:endParaRPr lang="en-US" altLang="zh-CN" sz="2400" b="1"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a:p>
            <a:pPr>
              <a:lnSpc>
                <a:spcPct val="120000"/>
              </a:lnSpc>
            </a:pP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（用</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课本知识</a:t>
            </a:r>
            <a:r>
              <a:rPr lang="zh-CN" altLang="en-US" b="1" spc="-150" dirty="0" smtClean="0">
                <a:solidFill>
                  <a:srgbClr val="00B050"/>
                </a:solidFill>
                <a:latin typeface="Arial" panose="020B0604020202020204" pitchFamily="34" charset="0"/>
                <a:ea typeface="微软雅黑" panose="020B0503020204020204" charset="-122"/>
                <a:cs typeface="Lato Black"/>
                <a:sym typeface="Arial" panose="020B0604020202020204" pitchFamily="34" charset="0"/>
              </a:rPr>
              <a:t>分析</a:t>
            </a:r>
            <a:r>
              <a:rPr lang="zh-CN" altLang="en-US"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材料</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或情境，</a:t>
            </a:r>
            <a:r>
              <a:rPr lang="zh-CN" altLang="en-US" b="1" spc="-150" dirty="0" smtClean="0">
                <a:solidFill>
                  <a:srgbClr val="FF0000"/>
                </a:solidFill>
                <a:latin typeface="Arial" panose="020B0604020202020204" pitchFamily="34" charset="0"/>
                <a:ea typeface="微软雅黑" panose="020B0503020204020204" charset="-122"/>
                <a:cs typeface="Lato Black"/>
                <a:sym typeface="Arial" panose="020B0604020202020204" pitchFamily="34" charset="0"/>
              </a:rPr>
              <a:t>回应任务</a:t>
            </a:r>
            <a:r>
              <a:rPr lang="zh-CN" altLang="en-US" spc="-150" dirty="0" smtClean="0">
                <a:solidFill>
                  <a:srgbClr val="44546A"/>
                </a:solidFill>
                <a:latin typeface="Arial" panose="020B0604020202020204" pitchFamily="34" charset="0"/>
                <a:ea typeface="微软雅黑" panose="020B0503020204020204" charset="-122"/>
                <a:cs typeface="Lato Black"/>
                <a:sym typeface="Arial" panose="020B0604020202020204" pitchFamily="34" charset="0"/>
              </a:rPr>
              <a:t>）</a:t>
            </a:r>
            <a:endParaRPr lang="zh-CN" altLang="en-US" spc="-150" dirty="0">
              <a:solidFill>
                <a:srgbClr val="44546A"/>
              </a:solidFill>
              <a:latin typeface="Arial" panose="020B0604020202020204" pitchFamily="34" charset="0"/>
              <a:ea typeface="微软雅黑" panose="020B0503020204020204" charset="-122"/>
              <a:cs typeface="Lato Black"/>
              <a:sym typeface="Arial" panose="020B0604020202020204" pitchFamily="34" charset="0"/>
            </a:endParaRPr>
          </a:p>
        </p:txBody>
      </p:sp>
      <p:sp>
        <p:nvSpPr>
          <p:cNvPr id="34" name="TextBox 98"/>
          <p:cNvSpPr txBox="1"/>
          <p:nvPr>
            <p:custDataLst>
              <p:tags r:id="rId3"/>
            </p:custDataLst>
          </p:nvPr>
        </p:nvSpPr>
        <p:spPr>
          <a:xfrm>
            <a:off x="8875772" y="5229469"/>
            <a:ext cx="1756706" cy="960263"/>
          </a:xfrm>
          <a:prstGeom prst="rect">
            <a:avLst/>
          </a:prstGeom>
          <a:noFill/>
          <a:ln w="12700">
            <a:solidFill>
              <a:schemeClr val="tx1"/>
            </a:solidFill>
          </a:ln>
        </p:spPr>
        <p:txBody>
          <a:bodyPr wrap="square" lIns="0" tIns="0" rIns="0" bIns="0" rtlCol="0">
            <a:spAutoFit/>
          </a:bodyPr>
          <a:lstStyle/>
          <a:p>
            <a:pPr>
              <a:lnSpc>
                <a:spcPct val="120000"/>
              </a:lnSpc>
            </a:pPr>
            <a:r>
              <a:rPr lang="zh-CN" altLang="en-US" sz="3200" dirty="0">
                <a:solidFill>
                  <a:prstClr val="black"/>
                </a:solidFill>
                <a:latin typeface="黑体" panose="02010609060101010101" pitchFamily="49" charset="-122"/>
                <a:ea typeface="黑体" panose="02010609060101010101" pitchFamily="49" charset="-122"/>
                <a:sym typeface="Arial" panose="020B0604020202020204" pitchFamily="34" charset="0"/>
              </a:rPr>
              <a:t>价值</a:t>
            </a:r>
            <a:r>
              <a:rPr lang="zh-CN" altLang="en-US"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rPr>
              <a:t>驱动</a:t>
            </a:r>
            <a:endParaRPr lang="en-US" altLang="zh-CN" sz="3200" dirty="0" smtClean="0">
              <a:solidFill>
                <a:prstClr val="black"/>
              </a:solidFill>
              <a:latin typeface="黑体" panose="02010609060101010101" pitchFamily="49" charset="-122"/>
              <a:ea typeface="黑体" panose="02010609060101010101" pitchFamily="49" charset="-122"/>
              <a:sym typeface="Arial" panose="020B0604020202020204" pitchFamily="34" charset="0"/>
            </a:endParaRPr>
          </a:p>
          <a:p>
            <a:pPr>
              <a:lnSpc>
                <a:spcPct val="120000"/>
              </a:lnSpc>
            </a:pP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“我们要</a:t>
            </a:r>
            <a:r>
              <a:rPr lang="en-US" altLang="zh-CN"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r>
              <a:rPr lang="zh-CN" altLang="en-US" sz="2000" dirty="0" smtClean="0">
                <a:solidFill>
                  <a:srgbClr val="FF0000"/>
                </a:solidFill>
                <a:latin typeface="黑体" panose="02010609060101010101" pitchFamily="49" charset="-122"/>
                <a:ea typeface="黑体" panose="02010609060101010101" pitchFamily="49" charset="-122"/>
                <a:sym typeface="Arial" panose="020B0604020202020204" pitchFamily="34" charset="0"/>
              </a:rPr>
              <a:t>”</a:t>
            </a:r>
            <a:endParaRPr lang="zh-CN" altLang="en-US" sz="2000"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5" name="左大括号 34"/>
          <p:cNvSpPr/>
          <p:nvPr/>
        </p:nvSpPr>
        <p:spPr>
          <a:xfrm rot="5400000">
            <a:off x="3273749" y="366882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6" name="上下箭头 35"/>
          <p:cNvSpPr/>
          <p:nvPr/>
        </p:nvSpPr>
        <p:spPr>
          <a:xfrm>
            <a:off x="4396855" y="5244364"/>
            <a:ext cx="264928" cy="5616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37" name="TextBox 36"/>
          <p:cNvSpPr txBox="1"/>
          <p:nvPr/>
        </p:nvSpPr>
        <p:spPr>
          <a:xfrm>
            <a:off x="6328697" y="5244364"/>
            <a:ext cx="1916588" cy="584775"/>
          </a:xfrm>
          <a:prstGeom prst="rect">
            <a:avLst/>
          </a:prstGeom>
          <a:noFill/>
          <a:ln w="12700">
            <a:solidFill>
              <a:schemeClr val="tx1"/>
            </a:solidFill>
          </a:ln>
        </p:spPr>
        <p:txBody>
          <a:bodyPr wrap="square" rtlCol="0">
            <a:spAutoFit/>
          </a:bodyPr>
          <a:lstStyle/>
          <a:p>
            <a:r>
              <a:rPr lang="zh-CN" altLang="en-US" sz="3200" dirty="0" smtClean="0">
                <a:solidFill>
                  <a:prstClr val="black"/>
                </a:solidFill>
                <a:latin typeface="黑体" panose="02010609060101010101" pitchFamily="49" charset="-122"/>
                <a:ea typeface="黑体" panose="02010609060101010101" pitchFamily="49" charset="-122"/>
              </a:rPr>
              <a:t>整体构思</a:t>
            </a:r>
            <a:endParaRPr lang="zh-CN" altLang="en-US" sz="3200" dirty="0">
              <a:solidFill>
                <a:prstClr val="black"/>
              </a:solidFill>
              <a:latin typeface="黑体" panose="02010609060101010101" pitchFamily="49" charset="-122"/>
              <a:ea typeface="黑体" panose="02010609060101010101" pitchFamily="49" charset="-122"/>
            </a:endParaRPr>
          </a:p>
        </p:txBody>
      </p:sp>
      <p:sp>
        <p:nvSpPr>
          <p:cNvPr id="38" name="左大括号 37"/>
          <p:cNvSpPr/>
          <p:nvPr/>
        </p:nvSpPr>
        <p:spPr>
          <a:xfrm rot="10800000">
            <a:off x="5390895" y="4792300"/>
            <a:ext cx="342900" cy="1465729"/>
          </a:xfrm>
          <a:prstGeom prst="leftBrac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endParaRPr>
          </a:p>
        </p:txBody>
      </p:sp>
      <p:sp>
        <p:nvSpPr>
          <p:cNvPr id="39" name="矩形 38"/>
          <p:cNvSpPr/>
          <p:nvPr/>
        </p:nvSpPr>
        <p:spPr>
          <a:xfrm>
            <a:off x="8550555" y="6250113"/>
            <a:ext cx="2509020" cy="400110"/>
          </a:xfrm>
          <a:prstGeom prst="rect">
            <a:avLst/>
          </a:prstGeom>
        </p:spPr>
        <p:txBody>
          <a:bodyPr wrap="none">
            <a:spAutoFit/>
          </a:bodyPr>
          <a:lstStyle/>
          <a:p>
            <a:pPr algn="just">
              <a:defRPr/>
            </a:pP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思想</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行动</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目标）</a:t>
            </a:r>
            <a:endParaRPr lang="zh-CN" altLang="en-US" sz="2000" b="1" spc="-150" dirty="0">
              <a:solidFill>
                <a:srgbClr val="FF0000"/>
              </a:solidFill>
              <a:latin typeface="楷体" panose="02010609060101010101" pitchFamily="49" charset="-122"/>
              <a:ea typeface="楷体" panose="02010609060101010101" pitchFamily="49" charset="-122"/>
            </a:endParaRPr>
          </a:p>
        </p:txBody>
      </p:sp>
      <p:sp>
        <p:nvSpPr>
          <p:cNvPr id="40" name="右箭头 39"/>
          <p:cNvSpPr/>
          <p:nvPr/>
        </p:nvSpPr>
        <p:spPr>
          <a:xfrm>
            <a:off x="3220732" y="4846088"/>
            <a:ext cx="513202" cy="190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1" name="右箭头 40"/>
          <p:cNvSpPr/>
          <p:nvPr/>
        </p:nvSpPr>
        <p:spPr>
          <a:xfrm>
            <a:off x="5815495" y="5304603"/>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sp>
        <p:nvSpPr>
          <p:cNvPr id="42" name="右箭头 41"/>
          <p:cNvSpPr/>
          <p:nvPr/>
        </p:nvSpPr>
        <p:spPr>
          <a:xfrm>
            <a:off x="8271658" y="5335326"/>
            <a:ext cx="513202" cy="44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smtClean="0">
              <a:solidFill>
                <a:prstClr val="white"/>
              </a:solidFill>
            </a:endParaRPr>
          </a:p>
        </p:txBody>
      </p:sp>
      <p:cxnSp>
        <p:nvCxnSpPr>
          <p:cNvPr id="43" name="直接连接符 42"/>
          <p:cNvCxnSpPr/>
          <p:nvPr/>
        </p:nvCxnSpPr>
        <p:spPr>
          <a:xfrm>
            <a:off x="9754125" y="3502404"/>
            <a:ext cx="13054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639600" y="2152368"/>
            <a:ext cx="620257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圆角矩形标注 46"/>
          <p:cNvSpPr/>
          <p:nvPr/>
        </p:nvSpPr>
        <p:spPr>
          <a:xfrm>
            <a:off x="9931791" y="2307123"/>
            <a:ext cx="2117149" cy="928467"/>
          </a:xfrm>
          <a:prstGeom prst="wedgeRoundRectCallout">
            <a:avLst>
              <a:gd name="adj1" fmla="val -65063"/>
              <a:gd name="adj2" fmla="val -743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150" dirty="0" smtClean="0">
                <a:solidFill>
                  <a:prstClr val="white"/>
                </a:solidFill>
              </a:rPr>
              <a:t>危害国家安全的违法行为</a:t>
            </a:r>
            <a:endParaRPr lang="zh-CN" altLang="en-US" sz="2400" b="1" spc="-150"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1"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1"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2" grpId="1"/>
      <p:bldP spid="33" grpId="0"/>
      <p:bldP spid="33" grpId="1"/>
      <p:bldP spid="34" grpId="0" animBg="1"/>
      <p:bldP spid="34" grpId="1" animBg="1"/>
      <p:bldP spid="35" grpId="0" animBg="1"/>
      <p:bldP spid="36" grpId="0" animBg="1"/>
      <p:bldP spid="37" grpId="0" animBg="1"/>
      <p:bldP spid="38" grpId="0" animBg="1"/>
      <p:bldP spid="39" grpId="0"/>
      <p:bldP spid="40" grpId="0" animBg="1"/>
      <p:bldP spid="41" grpId="0" animBg="1"/>
      <p:bldP spid="42" grpId="0" animBg="1"/>
      <p:bldP spid="47"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23.3177162110102,&quot;left&quot;:52,&quot;top&quot;:111.35,&quot;width&quot;:860.25}"/>
</p:tagLst>
</file>

<file path=ppt/tags/tag11.xml><?xml version="1.0" encoding="utf-8"?>
<p:tagLst xmlns:p="http://schemas.openxmlformats.org/presentationml/2006/main">
  <p:tag name="KSO_WM_DIAGRAM_VIRTUALLY_FRAME" val="{&quot;height&quot;:323.3177162110102,&quot;left&quot;:52,&quot;top&quot;:111.35,&quot;width&quot;:860.25}"/>
</p:tagLst>
</file>

<file path=ppt/tags/tag12.xml><?xml version="1.0" encoding="utf-8"?>
<p:tagLst xmlns:p="http://schemas.openxmlformats.org/presentationml/2006/main">
  <p:tag name="KSO_WM_DIAGRAM_VIRTUALLY_FRAME" val="{&quot;height&quot;:323.3177162110102,&quot;left&quot;:52,&quot;top&quot;:111.35,&quot;width&quot;:860.25}"/>
</p:tagLst>
</file>

<file path=ppt/tags/tag13.xml><?xml version="1.0" encoding="utf-8"?>
<p:tagLst xmlns:p="http://schemas.openxmlformats.org/presentationml/2006/main">
  <p:tag name="KSO_WM_DIAGRAM_VIRTUALLY_FRAME" val="{&quot;height&quot;:323.3177162110102,&quot;left&quot;:52,&quot;top&quot;:111.35,&quot;width&quot;:860.25}"/>
</p:tagLst>
</file>

<file path=ppt/tags/tag14.xml><?xml version="1.0" encoding="utf-8"?>
<p:tagLst xmlns:p="http://schemas.openxmlformats.org/presentationml/2006/main">
  <p:tag name="KSO_WM_DIAGRAM_VIRTUALLY_FRAME" val="{&quot;height&quot;:323.3177162110102,&quot;left&quot;:52,&quot;top&quot;:111.35,&quot;width&quot;:860.25}"/>
</p:tagLst>
</file>

<file path=ppt/tags/tag15.xml><?xml version="1.0" encoding="utf-8"?>
<p:tagLst xmlns:p="http://schemas.openxmlformats.org/presentationml/2006/main">
  <p:tag name="KSO_WM_DIAGRAM_VIRTUALLY_FRAME" val="{&quot;height&quot;:323.3177162110102,&quot;left&quot;:52,&quot;top&quot;:111.35,&quot;width&quot;:860.25}"/>
</p:tagLst>
</file>

<file path=ppt/tags/tag16.xml><?xml version="1.0" encoding="utf-8"?>
<p:tagLst xmlns:p="http://schemas.openxmlformats.org/presentationml/2006/main">
  <p:tag name="KSO_WM_DIAGRAM_VIRTUALLY_FRAME" val="{&quot;height&quot;:323.3177162110102,&quot;left&quot;:52,&quot;top&quot;:111.35,&quot;width&quot;:860.25}"/>
</p:tagLst>
</file>

<file path=ppt/tags/tag17.xml><?xml version="1.0" encoding="utf-8"?>
<p:tagLst xmlns:p="http://schemas.openxmlformats.org/presentationml/2006/main">
  <p:tag name="KSO_WM_DIAGRAM_VIRTUALLY_FRAME" val="{&quot;height&quot;:323.3177162110102,&quot;left&quot;:52,&quot;top&quot;:111.35,&quot;width&quot;:860.25}"/>
</p:tagLst>
</file>

<file path=ppt/tags/tag18.xml><?xml version="1.0" encoding="utf-8"?>
<p:tagLst xmlns:p="http://schemas.openxmlformats.org/presentationml/2006/main">
  <p:tag name="KSO_WM_DIAGRAM_VIRTUALLY_FRAME" val="{&quot;height&quot;:323.3177162110102,&quot;left&quot;:52,&quot;top&quot;:111.35,&quot;width&quot;:860.25}"/>
</p:tagLst>
</file>

<file path=ppt/tags/tag19.xml><?xml version="1.0" encoding="utf-8"?>
<p:tagLst xmlns:p="http://schemas.openxmlformats.org/presentationml/2006/main">
  <p:tag name="KSO_WM_DIAGRAM_VIRTUALLY_FRAME" val="{&quot;height&quot;:323.3177162110102,&quot;left&quot;:52,&quot;top&quot;:111.35,&quot;width&quot;:860.2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23.3177162110102,&quot;left&quot;:52,&quot;top&quot;:111.35,&quot;width&quot;:860.25}"/>
</p:tagLst>
</file>

<file path=ppt/tags/tag21.xml><?xml version="1.0" encoding="utf-8"?>
<p:tagLst xmlns:p="http://schemas.openxmlformats.org/presentationml/2006/main">
  <p:tag name="KSO_WM_DIAGRAM_VIRTUALLY_FRAME" val="{&quot;height&quot;:323.3177162110102,&quot;left&quot;:52,&quot;top&quot;:111.35,&quot;width&quot;:860.25}"/>
</p:tagLst>
</file>

<file path=ppt/tags/tag22.xml><?xml version="1.0" encoding="utf-8"?>
<p:tagLst xmlns:p="http://schemas.openxmlformats.org/presentationml/2006/main">
  <p:tag name="KSO_WM_DIAGRAM_VIRTUALLY_FRAME" val="{&quot;height&quot;:323.3177162110102,&quot;left&quot;:52,&quot;top&quot;:111.35,&quot;width&quot;:860.25}"/>
</p:tagLst>
</file>

<file path=ppt/tags/tag23.xml><?xml version="1.0" encoding="utf-8"?>
<p:tagLst xmlns:p="http://schemas.openxmlformats.org/presentationml/2006/main">
  <p:tag name="KSO_WM_DIAGRAM_VIRTUALLY_FRAME" val="{&quot;height&quot;:323.3177162110102,&quot;left&quot;:52,&quot;top&quot;:111.35,&quot;width&quot;:860.25}"/>
</p:tagLst>
</file>

<file path=ppt/tags/tag24.xml><?xml version="1.0" encoding="utf-8"?>
<p:tagLst xmlns:p="http://schemas.openxmlformats.org/presentationml/2006/main">
  <p:tag name="KSO_WM_DIAGRAM_VIRTUALLY_FRAME" val="{&quot;height&quot;:323.3177162110102,&quot;left&quot;:52,&quot;top&quot;:111.35,&quot;width&quot;:860.25}"/>
</p:tagLst>
</file>

<file path=ppt/tags/tag25.xml><?xml version="1.0" encoding="utf-8"?>
<p:tagLst xmlns:p="http://schemas.openxmlformats.org/presentationml/2006/main">
  <p:tag name="KSO_WM_DIAGRAM_VIRTUALLY_FRAME" val="{&quot;height&quot;:323.3177162110102,&quot;left&quot;:52,&quot;top&quot;:111.35,&quot;width&quot;:860.25}"/>
</p:tagLst>
</file>

<file path=ppt/tags/tag26.xml><?xml version="1.0" encoding="utf-8"?>
<p:tagLst xmlns:p="http://schemas.openxmlformats.org/presentationml/2006/main">
  <p:tag name="KSO_WM_DIAGRAM_VIRTUALLY_FRAME" val="{&quot;height&quot;:323.3177162110102,&quot;left&quot;:52,&quot;top&quot;:111.35,&quot;width&quot;:860.25}"/>
</p:tagLst>
</file>

<file path=ppt/tags/tag27.xml><?xml version="1.0" encoding="utf-8"?>
<p:tagLst xmlns:p="http://schemas.openxmlformats.org/presentationml/2006/main">
  <p:tag name="KSO_WM_DIAGRAM_VIRTUALLY_FRAME" val="{&quot;height&quot;:323.3177162110102,&quot;left&quot;:52,&quot;top&quot;:111.35,&quot;width&quot;:860.25}"/>
</p:tagLst>
</file>

<file path=ppt/tags/tag28.xml><?xml version="1.0" encoding="utf-8"?>
<p:tagLst xmlns:p="http://schemas.openxmlformats.org/presentationml/2006/main">
  <p:tag name="KSO_WM_DIAGRAM_VIRTUALLY_FRAME" val="{&quot;height&quot;:323.3177162110102,&quot;left&quot;:52,&quot;top&quot;:111.35,&quot;width&quot;:860.25}"/>
</p:tagLst>
</file>

<file path=ppt/tags/tag29.xml><?xml version="1.0" encoding="utf-8"?>
<p:tagLst xmlns:p="http://schemas.openxmlformats.org/presentationml/2006/main">
  <p:tag name="KSO_WM_DIAGRAM_VIRTUALLY_FRAME" val="{&quot;height&quot;:323.3177162110102,&quot;left&quot;:52,&quot;top&quot;:111.35,&quot;width&quot;:860.25}"/>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DIAGRAM_VIRTUALLY_FRAME" val="{&quot;height&quot;:323.3177162110102,&quot;left&quot;:52,&quot;top&quot;:111.35,&quot;width&quot;:860.25}"/>
</p:tagLst>
</file>

<file path=ppt/tags/tag31.xml><?xml version="1.0" encoding="utf-8"?>
<p:tagLst xmlns:p="http://schemas.openxmlformats.org/presentationml/2006/main">
  <p:tag name="KSO_WM_DIAGRAM_VIRTUALLY_FRAME" val="{&quot;height&quot;:323.3177162110102,&quot;left&quot;:52,&quot;top&quot;:111.35,&quot;width&quot;:860.25}"/>
</p:tagLst>
</file>

<file path=ppt/tags/tag32.xml><?xml version="1.0" encoding="utf-8"?>
<p:tagLst xmlns:p="http://schemas.openxmlformats.org/presentationml/2006/main">
  <p:tag name="KSO_WM_DIAGRAM_VIRTUALLY_FRAME" val="{&quot;height&quot;:323.3177162110102,&quot;left&quot;:52,&quot;top&quot;:111.35,&quot;width&quot;:860.25}"/>
</p:tagLst>
</file>

<file path=ppt/tags/tag33.xml><?xml version="1.0" encoding="utf-8"?>
<p:tagLst xmlns:p="http://schemas.openxmlformats.org/presentationml/2006/main">
  <p:tag name="KSO_WM_DIAGRAM_VIRTUALLY_FRAME" val="{&quot;height&quot;:323.3177162110102,&quot;left&quot;:52,&quot;top&quot;:111.35,&quot;width&quot;:860.25}"/>
</p:tagLst>
</file>

<file path=ppt/tags/tag34.xml><?xml version="1.0" encoding="utf-8"?>
<p:tagLst xmlns:p="http://schemas.openxmlformats.org/presentationml/2006/main">
  <p:tag name="KSO_WM_DIAGRAM_VIRTUALLY_FRAME" val="{&quot;height&quot;:323.3177162110102,&quot;left&quot;:52,&quot;top&quot;:111.35,&quot;width&quot;:860.25}"/>
</p:tagLst>
</file>

<file path=ppt/tags/tag35.xml><?xml version="1.0" encoding="utf-8"?>
<p:tagLst xmlns:p="http://schemas.openxmlformats.org/presentationml/2006/main">
  <p:tag name="KSO_WM_DIAGRAM_VIRTUALLY_FRAME" val="{&quot;height&quot;:389.27236220472435,&quot;left&quot;:288.112125984252,&quot;top&quot;:45.22259842519685,&quot;width&quot;:592.5032283464567}"/>
</p:tagLst>
</file>

<file path=ppt/tags/tag36.xml><?xml version="1.0" encoding="utf-8"?>
<p:tagLst xmlns:p="http://schemas.openxmlformats.org/presentationml/2006/main">
  <p:tag name="KSO_WM_DIAGRAM_VIRTUALLY_FRAME" val="{&quot;height&quot;:323.3177162110102,&quot;left&quot;:52,&quot;top&quot;:111.35,&quot;width&quot;:860.25}"/>
</p:tagLst>
</file>

<file path=ppt/tags/tag37.xml><?xml version="1.0" encoding="utf-8"?>
<p:tagLst xmlns:p="http://schemas.openxmlformats.org/presentationml/2006/main">
  <p:tag name="KSO_WM_DIAGRAM_VIRTUALLY_FRAME" val="{&quot;height&quot;:323.3177162110102,&quot;left&quot;:52,&quot;top&quot;:111.35,&quot;width&quot;:860.25}"/>
</p:tagLst>
</file>

<file path=ppt/tags/tag38.xml><?xml version="1.0" encoding="utf-8"?>
<p:tagLst xmlns:p="http://schemas.openxmlformats.org/presentationml/2006/main">
  <p:tag name="KSO_WM_DIAGRAM_VIRTUALLY_FRAME" val="{&quot;height&quot;:323.3177162110102,&quot;left&quot;:52,&quot;top&quot;:111.35,&quot;width&quot;:860.25}"/>
</p:tagLst>
</file>

<file path=ppt/tags/tag39.xml><?xml version="1.0" encoding="utf-8"?>
<p:tagLst xmlns:p="http://schemas.openxmlformats.org/presentationml/2006/main">
  <p:tag name="COMMONDATA" val="eyJoZGlkIjoiNWJkYTliMTNiMTQwOTlkMmJhYTg1ZTllMWRkN2NmYTI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23.3177162110102,&quot;left&quot;:52,&quot;top&quot;:111.35,&quot;width&quot;:860.25}"/>
</p:tagLst>
</file>

<file path=ppt/tags/tag9.xml><?xml version="1.0" encoding="utf-8"?>
<p:tagLst xmlns:p="http://schemas.openxmlformats.org/presentationml/2006/main">
  <p:tag name="KSO_WM_DIAGRAM_VIRTUALLY_FRAME" val="{&quot;height&quot;:323.3177162110102,&quot;left&quot;:52,&quot;top&quot;:111.35,&quot;width&quot;:860.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lIns="91440" tIns="45720" rIns="91440" bIns="45720">
        <a:spAutoFit/>
      </a:bodyPr>
      <a:lstStyle>
        <a:defPPr algn="ctr">
          <a:defRPr lang="en-US" altLang="zh-CN" sz="2800" b="1" cap="none" spc="0" dirty="0">
            <a:ln w="0"/>
            <a:solidFill>
              <a:srgbClr val="FF0000"/>
            </a:solidFill>
            <a:effectLst>
              <a:outerShdw blurRad="38100" dist="25400" dir="5400000" algn="ctr" rotWithShape="0">
                <a:srgbClr val="6E747A">
                  <a:alpha val="43000"/>
                </a:srgbClr>
              </a:outerShdw>
            </a:effectLst>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defRPr lang="zh-CN" altLang="en-US"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6415</Words>
  <Application>WPS 演示</Application>
  <PresentationFormat>自定义</PresentationFormat>
  <Paragraphs>589</Paragraphs>
  <Slides>34</Slides>
  <Notes>2</Notes>
  <HiddenSlides>0</HiddenSlides>
  <MMClips>0</MMClips>
  <ScaleCrop>false</ScaleCrop>
  <HeadingPairs>
    <vt:vector size="6" baseType="variant">
      <vt:variant>
        <vt:lpstr>已用的字体</vt:lpstr>
      </vt:variant>
      <vt:variant>
        <vt:i4>14</vt:i4>
      </vt:variant>
      <vt:variant>
        <vt:lpstr>主题</vt:lpstr>
      </vt:variant>
      <vt:variant>
        <vt:i4>9</vt:i4>
      </vt:variant>
      <vt:variant>
        <vt:lpstr>幻灯片标题</vt:lpstr>
      </vt:variant>
      <vt:variant>
        <vt:i4>34</vt:i4>
      </vt:variant>
    </vt:vector>
  </HeadingPairs>
  <TitlesOfParts>
    <vt:vector size="57" baseType="lpstr">
      <vt:lpstr>Arial</vt:lpstr>
      <vt:lpstr>宋体</vt:lpstr>
      <vt:lpstr>Wingdings</vt:lpstr>
      <vt:lpstr>楷体</vt:lpstr>
      <vt:lpstr>Times New Roman</vt:lpstr>
      <vt:lpstr>黑体</vt:lpstr>
      <vt:lpstr>Times New Roman</vt:lpstr>
      <vt:lpstr>微软雅黑</vt:lpstr>
      <vt:lpstr>Lato Black</vt:lpstr>
      <vt:lpstr>语文格子</vt:lpstr>
      <vt:lpstr>等线 Light</vt:lpstr>
      <vt:lpstr>等线</vt:lpstr>
      <vt:lpstr>Arial Unicode MS</vt:lpstr>
      <vt:lpstr>Calibri</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第四、第一单元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顾 伶君</dc:creator>
  <cp:lastModifiedBy>用户9820</cp:lastModifiedBy>
  <cp:revision>503</cp:revision>
  <dcterms:created xsi:type="dcterms:W3CDTF">2022-07-15T06:31:00Z</dcterms:created>
  <dcterms:modified xsi:type="dcterms:W3CDTF">2025-11-07T05:38:01Z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7A8A55A588624255BEF172D875FEAB15</vt:lpwstr>
  </property>
  <property fmtid="{D5CDD505-2E9C-101B-9397-08002B2CF9AE}" pid="3" name="KSOProductBuildVer">
    <vt:lpwstr>2052-12.1.0.22175</vt:lpwstr>
  </property>
</Properties>
</file>