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60" r:id="rId3"/>
  </p:sldMasterIdLst>
  <p:notesMasterIdLst>
    <p:notesMasterId r:id="rId7"/>
  </p:notesMasterIdLst>
  <p:sldIdLst>
    <p:sldId id="672" r:id="rId4"/>
    <p:sldId id="717" r:id="rId5"/>
    <p:sldId id="748" r:id="rId6"/>
    <p:sldId id="761" r:id="rId8"/>
    <p:sldId id="753" r:id="rId9"/>
    <p:sldId id="752" r:id="rId10"/>
    <p:sldId id="757" r:id="rId11"/>
    <p:sldId id="755" r:id="rId12"/>
    <p:sldId id="756" r:id="rId13"/>
    <p:sldId id="758" r:id="rId14"/>
    <p:sldId id="759" r:id="rId15"/>
    <p:sldId id="760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D9"/>
    <a:srgbClr val="E7FFFF"/>
    <a:srgbClr val="FCE9DC"/>
    <a:srgbClr val="FFFFFF"/>
    <a:srgbClr val="009644"/>
    <a:srgbClr val="3D6CC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0976" autoAdjust="0"/>
  </p:normalViewPr>
  <p:slideViewPr>
    <p:cSldViewPr snapToGrid="0" showGuides="1">
      <p:cViewPr varScale="1">
        <p:scale>
          <a:sx n="64" d="100"/>
          <a:sy n="64" d="100"/>
        </p:scale>
        <p:origin x="-900" y="-108"/>
      </p:cViewPr>
      <p:guideLst>
        <p:guide orient="horz" pos="2133"/>
        <p:guide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评分标准：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、学习、社会实践、国家，三个角度选两个回答即可，材料</a:t>
            </a:r>
            <a:r>
              <a:rPr lang="en-US" altLang="zh-CN" dirty="0" smtClean="0"/>
              <a:t>1</a:t>
            </a:r>
            <a:r>
              <a:rPr lang="zh-CN" altLang="en-US" dirty="0" smtClean="0"/>
              <a:t>分、课本知识分析</a:t>
            </a:r>
            <a:r>
              <a:rPr lang="en-US" altLang="zh-CN" dirty="0" smtClean="0"/>
              <a:t>2</a:t>
            </a:r>
            <a:r>
              <a:rPr lang="zh-CN" altLang="en-US" dirty="0" smtClean="0"/>
              <a:t>分，一定要从观点角度分析。</a:t>
            </a:r>
            <a:endParaRPr lang="en-US" altLang="zh-CN" dirty="0" smtClean="0"/>
          </a:p>
          <a:p>
            <a:r>
              <a:rPr lang="en-US" altLang="zh-CN" dirty="0" smtClean="0"/>
              <a:t>          2</a:t>
            </a:r>
            <a:r>
              <a:rPr lang="zh-CN" altLang="en-US" dirty="0" smtClean="0"/>
              <a:t>、“我们要”</a:t>
            </a:r>
            <a:r>
              <a:rPr lang="en-US" altLang="zh-CN" dirty="0" smtClean="0"/>
              <a:t>2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en-US" altLang="zh-CN" dirty="0" smtClean="0"/>
              <a:t>          3</a:t>
            </a:r>
            <a:r>
              <a:rPr lang="zh-CN" altLang="en-US" dirty="0" smtClean="0"/>
              <a:t>、言之有理酌情给分。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评分标准：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、结合材料分析</a:t>
            </a:r>
            <a:r>
              <a:rPr lang="en-US" altLang="zh-CN" dirty="0" smtClean="0"/>
              <a:t>2</a:t>
            </a:r>
            <a:r>
              <a:rPr lang="zh-CN" altLang="en-US" dirty="0" smtClean="0"/>
              <a:t>分、建议</a:t>
            </a:r>
            <a:r>
              <a:rPr lang="en-US" altLang="zh-CN" dirty="0" smtClean="0"/>
              <a:t>1</a:t>
            </a:r>
            <a:r>
              <a:rPr lang="zh-CN" altLang="en-US" dirty="0" smtClean="0"/>
              <a:t>分。</a:t>
            </a:r>
            <a:endParaRPr lang="en-US" altLang="zh-CN" dirty="0" smtClean="0"/>
          </a:p>
          <a:p>
            <a:r>
              <a:rPr lang="en-US" altLang="zh-CN" dirty="0" smtClean="0"/>
              <a:t>          2</a:t>
            </a:r>
            <a:r>
              <a:rPr lang="zh-CN" altLang="en-US" dirty="0" smtClean="0"/>
              <a:t>、“我们要”</a:t>
            </a:r>
            <a:r>
              <a:rPr lang="en-US" altLang="zh-CN" dirty="0" smtClean="0"/>
              <a:t>2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r>
              <a:rPr lang="en-US" altLang="zh-CN" dirty="0" smtClean="0"/>
              <a:t>          3</a:t>
            </a:r>
            <a:r>
              <a:rPr lang="zh-CN" altLang="en-US" dirty="0" smtClean="0"/>
              <a:t>、言之有理酌情给分。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评分标准：</a:t>
            </a:r>
            <a:r>
              <a:rPr lang="en-US" altLang="zh-CN" dirty="0" smtClean="0"/>
              <a:t>2</a:t>
            </a:r>
            <a:r>
              <a:rPr lang="zh-CN" altLang="en-US" dirty="0" smtClean="0"/>
              <a:t>*</a:t>
            </a:r>
            <a:r>
              <a:rPr lang="en-US" altLang="zh-CN" smtClean="0"/>
              <a:t>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4800" kern="100" dirty="0">
                <a:ea typeface="楷体" panose="02010609060101010101" pitchFamily="49" charset="-122"/>
                <a:cs typeface="Times New Roman" panose="02020603050405020304" pitchFamily="18" charset="0"/>
              </a:rPr>
              <a:t>、四单元综合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卷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" y="2444873"/>
            <a:ext cx="11636869" cy="4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3508978" y="5692514"/>
            <a:ext cx="1153900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" y="347766"/>
            <a:ext cx="11636869" cy="203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>
            <a:stCxn id="6146" idx="0"/>
          </p:cNvCxnSpPr>
          <p:nvPr/>
        </p:nvCxnSpPr>
        <p:spPr>
          <a:xfrm>
            <a:off x="6087810" y="2444873"/>
            <a:ext cx="4006566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7648761" y="5662534"/>
            <a:ext cx="1153900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9918" y="6422066"/>
            <a:ext cx="24432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标注 10"/>
          <p:cNvSpPr/>
          <p:nvPr/>
        </p:nvSpPr>
        <p:spPr>
          <a:xfrm>
            <a:off x="8720664" y="347766"/>
            <a:ext cx="2747423" cy="776857"/>
          </a:xfrm>
          <a:prstGeom prst="wedgeRoundRectCallout">
            <a:avLst>
              <a:gd name="adj1" fmla="val -64746"/>
              <a:gd name="adj2" fmla="val 18789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 smtClean="0"/>
              <a:t>八</a:t>
            </a:r>
            <a:r>
              <a:rPr lang="en-US" altLang="zh-CN" sz="2400" b="1" spc="-150" dirty="0" smtClean="0"/>
              <a:t>P100  </a:t>
            </a:r>
            <a:r>
              <a:rPr lang="zh-CN" altLang="en-US" sz="2400" b="1" spc="-150" dirty="0" smtClean="0"/>
              <a:t>军队高质量发展</a:t>
            </a:r>
            <a:endParaRPr lang="en-US" altLang="zh-CN" sz="2400" b="1" spc="-150" dirty="0" smtClean="0"/>
          </a:p>
        </p:txBody>
      </p:sp>
      <p:cxnSp>
        <p:nvCxnSpPr>
          <p:cNvPr id="12" name="直接连接符 11"/>
          <p:cNvCxnSpPr/>
          <p:nvPr/>
        </p:nvCxnSpPr>
        <p:spPr>
          <a:xfrm>
            <a:off x="2972354" y="3886427"/>
            <a:ext cx="279885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130538" y="2846881"/>
            <a:ext cx="698262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02719" y="3484924"/>
            <a:ext cx="1600638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479669" y="2068643"/>
            <a:ext cx="2289780" cy="769877"/>
          </a:xfrm>
          <a:prstGeom prst="wedgeRoundRectCallout">
            <a:avLst>
              <a:gd name="adj1" fmla="val 27358"/>
              <a:gd name="adj2" fmla="val 151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 smtClean="0"/>
              <a:t>八</a:t>
            </a:r>
            <a:r>
              <a:rPr lang="en-US" altLang="zh-CN" sz="2400" b="1" spc="-150" dirty="0" smtClean="0"/>
              <a:t>P92  </a:t>
            </a:r>
            <a:r>
              <a:rPr lang="zh-CN" altLang="en-US" sz="2400" b="1" spc="-150" dirty="0" smtClean="0"/>
              <a:t>以国家利益为重</a:t>
            </a:r>
            <a:endParaRPr lang="zh-CN" altLang="en-US" sz="2400" b="1" spc="-150" dirty="0" smtClean="0"/>
          </a:p>
        </p:txBody>
      </p:sp>
      <p:cxnSp>
        <p:nvCxnSpPr>
          <p:cNvPr id="17" name="直接连接符 16"/>
          <p:cNvCxnSpPr/>
          <p:nvPr/>
        </p:nvCxnSpPr>
        <p:spPr>
          <a:xfrm>
            <a:off x="4371783" y="5342971"/>
            <a:ext cx="279885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标注 17"/>
          <p:cNvSpPr/>
          <p:nvPr/>
        </p:nvSpPr>
        <p:spPr>
          <a:xfrm>
            <a:off x="6512881" y="3501488"/>
            <a:ext cx="2289780" cy="769877"/>
          </a:xfrm>
          <a:prstGeom prst="wedgeRoundRectCallout">
            <a:avLst>
              <a:gd name="adj1" fmla="val -68876"/>
              <a:gd name="adj2" fmla="val 165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 smtClean="0"/>
              <a:t>八</a:t>
            </a:r>
            <a:r>
              <a:rPr lang="en-US" altLang="zh-CN" sz="2400" b="1" spc="-150" dirty="0" smtClean="0"/>
              <a:t>P107  </a:t>
            </a:r>
            <a:r>
              <a:rPr lang="zh-CN" altLang="en-US" sz="2400" b="1" spc="-150" dirty="0" smtClean="0"/>
              <a:t>维护国家安全的义务</a:t>
            </a:r>
            <a:endParaRPr lang="zh-CN" altLang="en-US" sz="2400" b="1" spc="-1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4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57" y="0"/>
            <a:ext cx="9337701" cy="491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17083" y="5154186"/>
            <a:ext cx="10043410" cy="1384995"/>
          </a:xfrm>
          <a:prstGeom prst="rect">
            <a:avLst/>
          </a:prstGeom>
          <a:solidFill>
            <a:srgbClr val="FCE9DC"/>
          </a:solidFill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b="1" spc="-150" dirty="0" smtClean="0">
                <a:solidFill>
                  <a:srgbClr val="0070C0"/>
                </a:solidFill>
              </a:rPr>
              <a:t>   </a:t>
            </a:r>
            <a:r>
              <a:rPr lang="zh-CN" altLang="zh-CN" sz="2800" b="1" spc="-150" dirty="0" smtClean="0">
                <a:solidFill>
                  <a:srgbClr val="0070C0"/>
                </a:solidFill>
              </a:rPr>
              <a:t>无数科研</a:t>
            </a:r>
            <a:r>
              <a:rPr lang="zh-CN" altLang="en-US" sz="2800" b="1" spc="-150" dirty="0" smtClean="0">
                <a:solidFill>
                  <a:srgbClr val="0070C0"/>
                </a:solidFill>
              </a:rPr>
              <a:t>工作</a:t>
            </a:r>
            <a:r>
              <a:rPr lang="zh-CN" altLang="zh-CN" sz="2800" b="1" spc="-150" dirty="0" smtClean="0">
                <a:solidFill>
                  <a:srgbClr val="0070C0"/>
                </a:solidFill>
              </a:rPr>
              <a:t>者</a:t>
            </a:r>
            <a:r>
              <a:rPr lang="zh-CN" altLang="en-US" sz="2800" b="1" spc="-150" dirty="0" smtClean="0">
                <a:solidFill>
                  <a:srgbClr val="0070C0"/>
                </a:solidFill>
              </a:rPr>
              <a:t>通过不懈努力突破世界难题</a:t>
            </a:r>
            <a:r>
              <a:rPr lang="zh-CN" altLang="zh-CN" sz="2800" b="1" spc="-150" dirty="0" smtClean="0">
                <a:solidFill>
                  <a:srgbClr val="0070C0"/>
                </a:solidFill>
              </a:rPr>
              <a:t>，</a:t>
            </a:r>
            <a:r>
              <a:rPr lang="zh-CN" altLang="en-US" sz="2800" b="1" spc="-150" dirty="0" smtClean="0">
                <a:solidFill>
                  <a:srgbClr val="0070C0"/>
                </a:solidFill>
              </a:rPr>
              <a:t>为航母建设做出巨大贡献。</a:t>
            </a:r>
            <a:r>
              <a:rPr lang="zh-CN" altLang="en-US" sz="2800" b="1" spc="-150" dirty="0" smtClean="0">
                <a:solidFill>
                  <a:srgbClr val="00B050"/>
                </a:solidFill>
              </a:rPr>
              <a:t>体现了科研工作者</a:t>
            </a:r>
            <a:r>
              <a:rPr lang="zh-CN" altLang="en-US" sz="2800" b="1" spc="-150" dirty="0">
                <a:solidFill>
                  <a:srgbClr val="00B050"/>
                </a:solidFill>
              </a:rPr>
              <a:t>牢固树立</a:t>
            </a:r>
            <a:r>
              <a:rPr lang="zh-CN" altLang="en-US" sz="28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强军思想，</a:t>
            </a:r>
            <a:r>
              <a:rPr lang="zh-CN" altLang="en-US" sz="2800" b="1" spc="-150" dirty="0">
                <a:solidFill>
                  <a:srgbClr val="00B050"/>
                </a:solidFill>
              </a:rPr>
              <a:t>为</a:t>
            </a:r>
            <a:r>
              <a:rPr lang="zh-CN" altLang="en-US" sz="28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人民军队高质量发展推进军队现代化做贡献。</a:t>
            </a:r>
            <a:endParaRPr lang="en-US" altLang="zh-CN" sz="2800" b="1" spc="-1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6448" y="5084324"/>
            <a:ext cx="10155251" cy="1291590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lvl="0" indent="266700" algn="just"/>
            <a:r>
              <a:rPr lang="en-US" altLang="zh-CN" sz="2600" b="1" spc="-150" dirty="0" smtClean="0">
                <a:solidFill>
                  <a:srgbClr val="0070C0"/>
                </a:solidFill>
              </a:rPr>
              <a:t>   </a:t>
            </a:r>
            <a:r>
              <a:rPr lang="zh-CN" altLang="zh-CN" sz="2600" b="1" spc="-150" dirty="0" smtClean="0">
                <a:solidFill>
                  <a:srgbClr val="0070C0"/>
                </a:solidFill>
              </a:rPr>
              <a:t>阿</a:t>
            </a:r>
            <a:r>
              <a:rPr lang="zh-CN" altLang="zh-CN" sz="2600" b="1" spc="-150" dirty="0" smtClean="0">
                <a:solidFill>
                  <a:srgbClr val="0070C0"/>
                </a:solidFill>
                <a:sym typeface="+mn-ea"/>
              </a:rPr>
              <a:t>迪</a:t>
            </a:r>
            <a:r>
              <a:rPr lang="zh-CN" altLang="zh-CN" sz="2600" b="1" spc="-150" dirty="0" smtClean="0">
                <a:solidFill>
                  <a:srgbClr val="0070C0"/>
                </a:solidFill>
              </a:rPr>
              <a:t>雅</a:t>
            </a:r>
            <a:r>
              <a:rPr lang="zh-CN" altLang="en-US" sz="2600" b="1" spc="-150" dirty="0">
                <a:solidFill>
                  <a:srgbClr val="0070C0"/>
                </a:solidFill>
              </a:rPr>
              <a:t>退伍后选择回到家乡，坚持住在牧区，“边放牧，边巡边”。</a:t>
            </a:r>
            <a:r>
              <a:rPr lang="zh-CN" altLang="en-US" sz="2600" b="1" spc="-150" dirty="0">
                <a:solidFill>
                  <a:srgbClr val="00B050"/>
                </a:solidFill>
              </a:rPr>
              <a:t>体现了</a:t>
            </a:r>
            <a:r>
              <a:rPr lang="zh-CN" altLang="zh-CN" sz="2600" b="1" spc="-150" dirty="0">
                <a:solidFill>
                  <a:prstClr val="black">
                    <a:lumMod val="95000"/>
                    <a:lumOff val="5000"/>
                  </a:prstClr>
                </a:solidFill>
              </a:rPr>
              <a:t>在国家利益与个人利益发生冲突时，他顾全大局，坚持把国家利益放在首位，正确处理了国家利益与个人利益的</a:t>
            </a:r>
            <a:r>
              <a:rPr lang="zh-CN" altLang="zh-CN" sz="2600" b="1" spc="-15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关系</a:t>
            </a:r>
            <a:r>
              <a:rPr lang="zh-CN" altLang="en-US" sz="2600" b="1" spc="-150" dirty="0">
                <a:solidFill>
                  <a:prstClr val="black">
                    <a:lumMod val="95000"/>
                    <a:lumOff val="5000"/>
                  </a:prstClr>
                </a:solidFill>
              </a:rPr>
              <a:t>。</a:t>
            </a:r>
            <a:endParaRPr lang="en-US" altLang="zh-CN" sz="2600" b="1" spc="-15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2046" y="5154524"/>
            <a:ext cx="10155251" cy="1292662"/>
          </a:xfrm>
          <a:prstGeom prst="rect">
            <a:avLst/>
          </a:prstGeom>
          <a:solidFill>
            <a:srgbClr val="F3FFD9"/>
          </a:solidFill>
        </p:spPr>
        <p:txBody>
          <a:bodyPr wrap="square">
            <a:spAutoFit/>
          </a:bodyPr>
          <a:lstStyle/>
          <a:p>
            <a:pPr lvl="0" indent="266700" algn="just"/>
            <a:r>
              <a:rPr lang="zh-CN" altLang="en-US" sz="2400" b="1" spc="-150" dirty="0" smtClean="0">
                <a:solidFill>
                  <a:srgbClr val="0070C0"/>
                </a:solidFill>
              </a:rPr>
              <a:t>  </a:t>
            </a:r>
            <a:r>
              <a:rPr lang="zh-CN" altLang="en-US" sz="2600" b="1" spc="-150" dirty="0" smtClean="0">
                <a:solidFill>
                  <a:srgbClr val="0070C0"/>
                </a:solidFill>
              </a:rPr>
              <a:t>李</a:t>
            </a:r>
            <a:r>
              <a:rPr lang="zh-CN" altLang="en-US" sz="2600" b="1" spc="-150" dirty="0">
                <a:solidFill>
                  <a:srgbClr val="0070C0"/>
                </a:solidFill>
              </a:rPr>
              <a:t>某为博取流量，非法拍摄和扩散国家军事机密，</a:t>
            </a:r>
            <a:r>
              <a:rPr lang="zh-CN" altLang="en-US" sz="2600" b="1" spc="-150" dirty="0">
                <a:solidFill>
                  <a:srgbClr val="00B050"/>
                </a:solidFill>
              </a:rPr>
              <a:t>严重损害了国家利益，是违法行为。</a:t>
            </a:r>
            <a:r>
              <a:rPr lang="zh-CN" altLang="en-US" sz="2600" b="1" spc="-150" dirty="0">
                <a:solidFill>
                  <a:prstClr val="black">
                    <a:lumMod val="95000"/>
                    <a:lumOff val="5000"/>
                  </a:prstClr>
                </a:solidFill>
              </a:rPr>
              <a:t>我国宪法规定，中华人民共和国公民具有维护祖国的安全、荣誉和利益的义务，不得有危害祖国的安全、荣誉和利益的行为。</a:t>
            </a:r>
            <a:endParaRPr lang="zh-CN" altLang="zh-CN" sz="2600" b="1" spc="-15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2055" y="5154072"/>
            <a:ext cx="1022553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FF0000"/>
                </a:solidFill>
              </a:rPr>
              <a:t>    我们</a:t>
            </a:r>
            <a:r>
              <a:rPr lang="zh-CN" altLang="en-US" sz="2800" b="1" dirty="0">
                <a:solidFill>
                  <a:srgbClr val="FF0000"/>
                </a:solidFill>
              </a:rPr>
              <a:t>要不断增强法律意识，树立国家利益至上的观念，提升国家安全素养，厚植家国情怀，让维护国家安全成为我们的思想共识和自觉行动。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6" y="1"/>
            <a:ext cx="5155444" cy="27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50094" y="2849759"/>
            <a:ext cx="10717968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sz="2400" b="1" spc="-150" dirty="0" smtClean="0">
                <a:solidFill>
                  <a:srgbClr val="0070C0"/>
                </a:solidFill>
              </a:rPr>
              <a:t>  </a:t>
            </a:r>
            <a:r>
              <a:rPr lang="zh-CN" altLang="zh-CN" sz="2400" b="1" spc="-150" dirty="0" smtClean="0">
                <a:solidFill>
                  <a:srgbClr val="0070C0"/>
                </a:solidFill>
              </a:rPr>
              <a:t>无数科研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工作</a:t>
            </a:r>
            <a:r>
              <a:rPr lang="zh-CN" altLang="zh-CN" sz="2400" b="1" spc="-150" dirty="0" smtClean="0">
                <a:solidFill>
                  <a:srgbClr val="0070C0"/>
                </a:solidFill>
              </a:rPr>
              <a:t>者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通过不懈努力突破世界难题</a:t>
            </a:r>
            <a:r>
              <a:rPr lang="zh-CN" altLang="zh-CN" sz="2400" b="1" spc="-150" dirty="0" smtClean="0">
                <a:solidFill>
                  <a:srgbClr val="0070C0"/>
                </a:solidFill>
              </a:rPr>
              <a:t>，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为航母建设做出巨大贡献。</a:t>
            </a:r>
            <a:r>
              <a:rPr lang="zh-CN" altLang="en-US" sz="2400" b="1" spc="-150" dirty="0" smtClean="0">
                <a:solidFill>
                  <a:srgbClr val="00B050"/>
                </a:solidFill>
              </a:rPr>
              <a:t>体现了科研工作者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为</a:t>
            </a:r>
            <a:r>
              <a:rPr lang="zh-CN" altLang="en-US" sz="24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人民军队高质量发展推进军队现代化做贡献。</a:t>
            </a:r>
            <a:endParaRPr lang="en-US" altLang="zh-CN" sz="2400" b="1" spc="-1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400" b="1" spc="-150" dirty="0" smtClean="0">
                <a:solidFill>
                  <a:srgbClr val="0070C0"/>
                </a:solidFill>
              </a:rPr>
              <a:t>  </a:t>
            </a:r>
            <a:r>
              <a:rPr lang="zh-CN" altLang="zh-CN" sz="2400" b="1" spc="-150" dirty="0" smtClean="0">
                <a:solidFill>
                  <a:srgbClr val="0070C0"/>
                </a:solidFill>
              </a:rPr>
              <a:t>阿迪</a:t>
            </a:r>
            <a:r>
              <a:rPr lang="zh-CN" altLang="zh-CN" sz="2400" b="1" spc="-150" dirty="0" smtClean="0">
                <a:solidFill>
                  <a:srgbClr val="0070C0"/>
                </a:solidFill>
                <a:sym typeface="+mn-ea"/>
              </a:rPr>
              <a:t>雅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退伍后选择回到家乡，坚持住在牧区，“边放牧，边巡边”。</a:t>
            </a:r>
            <a:r>
              <a:rPr lang="zh-CN" altLang="en-US" sz="2400" b="1" spc="-150" dirty="0">
                <a:solidFill>
                  <a:srgbClr val="00B050"/>
                </a:solidFill>
              </a:rPr>
              <a:t>体现</a:t>
            </a:r>
            <a:r>
              <a:rPr lang="zh-CN" altLang="en-US" sz="2400" b="1" spc="-150" dirty="0" smtClean="0">
                <a:solidFill>
                  <a:srgbClr val="00B050"/>
                </a:solidFill>
              </a:rPr>
              <a:t>了</a:t>
            </a:r>
            <a:r>
              <a:rPr lang="zh-CN" altLang="zh-CN" sz="24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在</a:t>
            </a:r>
            <a:r>
              <a:rPr lang="zh-CN" altLang="zh-CN" sz="24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国家利益与个人利益发生冲突时</a:t>
            </a:r>
            <a:r>
              <a:rPr lang="zh-CN" altLang="zh-CN" sz="24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zh-CN" altLang="zh-CN" sz="24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他</a:t>
            </a:r>
            <a:r>
              <a:rPr lang="zh-CN" altLang="zh-CN" sz="24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顾全大局</a:t>
            </a:r>
            <a:r>
              <a:rPr lang="zh-CN" altLang="zh-CN" sz="24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，坚持把国家利益放在首位，正确处理了国家利益与个人利益的关系</a:t>
            </a:r>
            <a:r>
              <a:rPr lang="zh-CN" altLang="zh-CN" sz="24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zh-CN" sz="2400" b="1" spc="-1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en-US" sz="24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zh-CN" altLang="en-US" sz="2400" b="1" spc="-150" dirty="0">
                <a:solidFill>
                  <a:srgbClr val="0070C0"/>
                </a:solidFill>
              </a:rPr>
              <a:t>李某为博取流量，非法拍摄和扩散国家军事机密，</a:t>
            </a:r>
            <a:r>
              <a:rPr lang="zh-CN" altLang="en-US" sz="2400" b="1" spc="-150" dirty="0">
                <a:solidFill>
                  <a:srgbClr val="00B050"/>
                </a:solidFill>
              </a:rPr>
              <a:t>严重损害了</a:t>
            </a:r>
            <a:r>
              <a:rPr lang="zh-CN" altLang="en-US" sz="2400" b="1" spc="-150" dirty="0" smtClean="0">
                <a:solidFill>
                  <a:srgbClr val="00B050"/>
                </a:solidFill>
              </a:rPr>
              <a:t>国家利益，是</a:t>
            </a:r>
            <a:r>
              <a:rPr lang="zh-CN" altLang="en-US" sz="2400" b="1" spc="-150" dirty="0">
                <a:solidFill>
                  <a:srgbClr val="00B050"/>
                </a:solidFill>
              </a:rPr>
              <a:t>违法行为</a:t>
            </a:r>
            <a:r>
              <a:rPr lang="zh-CN" altLang="en-US" sz="2400" b="1" spc="-150" dirty="0" smtClean="0">
                <a:solidFill>
                  <a:srgbClr val="00B050"/>
                </a:solidFill>
              </a:rPr>
              <a:t>。</a:t>
            </a:r>
            <a:r>
              <a:rPr lang="zh-CN" altLang="en-US" sz="24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我国</a:t>
            </a:r>
            <a:r>
              <a:rPr lang="zh-CN" altLang="en-US" sz="24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宪法规定，中华人民共和国公民具有维护祖国的安全、荣誉和利益的义务，不得有危害祖国的安全、荣誉和利益的行为</a:t>
            </a:r>
            <a:r>
              <a:rPr lang="zh-CN" altLang="en-US" sz="24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zh-CN" sz="2400" b="1" spc="-1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/>
            <a:r>
              <a:rPr lang="zh-CN" altLang="en-US" sz="2400" b="1" dirty="0" smtClean="0">
                <a:solidFill>
                  <a:srgbClr val="FF0000"/>
                </a:solidFill>
              </a:rPr>
              <a:t>    我们</a:t>
            </a:r>
            <a:r>
              <a:rPr lang="zh-CN" altLang="en-US" sz="2400" b="1" dirty="0">
                <a:solidFill>
                  <a:srgbClr val="FF0000"/>
                </a:solidFill>
              </a:rPr>
              <a:t>要不断增强法律意识，树立国家利益至上的观念，提升国家安全素养，厚植家国情怀，让维护国家安全成为我们的思想共识和自觉行动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。</a:t>
            </a:r>
            <a:endParaRPr lang="zh-CN" altLang="zh-CN" sz="2400" b="1" spc="-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5" y="458079"/>
            <a:ext cx="11377939" cy="26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6513" y="4363818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6806" y="5525539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2091" y="4326184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8"/>
          <p:cNvSpPr txBox="1"/>
          <p:nvPr>
            <p:custDataLst>
              <p:tags r:id="rId2"/>
            </p:custDataLst>
          </p:nvPr>
        </p:nvSpPr>
        <p:spPr>
          <a:xfrm>
            <a:off x="2065206" y="351616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1" name="TextBox 98"/>
          <p:cNvSpPr txBox="1"/>
          <p:nvPr>
            <p:custDataLst>
              <p:tags r:id="rId3"/>
            </p:custDataLst>
          </p:nvPr>
        </p:nvSpPr>
        <p:spPr>
          <a:xfrm>
            <a:off x="5722306" y="3632980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</a:t>
            </a:r>
            <a:r>
              <a:rPr lang="zh-CN" altLang="en-US" b="1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回应任务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2" name="TextBox 98"/>
          <p:cNvSpPr txBox="1"/>
          <p:nvPr>
            <p:custDataLst>
              <p:tags r:id="rId4"/>
            </p:custDataLst>
          </p:nvPr>
        </p:nvSpPr>
        <p:spPr>
          <a:xfrm>
            <a:off x="8228644" y="4934041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左大括号 12"/>
          <p:cNvSpPr/>
          <p:nvPr/>
        </p:nvSpPr>
        <p:spPr>
          <a:xfrm rot="5400000">
            <a:off x="2626621" y="337339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上下箭头 13"/>
          <p:cNvSpPr/>
          <p:nvPr/>
        </p:nvSpPr>
        <p:spPr>
          <a:xfrm>
            <a:off x="3749727" y="4948936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1569" y="4948936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 rot="10800000">
            <a:off x="4743767" y="449687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03427" y="5954685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2573604" y="4550660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168367" y="5009175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7624530" y="5039898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670287" y="2932708"/>
            <a:ext cx="1633238" cy="19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4762715" y="1632047"/>
            <a:ext cx="6965140" cy="41592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04200" y="2128270"/>
            <a:ext cx="443356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标注 29"/>
          <p:cNvSpPr/>
          <p:nvPr/>
        </p:nvSpPr>
        <p:spPr>
          <a:xfrm>
            <a:off x="8137732" y="2059800"/>
            <a:ext cx="1266092" cy="463927"/>
          </a:xfrm>
          <a:prstGeom prst="wedgeRoundRectCallout">
            <a:avLst>
              <a:gd name="adj1" fmla="val 108772"/>
              <a:gd name="adj2" fmla="val -729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/>
              <a:t>六</a:t>
            </a:r>
            <a:r>
              <a:rPr lang="en-US" altLang="zh-CN" sz="2400" b="1" spc="-150" dirty="0" smtClean="0"/>
              <a:t>P17</a:t>
            </a:r>
            <a:endParaRPr lang="zh-CN" altLang="en-US" sz="2400" b="1" spc="-150" dirty="0" smtClean="0"/>
          </a:p>
        </p:txBody>
      </p:sp>
      <p:cxnSp>
        <p:nvCxnSpPr>
          <p:cNvPr id="27" name="直接连接符 26"/>
          <p:cNvCxnSpPr/>
          <p:nvPr/>
        </p:nvCxnSpPr>
        <p:spPr>
          <a:xfrm>
            <a:off x="10311618" y="2128270"/>
            <a:ext cx="144944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9754125" y="1220438"/>
            <a:ext cx="628319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237847" y="1681797"/>
            <a:ext cx="678682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10237847" y="0"/>
            <a:ext cx="1880382" cy="776857"/>
          </a:xfrm>
          <a:prstGeom prst="wedgeRoundRectCallout">
            <a:avLst>
              <a:gd name="adj1" fmla="val -44985"/>
              <a:gd name="adj2" fmla="val 137313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 smtClean="0"/>
              <a:t>八</a:t>
            </a:r>
            <a:r>
              <a:rPr lang="en-US" altLang="zh-CN" sz="2400" b="1" spc="-150" dirty="0" smtClean="0"/>
              <a:t>P9-14  </a:t>
            </a:r>
            <a:r>
              <a:rPr lang="zh-CN" altLang="en-US" sz="2400" b="1" spc="-150" dirty="0" smtClean="0"/>
              <a:t>社会化</a:t>
            </a:r>
            <a:r>
              <a:rPr lang="en-US" altLang="zh-CN" sz="2400" b="1" spc="-150" dirty="0" smtClean="0"/>
              <a:t>/</a:t>
            </a:r>
            <a:r>
              <a:rPr lang="zh-CN" altLang="en-US" sz="2400" b="1" spc="-150" dirty="0" smtClean="0"/>
              <a:t>亲社会</a:t>
            </a:r>
            <a:endParaRPr lang="zh-CN" altLang="en-US" sz="2400" b="1" spc="-15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4802" r="6963" b="13239"/>
          <a:stretch>
            <a:fillRect/>
          </a:stretch>
        </p:blipFill>
        <p:spPr bwMode="auto">
          <a:xfrm>
            <a:off x="7624530" y="2419643"/>
            <a:ext cx="4520301" cy="208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直接连接符 34"/>
          <p:cNvCxnSpPr/>
          <p:nvPr/>
        </p:nvCxnSpPr>
        <p:spPr>
          <a:xfrm flipV="1">
            <a:off x="4606020" y="1220438"/>
            <a:ext cx="4284762" cy="1577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标注 35"/>
          <p:cNvSpPr/>
          <p:nvPr/>
        </p:nvSpPr>
        <p:spPr>
          <a:xfrm>
            <a:off x="1139483" y="69650"/>
            <a:ext cx="2747423" cy="776857"/>
          </a:xfrm>
          <a:prstGeom prst="wedgeRoundRectCallout">
            <a:avLst>
              <a:gd name="adj1" fmla="val 95663"/>
              <a:gd name="adj2" fmla="val 72122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 smtClean="0"/>
              <a:t>八</a:t>
            </a:r>
            <a:r>
              <a:rPr lang="en-US" altLang="zh-CN" sz="2400" b="1" spc="-150" dirty="0" smtClean="0"/>
              <a:t>P86</a:t>
            </a:r>
            <a:r>
              <a:rPr lang="zh-CN" altLang="en-US" sz="2400" b="1" spc="-150" dirty="0" smtClean="0"/>
              <a:t>爱国情感</a:t>
            </a:r>
            <a:r>
              <a:rPr lang="en-US" altLang="zh-CN" sz="2400" b="1" spc="-150" dirty="0" smtClean="0"/>
              <a:t>/</a:t>
            </a:r>
            <a:endParaRPr lang="en-US" altLang="zh-CN" sz="2400" b="1" spc="-150" dirty="0" smtClean="0"/>
          </a:p>
          <a:p>
            <a:pPr algn="ctr"/>
            <a:r>
              <a:rPr lang="en-US" altLang="zh-CN" sz="2400" b="1" spc="-150" dirty="0" smtClean="0"/>
              <a:t>P106</a:t>
            </a:r>
            <a:r>
              <a:rPr lang="zh-CN" altLang="en-US" sz="2400" b="1" spc="-150" dirty="0" smtClean="0"/>
              <a:t>维护国家安全</a:t>
            </a:r>
            <a:endParaRPr lang="zh-CN" altLang="en-US" sz="2400" b="1" spc="-150" dirty="0" smtClean="0"/>
          </a:p>
        </p:txBody>
      </p:sp>
      <p:sp>
        <p:nvSpPr>
          <p:cNvPr id="37" name="椭圆 36"/>
          <p:cNvSpPr/>
          <p:nvPr/>
        </p:nvSpPr>
        <p:spPr>
          <a:xfrm>
            <a:off x="5114802" y="846507"/>
            <a:ext cx="678682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285188" y="846506"/>
            <a:ext cx="1141359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26" name="直接箭头连接符 25"/>
          <p:cNvCxnSpPr>
            <a:endCxn id="32" idx="2"/>
          </p:cNvCxnSpPr>
          <p:nvPr/>
        </p:nvCxnSpPr>
        <p:spPr>
          <a:xfrm>
            <a:off x="8245285" y="1292979"/>
            <a:ext cx="1992562" cy="6120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30" grpId="0" bldLvl="0" animBg="1"/>
      <p:bldP spid="29" grpId="0" bldLvl="0" animBg="1"/>
      <p:bldP spid="32" grpId="0" bldLvl="0" animBg="1"/>
      <p:bldP spid="34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55577" r="9827"/>
          <a:stretch>
            <a:fillRect/>
          </a:stretch>
        </p:blipFill>
        <p:spPr bwMode="auto">
          <a:xfrm>
            <a:off x="6006906" y="50422"/>
            <a:ext cx="6185096" cy="248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56870" y="2900539"/>
            <a:ext cx="11586601" cy="3957461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600" dirty="0"/>
              <a:t>答案</a:t>
            </a:r>
            <a:r>
              <a:rPr lang="zh-CN" altLang="en-US" sz="2600" dirty="0" smtClean="0"/>
              <a:t>示例：</a:t>
            </a:r>
            <a:endParaRPr lang="zh-CN" altLang="en-US" sz="2600" dirty="0" smtClean="0"/>
          </a:p>
          <a:p>
            <a:pPr marL="0" lvl="0" indent="660400" algn="just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zh-CN" altLang="en-US" sz="2400" b="1" spc="-150" dirty="0" smtClean="0">
                <a:solidFill>
                  <a:srgbClr val="0070C0"/>
                </a:solidFill>
              </a:rPr>
              <a:t>小李</a:t>
            </a:r>
            <a:r>
              <a:rPr lang="zh-CN" altLang="en-US" sz="2400" b="1" spc="-150" dirty="0">
                <a:solidFill>
                  <a:srgbClr val="0070C0"/>
                </a:solidFill>
              </a:rPr>
              <a:t>喜欢做“独行侠”，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认为秋游活动很无聊，</a:t>
            </a:r>
            <a:r>
              <a:rPr lang="zh-CN" altLang="en-US" sz="2400" b="1" spc="-150" dirty="0">
                <a:solidFill>
                  <a:srgbClr val="0070C0"/>
                </a:solidFill>
              </a:rPr>
              <a:t>这种观点是不对的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。</a:t>
            </a:r>
            <a:r>
              <a:rPr lang="zh-CN" altLang="en-US" sz="2400" b="1" spc="-1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我们的成长是不断社会化的过程，小组活动</a:t>
            </a:r>
            <a:r>
              <a:rPr lang="zh-CN" altLang="en-US" sz="2400" b="1" spc="-150" dirty="0">
                <a:solidFill>
                  <a:srgbClr val="00B050"/>
                </a:solidFill>
              </a:rPr>
              <a:t>有利于</a:t>
            </a:r>
            <a:r>
              <a:rPr lang="zh-CN" altLang="en-US" sz="2400" b="1" spc="-1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养成亲社会行为，促进我们的成长和社会进步。</a:t>
            </a:r>
            <a:r>
              <a:rPr lang="zh-CN" altLang="zh-CN" sz="2400" kern="100" dirty="0" smtClean="0">
                <a:latin typeface="Times New Roman" panose="02020603050405020304"/>
                <a:ea typeface="宋体" panose="02010600030101010101" pitchFamily="2" charset="-122"/>
              </a:rPr>
              <a:t>（</a:t>
            </a:r>
            <a:r>
              <a:rPr lang="en-US" altLang="zh-CN" sz="2400" kern="100" dirty="0"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/>
                <a:ea typeface="宋体" panose="02010600030101010101" pitchFamily="2" charset="-122"/>
              </a:rPr>
              <a:t>分）</a:t>
            </a:r>
            <a:endParaRPr lang="zh-CN" altLang="zh-CN" sz="2400" kern="100" dirty="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660400" algn="just" fontAlgn="auto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spc="-150" dirty="0" smtClean="0">
                <a:solidFill>
                  <a:srgbClr val="0070C0"/>
                </a:solidFill>
              </a:rPr>
              <a:t>妈妈认为学习成绩好比什么都重要的观点也不对。</a:t>
            </a:r>
            <a:r>
              <a:rPr lang="zh-CN" altLang="en-US" sz="2400" b="1" spc="-150" dirty="0" smtClean="0">
                <a:solidFill>
                  <a:srgbClr val="00B050"/>
                </a:solidFill>
              </a:rPr>
              <a:t>因为</a:t>
            </a:r>
            <a:r>
              <a:rPr lang="zh-CN" altLang="en-US" sz="2400" b="1" spc="-1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学习</a:t>
            </a:r>
            <a:r>
              <a:rPr lang="zh-CN" altLang="en-US" sz="24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不仅仅局限在学校</a:t>
            </a:r>
            <a:r>
              <a:rPr lang="zh-CN" altLang="en-US" sz="2400" b="1" spc="-1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，</a:t>
            </a:r>
            <a:r>
              <a:rPr lang="zh-CN" altLang="en-US" sz="24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所看、所听、所尝、所触都是学习。</a:t>
            </a:r>
            <a:r>
              <a:rPr lang="zh-CN" altLang="en-US" sz="2400" b="1" spc="-150" dirty="0">
                <a:solidFill>
                  <a:srgbClr val="0070C0"/>
                </a:solidFill>
              </a:rPr>
              <a:t>秋游</a:t>
            </a:r>
            <a:r>
              <a:rPr lang="zh-CN" altLang="en-US" sz="2400" b="1" spc="-150" dirty="0">
                <a:solidFill>
                  <a:srgbClr val="00B050"/>
                </a:solidFill>
              </a:rPr>
              <a:t>本身就是一种探究、体验式学习。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参观吴淞</a:t>
            </a:r>
            <a:r>
              <a:rPr lang="zh-CN" altLang="en-US" sz="2400" b="1" spc="-150" dirty="0">
                <a:solidFill>
                  <a:srgbClr val="0070C0"/>
                </a:solidFill>
              </a:rPr>
              <a:t>炮台湾国家湿地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公园，</a:t>
            </a:r>
            <a:r>
              <a:rPr lang="zh-CN" altLang="en-US" sz="2400" b="1" spc="-150" dirty="0">
                <a:solidFill>
                  <a:srgbClr val="00B050"/>
                </a:solidFill>
              </a:rPr>
              <a:t>可以让我们学</a:t>
            </a:r>
            <a:r>
              <a:rPr lang="zh-CN" altLang="en-US" sz="2400" b="1" spc="-150" dirty="0" smtClean="0">
                <a:solidFill>
                  <a:srgbClr val="00B050"/>
                </a:solidFill>
              </a:rPr>
              <a:t>到和湿地相关的动植物知识。</a:t>
            </a:r>
            <a:r>
              <a:rPr lang="zh-CN" altLang="en-US" sz="2400" b="1" spc="-15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（</a:t>
            </a:r>
            <a:r>
              <a:rPr lang="en-US" altLang="zh-CN" sz="2400" b="1" spc="-15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zh-CN" altLang="en-US" sz="2400" b="1" spc="-15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分）</a:t>
            </a:r>
            <a:endParaRPr lang="en-US" altLang="zh-CN" sz="2400" b="1" spc="-150" dirty="0">
              <a:solidFill>
                <a:srgbClr val="0070C0"/>
              </a:solidFill>
            </a:endParaRPr>
          </a:p>
          <a:p>
            <a:pPr marL="0" indent="660400" algn="just" fontAlgn="auto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spc="-150" dirty="0" smtClean="0">
                <a:solidFill>
                  <a:srgbClr val="0070C0"/>
                </a:solidFill>
              </a:rPr>
              <a:t>参观上海淞沪抗战纪念馆</a:t>
            </a:r>
            <a:r>
              <a:rPr lang="zh-CN" altLang="en-US" sz="2400" b="1" spc="-150" dirty="0">
                <a:solidFill>
                  <a:srgbClr val="00B050"/>
                </a:solidFill>
              </a:rPr>
              <a:t>接受国防教育，有利于</a:t>
            </a:r>
            <a:r>
              <a:rPr lang="zh-CN" altLang="en-US" sz="24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我们了解历史知识</a:t>
            </a:r>
            <a:r>
              <a:rPr lang="zh-CN" altLang="en-US" sz="2400" b="1" spc="-1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，培养爱国情感，</a:t>
            </a:r>
            <a:r>
              <a:rPr lang="zh-CN" altLang="en-US" sz="24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增强强国强军的责任</a:t>
            </a:r>
            <a:r>
              <a:rPr lang="zh-CN" altLang="en-US" sz="2400" b="1" spc="-1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担当（或提升国家安全素养）。</a:t>
            </a:r>
            <a:endParaRPr lang="zh-CN" altLang="en-US" sz="2400" b="1" spc="-1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609600" algn="just" fontAlgn="auto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b="1" kern="100" spc="-15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我们</a:t>
            </a:r>
            <a:r>
              <a:rPr lang="zh-CN" altLang="en-US" sz="2600" b="1" kern="100" spc="-150" dirty="0" smtClean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要</a:t>
            </a:r>
            <a:r>
              <a:rPr lang="zh-CN" altLang="en-US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树立</a:t>
            </a:r>
            <a:r>
              <a:rPr lang="zh-CN" altLang="en-US" sz="2600" b="1" kern="100" spc="-15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融入社会意识，积极参与社会实践活动，在社会生活中感悟知识、提升能力、锤炼品格，更好地成就自己、服务社会。 （</a:t>
            </a:r>
            <a:r>
              <a:rPr lang="en-US" altLang="zh-CN" sz="2600" b="1" kern="100" spc="-15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00" b="1" kern="100" spc="-15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分</a:t>
            </a:r>
            <a:r>
              <a:rPr lang="zh-CN" altLang="en-US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600" b="1" kern="100" spc="-15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6"/>
            <a:ext cx="8792308" cy="28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>
            <a:fillRect/>
          </a:stretch>
        </p:blipFill>
        <p:spPr bwMode="auto">
          <a:xfrm>
            <a:off x="740410" y="593725"/>
            <a:ext cx="1083881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8" y="178944"/>
            <a:ext cx="11306013" cy="608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54" b="47268"/>
          <a:stretch>
            <a:fillRect/>
          </a:stretch>
        </p:blipFill>
        <p:spPr bwMode="auto">
          <a:xfrm>
            <a:off x="1433358" y="6219402"/>
            <a:ext cx="9074748" cy="60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4227195" y="2000749"/>
            <a:ext cx="719560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29136" y="2007073"/>
            <a:ext cx="719560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76794" y="2447222"/>
            <a:ext cx="923219" cy="20947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625745" y="2998710"/>
            <a:ext cx="1271697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76793" y="3445183"/>
            <a:ext cx="923219" cy="20947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3857439" y="4003051"/>
            <a:ext cx="1271697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6649313" y="2230309"/>
            <a:ext cx="950700" cy="22217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5658758" y="5346724"/>
            <a:ext cx="635848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649312" y="3450634"/>
            <a:ext cx="950700" cy="22217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3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8" b="3957"/>
          <a:stretch>
            <a:fillRect/>
          </a:stretch>
        </p:blipFill>
        <p:spPr bwMode="auto">
          <a:xfrm>
            <a:off x="504200" y="2575228"/>
            <a:ext cx="11455408" cy="4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 b="27093"/>
          <a:stretch>
            <a:fillRect/>
          </a:stretch>
        </p:blipFill>
        <p:spPr bwMode="auto">
          <a:xfrm>
            <a:off x="376456" y="29982"/>
            <a:ext cx="11455408" cy="263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6513" y="4363818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6806" y="5525539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2091" y="4326184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8"/>
          <p:cNvSpPr txBox="1"/>
          <p:nvPr>
            <p:custDataLst>
              <p:tags r:id="rId2"/>
            </p:custDataLst>
          </p:nvPr>
        </p:nvSpPr>
        <p:spPr>
          <a:xfrm>
            <a:off x="2065206" y="351616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1" name="TextBox 98"/>
          <p:cNvSpPr txBox="1"/>
          <p:nvPr>
            <p:custDataLst>
              <p:tags r:id="rId3"/>
            </p:custDataLst>
          </p:nvPr>
        </p:nvSpPr>
        <p:spPr>
          <a:xfrm>
            <a:off x="5722306" y="3632980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</a:t>
            </a:r>
            <a:r>
              <a:rPr lang="zh-CN" altLang="en-US" b="1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回应任务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2" name="TextBox 98"/>
          <p:cNvSpPr txBox="1"/>
          <p:nvPr>
            <p:custDataLst>
              <p:tags r:id="rId4"/>
            </p:custDataLst>
          </p:nvPr>
        </p:nvSpPr>
        <p:spPr>
          <a:xfrm>
            <a:off x="8228644" y="4934041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左大括号 12"/>
          <p:cNvSpPr/>
          <p:nvPr/>
        </p:nvSpPr>
        <p:spPr>
          <a:xfrm rot="5400000">
            <a:off x="2626621" y="337339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上下箭头 13"/>
          <p:cNvSpPr/>
          <p:nvPr/>
        </p:nvSpPr>
        <p:spPr>
          <a:xfrm>
            <a:off x="3749727" y="4948936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1569" y="4948936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 rot="10800000">
            <a:off x="4743767" y="449687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03427" y="5954685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2573604" y="4550660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168367" y="5009175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7624530" y="5039898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749727" y="3064268"/>
            <a:ext cx="384843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667171" y="3079805"/>
            <a:ext cx="119635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106997" y="1905033"/>
            <a:ext cx="194075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1674426" y="1546551"/>
            <a:ext cx="628319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458730" y="1905033"/>
            <a:ext cx="678682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9563726" y="0"/>
            <a:ext cx="2554504" cy="776857"/>
          </a:xfrm>
          <a:prstGeom prst="wedgeRoundRectCallout">
            <a:avLst>
              <a:gd name="adj1" fmla="val -60132"/>
              <a:gd name="adj2" fmla="val 14503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 smtClean="0"/>
              <a:t>八</a:t>
            </a:r>
            <a:r>
              <a:rPr lang="en-US" altLang="zh-CN" sz="2400" b="1" spc="-150" dirty="0" smtClean="0"/>
              <a:t>P20  </a:t>
            </a:r>
            <a:r>
              <a:rPr lang="zh-CN" altLang="en-US" sz="2400" b="1" spc="-150" dirty="0" smtClean="0"/>
              <a:t>选择信息</a:t>
            </a:r>
            <a:r>
              <a:rPr lang="en-US" altLang="zh-CN" sz="2400" b="1" spc="-150" dirty="0" smtClean="0"/>
              <a:t>/</a:t>
            </a:r>
            <a:endParaRPr lang="en-US" altLang="zh-CN" sz="2400" b="1" spc="-150" dirty="0" smtClean="0"/>
          </a:p>
          <a:p>
            <a:pPr algn="ctr"/>
            <a:endParaRPr lang="zh-CN" altLang="en-US" sz="2400" b="1" spc="-150" dirty="0" smtClean="0">
              <a:solidFill>
                <a:srgbClr val="FFFF00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255239" y="1609245"/>
            <a:ext cx="273011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标注 35"/>
          <p:cNvSpPr/>
          <p:nvPr/>
        </p:nvSpPr>
        <p:spPr>
          <a:xfrm>
            <a:off x="300714" y="82308"/>
            <a:ext cx="2747423" cy="776857"/>
          </a:xfrm>
          <a:prstGeom prst="wedgeRoundRectCallout">
            <a:avLst>
              <a:gd name="adj1" fmla="val 7820"/>
              <a:gd name="adj2" fmla="val 120362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 smtClean="0"/>
              <a:t>八</a:t>
            </a:r>
            <a:r>
              <a:rPr lang="en-US" altLang="zh-CN" sz="2400" b="1" spc="-150" dirty="0" smtClean="0"/>
              <a:t>P21  </a:t>
            </a:r>
            <a:r>
              <a:rPr lang="zh-CN" altLang="en-US" sz="2400" b="1" spc="-150" dirty="0" smtClean="0"/>
              <a:t>不良信息</a:t>
            </a:r>
            <a:r>
              <a:rPr lang="en-US" altLang="zh-CN" sz="2400" b="1" spc="-150" dirty="0" smtClean="0"/>
              <a:t>/</a:t>
            </a:r>
            <a:endParaRPr lang="en-US" altLang="zh-CN" sz="2400" b="1" spc="-150" dirty="0" smtClean="0"/>
          </a:p>
          <a:p>
            <a:pPr algn="ctr"/>
            <a:endParaRPr lang="en-US" altLang="zh-CN" sz="2400" b="1" spc="-150" dirty="0" smtClean="0"/>
          </a:p>
        </p:txBody>
      </p:sp>
      <p:sp>
        <p:nvSpPr>
          <p:cNvPr id="37" name="椭圆 36"/>
          <p:cNvSpPr/>
          <p:nvPr/>
        </p:nvSpPr>
        <p:spPr>
          <a:xfrm>
            <a:off x="9106997" y="1516571"/>
            <a:ext cx="678682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38221" y="397500"/>
            <a:ext cx="1635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b="1" spc="-150" dirty="0">
                <a:solidFill>
                  <a:srgbClr val="FFFF00"/>
                </a:solidFill>
              </a:rPr>
              <a:t>立法或执法</a:t>
            </a:r>
            <a:endParaRPr lang="zh-CN" altLang="en-US" sz="2400" b="1" spc="-150" dirty="0">
              <a:solidFill>
                <a:srgbClr val="FFFF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458501" y="363711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b="1" spc="-150" dirty="0">
                <a:solidFill>
                  <a:srgbClr val="FFFF00"/>
                </a:solidFill>
              </a:rPr>
              <a:t>教育</a:t>
            </a:r>
            <a:endParaRPr lang="zh-CN" altLang="en-US" sz="2400" b="1" spc="-15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3"/>
          <a:stretch>
            <a:fillRect/>
          </a:stretch>
        </p:blipFill>
        <p:spPr bwMode="auto">
          <a:xfrm>
            <a:off x="3137412" y="3339407"/>
            <a:ext cx="8785788" cy="340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0" grpId="1"/>
      <p:bldP spid="11" grpId="0"/>
      <p:bldP spid="11" grpId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9" grpId="0" bldLvl="0" animBg="1"/>
      <p:bldP spid="32" grpId="0" bldLvl="0" animBg="1"/>
      <p:bldP spid="34" grpId="0" bldLvl="0" animBg="1"/>
      <p:bldP spid="36" grpId="0" bldLvl="0" animBg="1"/>
      <p:bldP spid="37" grpId="0" bldLvl="0" animBg="1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55577" r="9827"/>
          <a:stretch>
            <a:fillRect/>
          </a:stretch>
        </p:blipFill>
        <p:spPr bwMode="auto">
          <a:xfrm>
            <a:off x="6006906" y="50422"/>
            <a:ext cx="6185096" cy="248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56870" y="2900539"/>
            <a:ext cx="11586601" cy="3957461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600" dirty="0"/>
              <a:t>答案</a:t>
            </a:r>
            <a:r>
              <a:rPr lang="zh-CN" altLang="en-US" sz="2600" dirty="0" smtClean="0"/>
              <a:t>示例：</a:t>
            </a:r>
            <a:endParaRPr lang="zh-CN" altLang="en-US" sz="2600" dirty="0" smtClean="0"/>
          </a:p>
          <a:p>
            <a:pPr marL="0" lvl="0" indent="660400" algn="just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zh-CN" altLang="en-US" sz="2400" b="1" spc="-150" dirty="0">
                <a:solidFill>
                  <a:srgbClr val="0070C0"/>
                </a:solidFill>
              </a:rPr>
              <a:t>使用</a:t>
            </a:r>
            <a:r>
              <a:rPr lang="en-US" altLang="zh-CN" sz="2400" b="1" spc="-150" dirty="0">
                <a:solidFill>
                  <a:srgbClr val="0070C0"/>
                </a:solidFill>
              </a:rPr>
              <a:t>AI</a:t>
            </a:r>
            <a:r>
              <a:rPr lang="zh-CN" altLang="en-US" sz="2400" b="1" spc="-150" dirty="0">
                <a:solidFill>
                  <a:srgbClr val="0070C0"/>
                </a:solidFill>
              </a:rPr>
              <a:t>编造、传播谣言和进行诈骗的行为，既违反道德，又触犯法律</a:t>
            </a:r>
            <a:r>
              <a:rPr lang="zh-CN" altLang="en-US" sz="2400" b="1" spc="-150" dirty="0" smtClean="0">
                <a:solidFill>
                  <a:srgbClr val="0070C0"/>
                </a:solidFill>
              </a:rPr>
              <a:t>，是违法行为。</a:t>
            </a:r>
            <a:r>
              <a:rPr lang="zh-CN" altLang="en-US" sz="2400" b="1" spc="-1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建议立法机关完善相关法律的制定</a:t>
            </a:r>
            <a:r>
              <a:rPr lang="en-US" altLang="zh-CN" sz="2400" b="1" spc="-1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//</a:t>
            </a:r>
            <a:r>
              <a:rPr lang="zh-CN" altLang="en-US" sz="2400" b="1" spc="-1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执法部门加大执法力度。</a:t>
            </a:r>
            <a:r>
              <a:rPr lang="zh-CN" altLang="zh-CN" sz="2400" kern="100" dirty="0" smtClean="0">
                <a:latin typeface="Times New Roman" panose="02020603050405020304"/>
                <a:ea typeface="宋体" panose="02010600030101010101" pitchFamily="2" charset="-122"/>
              </a:rPr>
              <a:t>（</a:t>
            </a:r>
            <a:r>
              <a:rPr lang="en-US" altLang="zh-CN" sz="2400" kern="100" dirty="0"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zh-CN" sz="2400" kern="100" dirty="0">
                <a:latin typeface="Times New Roman" panose="02020603050405020304"/>
                <a:ea typeface="宋体" panose="02010600030101010101" pitchFamily="2" charset="-122"/>
              </a:rPr>
              <a:t>分）</a:t>
            </a:r>
            <a:endParaRPr lang="zh-CN" altLang="zh-CN" sz="2400" kern="100" dirty="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660400" algn="just" fontAlgn="auto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spc="-150" dirty="0" smtClean="0">
                <a:solidFill>
                  <a:srgbClr val="0070C0"/>
                </a:solidFill>
              </a:rPr>
              <a:t>因为</a:t>
            </a:r>
            <a:r>
              <a:rPr lang="zh-CN" altLang="en-US" sz="2400" b="1" spc="-150" dirty="0">
                <a:solidFill>
                  <a:srgbClr val="0070C0"/>
                </a:solidFill>
              </a:rPr>
              <a:t>沉迷网络影响作业完成、作息和上课等正常生活，</a:t>
            </a:r>
            <a:r>
              <a:rPr lang="zh-CN" altLang="en-US" sz="2400" b="1" spc="-150" dirty="0">
                <a:solidFill>
                  <a:srgbClr val="00B050"/>
                </a:solidFill>
              </a:rPr>
              <a:t>这是非常不理性的行为，会对我们的身心健康</a:t>
            </a:r>
            <a:r>
              <a:rPr lang="zh-CN" altLang="en-US" sz="2400" b="1" spc="-150" dirty="0" smtClean="0">
                <a:solidFill>
                  <a:srgbClr val="00B050"/>
                </a:solidFill>
              </a:rPr>
              <a:t>产生危害。</a:t>
            </a:r>
            <a:r>
              <a:rPr lang="zh-CN" altLang="en-US" sz="24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建议学校利用国旗下讲话（召开</a:t>
            </a:r>
            <a:r>
              <a:rPr lang="en-US" altLang="zh-CN" sz="24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4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合理利用网络</a:t>
            </a:r>
            <a:r>
              <a:rPr lang="en-US" altLang="zh-CN" sz="24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 sz="2400" b="1" spc="-1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主题班会）加强教育或家长召集家庭会议，制定手机使用规章来加强监管</a:t>
            </a:r>
            <a:r>
              <a:rPr lang="zh-CN" altLang="en-US" sz="2400" b="1" spc="-150" dirty="0" smtClean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（</a:t>
            </a:r>
            <a:r>
              <a:rPr lang="en-US" altLang="zh-CN" sz="2400" b="1" spc="-15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zh-CN" altLang="en-US" sz="2400" b="1" spc="-15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分）</a:t>
            </a:r>
            <a:endParaRPr lang="en-US" altLang="zh-CN" sz="2400" b="1" spc="-150" dirty="0">
              <a:solidFill>
                <a:srgbClr val="0070C0"/>
              </a:solidFill>
            </a:endParaRPr>
          </a:p>
          <a:p>
            <a:pPr marL="0" indent="609600" algn="just" fontAlgn="auto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b="1" kern="100" spc="-150" dirty="0">
                <a:solidFill>
                  <a:srgbClr val="FF0000"/>
                </a:solidFill>
                <a:highlight>
                  <a:srgbClr val="FFFF00"/>
                </a:highlight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我们要</a:t>
            </a:r>
            <a:r>
              <a:rPr lang="zh-CN" altLang="en-US" sz="2600" b="1" kern="100" spc="-15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提高媒介</a:t>
            </a:r>
            <a:r>
              <a:rPr lang="zh-CN" altLang="en-US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素养，</a:t>
            </a:r>
            <a:r>
              <a:rPr lang="zh-CN" altLang="en-US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自觉</a:t>
            </a:r>
            <a:r>
              <a:rPr lang="zh-CN" altLang="en-US" sz="2600" b="1" kern="100" spc="-15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抵制不良信息；更要自觉恪守道德和法律，不传谣、不造谣，对自己的网络言论负责，做负责任的网络参与者</a:t>
            </a:r>
            <a:r>
              <a:rPr lang="zh-CN" altLang="en-US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。</a:t>
            </a:r>
            <a:r>
              <a:rPr lang="zh-CN" altLang="en-US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600" b="1" kern="100" spc="-15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00" b="1" kern="100" spc="-15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分</a:t>
            </a:r>
            <a:r>
              <a:rPr lang="zh-CN" altLang="en-US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600" b="1" kern="100" spc="-15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8"/>
          <a:stretch>
            <a:fillRect/>
          </a:stretch>
        </p:blipFill>
        <p:spPr bwMode="auto">
          <a:xfrm>
            <a:off x="74951" y="117423"/>
            <a:ext cx="8849534" cy="242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1" y="839449"/>
            <a:ext cx="11717983" cy="45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8184973" y="3673872"/>
            <a:ext cx="678682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91841" y="4065249"/>
            <a:ext cx="6319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P98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556280" y="4063566"/>
            <a:ext cx="6319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P95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28289" y="4560873"/>
            <a:ext cx="10791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 spc="-150" dirty="0" smtClean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Times New Roman" panose="02020603050405020304" pitchFamily="18" charset="0"/>
              </a:rPr>
              <a:t>P95/97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9193550" y="4583857"/>
            <a:ext cx="678682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90666" y="448592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7" grpId="0"/>
      <p:bldP spid="8" grpId="0"/>
      <p:bldP spid="9" grpId="0" bldLvl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" y="2444873"/>
            <a:ext cx="11636869" cy="4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42" y="3627619"/>
            <a:ext cx="61341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3508978" y="5692514"/>
            <a:ext cx="1153900" cy="446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" y="347766"/>
            <a:ext cx="11636869" cy="203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323.3177162110102,&quot;left&quot;:52,&quot;top&quot;:111.35,&quot;width&quot;:860.25}"/>
</p:tagLst>
</file>

<file path=ppt/tags/tag2.xml><?xml version="1.0" encoding="utf-8"?>
<p:tagLst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p="http://schemas.openxmlformats.org/presentationml/2006/main">
  <p:tag name="KSO_WM_DIAGRAM_VIRTUALLY_FRAME" val="{&quot;height&quot;:323.3177162110102,&quot;left&quot;:52,&quot;top&quot;:111.35,&quot;width&quot;:860.25}"/>
</p:tagLst>
</file>

<file path=ppt/tags/tag5.xml><?xml version="1.0" encoding="utf-8"?>
<p:tagLst xmlns:p="http://schemas.openxmlformats.org/presentationml/2006/main">
  <p:tag name="KSO_WM_DIAGRAM_VIRTUALLY_FRAME" val="{&quot;height&quot;:323.3177162110102,&quot;left&quot;:52,&quot;top&quot;:111.35,&quot;width&quot;:860.25}"/>
</p:tagLst>
</file>

<file path=ppt/tags/tag6.xml><?xml version="1.0" encoding="utf-8"?>
<p:tagLst xmlns:p="http://schemas.openxmlformats.org/presentationml/2006/main">
  <p:tag name="KSO_WM_DIAGRAM_VIRTUALLY_FRAME" val="{&quot;height&quot;:323.3177162110102,&quot;left&quot;:52,&quot;top&quot;:111.35,&quot;width&quot;:860.25}"/>
</p:tagLst>
</file>

<file path=ppt/tags/tag7.xml><?xml version="1.0" encoding="utf-8"?>
<p:tagLst xmlns:p="http://schemas.openxmlformats.org/presentationml/2006/main">
  <p:tag name="COMMONDATA" val="eyJoZGlkIjoiNWJkYTliMTNiMTQwOTlkMmJhYTg1ZTllMWRkN2NmYT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WPS 演示</Application>
  <PresentationFormat>自定义</PresentationFormat>
  <Paragraphs>97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楷体</vt:lpstr>
      <vt:lpstr>Times New Roman</vt:lpstr>
      <vt:lpstr>黑体</vt:lpstr>
      <vt:lpstr>微软雅黑</vt:lpstr>
      <vt:lpstr>Lato Black</vt:lpstr>
      <vt:lpstr>语文格子</vt:lpstr>
      <vt:lpstr>Times New Roman</vt:lpstr>
      <vt:lpstr>等线</vt:lpstr>
      <vt:lpstr>等线 Light</vt:lpstr>
      <vt:lpstr>Arial Unicode MS</vt:lpstr>
      <vt:lpstr>Calibri</vt:lpstr>
      <vt:lpstr>Office 主题​​</vt:lpstr>
      <vt:lpstr>2_Office 主题​​</vt:lpstr>
      <vt:lpstr>第一、四单元综合卷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用户9820</cp:lastModifiedBy>
  <cp:revision>581</cp:revision>
  <dcterms:created xsi:type="dcterms:W3CDTF">2022-07-15T06:31:00Z</dcterms:created>
  <dcterms:modified xsi:type="dcterms:W3CDTF">2025-11-19T08:52:43Z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2052-12.1.0.22175</vt:lpwstr>
  </property>
</Properties>
</file>