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57" r:id="rId4"/>
    <p:sldId id="261" r:id="rId5"/>
    <p:sldId id="26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-74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400" y="89451"/>
            <a:ext cx="7106254" cy="6763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4"/>
          <p:cNvSpPr txBox="1"/>
          <p:nvPr/>
        </p:nvSpPr>
        <p:spPr>
          <a:xfrm>
            <a:off x="5920168" y="1164733"/>
            <a:ext cx="1159059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7252747" y="2111067"/>
            <a:ext cx="19668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个人与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关系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P8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922215" y="3778138"/>
            <a:ext cx="33869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意义（个人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</a:t>
            </a:r>
            <a:r>
              <a:rPr 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P13</a:t>
            </a:r>
            <a:endParaRPr 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如何做（人际交往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社会实践</a:t>
            </a:r>
            <a:r>
              <a:rPr 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P14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12100" y="5121908"/>
            <a:ext cx="3225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个人：</a:t>
            </a:r>
            <a:r>
              <a:rPr 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生活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交往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P16-18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生产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治理  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8-19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726453" y="5759504"/>
            <a:ext cx="43709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选择信息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（信息节食、信息茧房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P20</a:t>
            </a:r>
            <a:endParaRPr lang="zh-CN" altLang="en-US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抵制不良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信息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P21</a:t>
            </a:r>
            <a:endParaRPr lang="en-US" altLang="zh-CN" sz="1600" b="1" spc="-150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道德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法律 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P21</a:t>
            </a:r>
            <a:endParaRPr lang="zh-CN" altLang="en-US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传播正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 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P22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4"/>
          <p:cNvSpPr txBox="1"/>
          <p:nvPr/>
        </p:nvSpPr>
        <p:spPr>
          <a:xfrm>
            <a:off x="5617558" y="3430832"/>
            <a:ext cx="837895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4" name="文本框 6"/>
          <p:cNvSpPr txBox="1"/>
          <p:nvPr/>
        </p:nvSpPr>
        <p:spPr>
          <a:xfrm>
            <a:off x="6455453" y="3416862"/>
            <a:ext cx="26443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学习：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技能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规范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角色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P11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文本框 4"/>
          <p:cNvSpPr txBox="1"/>
          <p:nvPr/>
        </p:nvSpPr>
        <p:spPr>
          <a:xfrm>
            <a:off x="5588062" y="3845926"/>
            <a:ext cx="867391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7" name="文本框 4"/>
          <p:cNvSpPr txBox="1"/>
          <p:nvPr/>
        </p:nvSpPr>
        <p:spPr>
          <a:xfrm>
            <a:off x="5038028" y="5200650"/>
            <a:ext cx="1159059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8" name="文本框 4"/>
          <p:cNvSpPr txBox="1"/>
          <p:nvPr/>
        </p:nvSpPr>
        <p:spPr>
          <a:xfrm>
            <a:off x="5617558" y="5613194"/>
            <a:ext cx="962948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2" name="左大括号 1"/>
          <p:cNvSpPr/>
          <p:nvPr/>
        </p:nvSpPr>
        <p:spPr>
          <a:xfrm>
            <a:off x="6848474" y="3883042"/>
            <a:ext cx="129567" cy="374966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左大括号 18"/>
          <p:cNvSpPr/>
          <p:nvPr/>
        </p:nvSpPr>
        <p:spPr>
          <a:xfrm>
            <a:off x="6661670" y="5185786"/>
            <a:ext cx="129567" cy="374966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5588062" y="6139768"/>
            <a:ext cx="93487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媒介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素养</a:t>
            </a:r>
            <a:endParaRPr lang="zh-CN" altLang="en-US" dirty="0"/>
          </a:p>
        </p:txBody>
      </p:sp>
      <p:sp>
        <p:nvSpPr>
          <p:cNvPr id="21" name="左大括号 20"/>
          <p:cNvSpPr/>
          <p:nvPr/>
        </p:nvSpPr>
        <p:spPr>
          <a:xfrm>
            <a:off x="6580506" y="5881431"/>
            <a:ext cx="168891" cy="855228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下箭头 5"/>
          <p:cNvSpPr/>
          <p:nvPr/>
        </p:nvSpPr>
        <p:spPr>
          <a:xfrm>
            <a:off x="5920168" y="5881431"/>
            <a:ext cx="276919" cy="2583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645409" y="51681"/>
            <a:ext cx="6791326" cy="6806319"/>
            <a:chOff x="-1569330" y="333375"/>
            <a:chExt cx="5972175" cy="6112459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569330" y="333375"/>
              <a:ext cx="5972175" cy="3990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45893" y="4245559"/>
              <a:ext cx="5038725" cy="2200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文本框 6"/>
          <p:cNvSpPr txBox="1"/>
          <p:nvPr/>
        </p:nvSpPr>
        <p:spPr>
          <a:xfrm>
            <a:off x="4859574" y="740043"/>
            <a:ext cx="19462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道德、纪律、法律</a:t>
            </a:r>
            <a:endParaRPr lang="zh-CN" altLang="en-US" sz="16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67630" y="1576070"/>
            <a:ext cx="503555" cy="368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alpha val="43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967500" y="1576070"/>
            <a:ext cx="503555" cy="368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3">
                    <a:alpha val="43000"/>
                  </a:schemeClr>
                </a:solidFill>
              </a14:hiddenFill>
            </a:ext>
          </a:extLst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6625016" y="1622425"/>
            <a:ext cx="1451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关系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P27-28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671184" y="2002790"/>
            <a:ext cx="30746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意识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他律自律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维护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完善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P29-33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744925" y="3070903"/>
            <a:ext cx="42102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立身处世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社会和谐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国家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形象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P35-36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1600" b="1" spc="-15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做法：言谈举止着装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P37-38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776783" y="3599540"/>
            <a:ext cx="4311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重要性：个人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企业</a:t>
            </a:r>
            <a:r>
              <a:rPr lang="en-US" altLang="zh-CN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P38-39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en-US" altLang="zh-CN" sz="1600" b="1" spc="-150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做法：承诺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策略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诚信记录（法律）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P40-41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5646244" y="4120698"/>
            <a:ext cx="4308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宽容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换位思考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助人为乐  </a:t>
            </a:r>
            <a:r>
              <a:rPr lang="en-US" altLang="zh-CN" sz="1600" b="1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P43-44</a:t>
            </a:r>
            <a:endParaRPr lang="en-US" altLang="zh-CN" sz="1600" b="1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181530" y="5193253"/>
            <a:ext cx="33407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敬畏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学习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守法光荣违法可耻  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47-49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175035" y="5588877"/>
            <a:ext cx="3011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守法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（义务）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找法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靠法（诉讼）</a:t>
            </a:r>
            <a:endParaRPr lang="en-US" altLang="zh-CN" sz="1600" b="1" spc="-150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法律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救济、公安、检察院、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法院</a:t>
            </a:r>
            <a:endParaRPr lang="en-US" altLang="zh-CN" sz="1600" b="1" spc="-150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P50-52</a:t>
            </a:r>
            <a:endParaRPr lang="zh-CN" altLang="en-US" sz="12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5" name="文本框 4"/>
          <p:cNvSpPr txBox="1"/>
          <p:nvPr/>
        </p:nvSpPr>
        <p:spPr>
          <a:xfrm>
            <a:off x="5172300" y="1102995"/>
            <a:ext cx="1159059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28" name="文本框 4"/>
          <p:cNvSpPr txBox="1"/>
          <p:nvPr/>
        </p:nvSpPr>
        <p:spPr>
          <a:xfrm>
            <a:off x="4631689" y="2002790"/>
            <a:ext cx="579530" cy="368300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31" name="文本框 4"/>
          <p:cNvSpPr txBox="1"/>
          <p:nvPr/>
        </p:nvSpPr>
        <p:spPr>
          <a:xfrm>
            <a:off x="5152713" y="5647869"/>
            <a:ext cx="1066565" cy="338554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600" dirty="0"/>
          </a:p>
        </p:txBody>
      </p:sp>
      <p:sp>
        <p:nvSpPr>
          <p:cNvPr id="32" name="文本框 4"/>
          <p:cNvSpPr txBox="1"/>
          <p:nvPr/>
        </p:nvSpPr>
        <p:spPr>
          <a:xfrm>
            <a:off x="5172419" y="5235575"/>
            <a:ext cx="1038607" cy="338554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600" dirty="0"/>
          </a:p>
        </p:txBody>
      </p:sp>
      <p:sp>
        <p:nvSpPr>
          <p:cNvPr id="33" name="文本框 4"/>
          <p:cNvSpPr txBox="1"/>
          <p:nvPr/>
        </p:nvSpPr>
        <p:spPr>
          <a:xfrm>
            <a:off x="4673653" y="3671718"/>
            <a:ext cx="997532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34" name="文本框 4"/>
          <p:cNvSpPr txBox="1"/>
          <p:nvPr/>
        </p:nvSpPr>
        <p:spPr>
          <a:xfrm>
            <a:off x="4673653" y="3312637"/>
            <a:ext cx="997532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35" name="文本框 4"/>
          <p:cNvSpPr txBox="1"/>
          <p:nvPr/>
        </p:nvSpPr>
        <p:spPr>
          <a:xfrm>
            <a:off x="4712453" y="4070330"/>
            <a:ext cx="997532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3" name="左大括号 2"/>
          <p:cNvSpPr/>
          <p:nvPr/>
        </p:nvSpPr>
        <p:spPr>
          <a:xfrm>
            <a:off x="4468761" y="3804451"/>
            <a:ext cx="204892" cy="508256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2680232" y="3885664"/>
            <a:ext cx="17363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美德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核心</a:t>
            </a:r>
            <a:r>
              <a:rPr lang="zh-CN" altLang="en-US" sz="1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价值观</a:t>
            </a:r>
            <a:endParaRPr lang="zh-CN" altLang="en-US" dirty="0"/>
          </a:p>
        </p:txBody>
      </p:sp>
      <p:sp>
        <p:nvSpPr>
          <p:cNvPr id="38" name="左大括号 37"/>
          <p:cNvSpPr/>
          <p:nvPr/>
        </p:nvSpPr>
        <p:spPr>
          <a:xfrm>
            <a:off x="5631497" y="3176053"/>
            <a:ext cx="180934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左大括号 38"/>
          <p:cNvSpPr/>
          <p:nvPr/>
        </p:nvSpPr>
        <p:spPr>
          <a:xfrm>
            <a:off x="5680661" y="3682405"/>
            <a:ext cx="180934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319"/>
          <a:stretch>
            <a:fillRect/>
          </a:stretch>
        </p:blipFill>
        <p:spPr bwMode="auto">
          <a:xfrm>
            <a:off x="3645273" y="6200753"/>
            <a:ext cx="6184527" cy="55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79"/>
          <a:stretch>
            <a:fillRect/>
          </a:stretch>
        </p:blipFill>
        <p:spPr bwMode="auto">
          <a:xfrm>
            <a:off x="2846863" y="104140"/>
            <a:ext cx="7250206" cy="588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文本框 25"/>
          <p:cNvSpPr txBox="1"/>
          <p:nvPr/>
        </p:nvSpPr>
        <p:spPr>
          <a:xfrm>
            <a:off x="5948364" y="1505730"/>
            <a:ext cx="3340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发展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社会繁荣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P59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珍惜法律权利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P60-61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33884" y="2060714"/>
            <a:ext cx="3340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表现：人格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权利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义务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P62-63</a:t>
            </a:r>
            <a:endParaRPr lang="zh-CN" altLang="en-US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做法：平等待人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抵制不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平等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P63-64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874363" y="3186247"/>
            <a:ext cx="3241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个人生存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社会稳定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P67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捍卫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规则保障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P68-69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12446" y="3703392"/>
            <a:ext cx="391735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个人有尊严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风清气正</a:t>
            </a:r>
            <a:r>
              <a:rPr lang="zh-CN" altLang="en-US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P71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：勇气智慧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司法公正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国际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正义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P72-74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526192" y="5082033"/>
            <a:ext cx="2689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自己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他人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国家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P76-78</a:t>
            </a:r>
            <a:endParaRPr lang="zh-CN" altLang="en-US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605419" y="5401731"/>
            <a:ext cx="4338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意义：个人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社会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P79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做法：学习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团组织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志愿服务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时代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责任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P81-82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5268819" y="1729958"/>
            <a:ext cx="579529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19" name="文本框 4"/>
          <p:cNvSpPr txBox="1"/>
          <p:nvPr/>
        </p:nvSpPr>
        <p:spPr>
          <a:xfrm>
            <a:off x="5258991" y="2103578"/>
            <a:ext cx="579529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0" name="文本框 4"/>
          <p:cNvSpPr txBox="1"/>
          <p:nvPr/>
        </p:nvSpPr>
        <p:spPr>
          <a:xfrm>
            <a:off x="5258991" y="3401402"/>
            <a:ext cx="579529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1" name="文本框 4"/>
          <p:cNvSpPr txBox="1"/>
          <p:nvPr/>
        </p:nvSpPr>
        <p:spPr>
          <a:xfrm>
            <a:off x="5258991" y="3799598"/>
            <a:ext cx="579529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2" name="文本框 4"/>
          <p:cNvSpPr txBox="1"/>
          <p:nvPr/>
        </p:nvSpPr>
        <p:spPr>
          <a:xfrm>
            <a:off x="4757559" y="5097422"/>
            <a:ext cx="1051465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3" name="文本框 4"/>
          <p:cNvSpPr txBox="1"/>
          <p:nvPr/>
        </p:nvSpPr>
        <p:spPr>
          <a:xfrm>
            <a:off x="4777227" y="5485790"/>
            <a:ext cx="1051465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4" name="左大括号 23"/>
          <p:cNvSpPr/>
          <p:nvPr/>
        </p:nvSpPr>
        <p:spPr>
          <a:xfrm>
            <a:off x="5893419" y="1590085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左大括号 24"/>
          <p:cNvSpPr/>
          <p:nvPr/>
        </p:nvSpPr>
        <p:spPr>
          <a:xfrm>
            <a:off x="5874363" y="2113973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左大括号 26"/>
          <p:cNvSpPr/>
          <p:nvPr/>
        </p:nvSpPr>
        <p:spPr>
          <a:xfrm>
            <a:off x="5845787" y="3285589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左大括号 27"/>
          <p:cNvSpPr/>
          <p:nvPr/>
        </p:nvSpPr>
        <p:spPr>
          <a:xfrm>
            <a:off x="5902939" y="3771381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左大括号 28"/>
          <p:cNvSpPr/>
          <p:nvPr/>
        </p:nvSpPr>
        <p:spPr>
          <a:xfrm>
            <a:off x="6574475" y="5485941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10"/>
          <p:cNvSpPr txBox="1"/>
          <p:nvPr/>
        </p:nvSpPr>
        <p:spPr>
          <a:xfrm>
            <a:off x="5764160" y="6248881"/>
            <a:ext cx="26898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雷锋精神</a:t>
            </a:r>
            <a:endParaRPr lang="zh-CN" altLang="en-US" sz="1600" b="1" spc="-15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78"/>
          <a:stretch>
            <a:fillRect/>
          </a:stretch>
        </p:blipFill>
        <p:spPr bwMode="auto">
          <a:xfrm>
            <a:off x="2243158" y="0"/>
            <a:ext cx="7816850" cy="672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文本框 25"/>
          <p:cNvSpPr txBox="1"/>
          <p:nvPr/>
        </p:nvSpPr>
        <p:spPr>
          <a:xfrm>
            <a:off x="6932682" y="1478689"/>
            <a:ext cx="33407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内涵：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核心利益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P87</a:t>
            </a:r>
            <a:endParaRPr lang="en-US" altLang="zh-CN" sz="1600" b="1" spc="-150" dirty="0" smtClean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为何：与人民利益关系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P89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281591" y="2063464"/>
            <a:ext cx="4646966" cy="4794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国家利益至上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责任感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正确处理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斗争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精神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P90-92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969536" y="3136437"/>
            <a:ext cx="3858670" cy="33855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党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人民</a:t>
            </a:r>
            <a:r>
              <a:rPr lang="en-US" altLang="zh-CN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-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军队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纪律根本宗旨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使命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P94-97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332836" y="3467581"/>
            <a:ext cx="3716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强国强</a:t>
            </a:r>
            <a:r>
              <a:rPr lang="zh-CN" altLang="en-US" sz="1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军   </a:t>
            </a:r>
            <a:r>
              <a:rPr lang="en-US" altLang="zh-CN" sz="1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P98</a:t>
            </a:r>
            <a:endParaRPr lang="zh-CN" altLang="en-US" sz="16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如何强军：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党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高质量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全民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国防 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P100-101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528948" y="4946037"/>
            <a:ext cx="26445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国家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生存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人民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安康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P103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528948" y="5344772"/>
            <a:ext cx="38391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忧患意识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履行义务</a:t>
            </a:r>
            <a:r>
              <a:rPr lang="en-US" altLang="zh-CN" sz="1600" b="1" spc="-150" dirty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lang="zh-CN" altLang="en-US" sz="1600" b="1" spc="-15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安全</a:t>
            </a:r>
            <a:r>
              <a:rPr lang="zh-CN" altLang="en-US" sz="1600" b="1" spc="-15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素养  </a:t>
            </a:r>
            <a:r>
              <a:rPr lang="en-US" altLang="zh-CN" sz="1600" b="1" spc="-150" dirty="0" smtClean="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P106-107</a:t>
            </a:r>
            <a:endParaRPr lang="en-US" altLang="zh-CN" sz="1600" b="1" spc="-150" dirty="0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3" name="文本框 4"/>
          <p:cNvSpPr txBox="1"/>
          <p:nvPr/>
        </p:nvSpPr>
        <p:spPr>
          <a:xfrm>
            <a:off x="4763727" y="1151364"/>
            <a:ext cx="1224115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0" name="文本框 4"/>
          <p:cNvSpPr txBox="1"/>
          <p:nvPr/>
        </p:nvSpPr>
        <p:spPr>
          <a:xfrm>
            <a:off x="7393791" y="3206257"/>
            <a:ext cx="575745" cy="278624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1" name="文本框 4"/>
          <p:cNvSpPr txBox="1"/>
          <p:nvPr/>
        </p:nvSpPr>
        <p:spPr>
          <a:xfrm>
            <a:off x="6026561" y="3585565"/>
            <a:ext cx="2203039" cy="30777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2" name="文本框 4"/>
          <p:cNvSpPr txBox="1"/>
          <p:nvPr/>
        </p:nvSpPr>
        <p:spPr>
          <a:xfrm>
            <a:off x="5653546" y="4368520"/>
            <a:ext cx="1986774" cy="441605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3" name="左大括号 22"/>
          <p:cNvSpPr/>
          <p:nvPr/>
        </p:nvSpPr>
        <p:spPr>
          <a:xfrm>
            <a:off x="6881535" y="1575337"/>
            <a:ext cx="90467" cy="429613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4"/>
          <p:cNvSpPr txBox="1"/>
          <p:nvPr/>
        </p:nvSpPr>
        <p:spPr>
          <a:xfrm>
            <a:off x="5020042" y="3240142"/>
            <a:ext cx="287872" cy="259487"/>
          </a:xfrm>
          <a:prstGeom prst="rect">
            <a:avLst/>
          </a:prstGeom>
          <a:solidFill>
            <a:srgbClr val="FFFF00">
              <a:alpha val="38000"/>
            </a:srgbClr>
          </a:solidFill>
        </p:spPr>
        <p:txBody>
          <a:bodyPr wrap="square" rtlCol="0">
            <a:spAutoFit/>
          </a:bodyPr>
          <a:lstStyle/>
          <a:p>
            <a:endParaRPr lang="zh-CN" altLang="en-US" sz="1400" dirty="0"/>
          </a:p>
        </p:txBody>
      </p:sp>
      <p:sp>
        <p:nvSpPr>
          <p:cNvPr id="25" name="左大括号 24"/>
          <p:cNvSpPr/>
          <p:nvPr/>
        </p:nvSpPr>
        <p:spPr>
          <a:xfrm>
            <a:off x="8243271" y="3571237"/>
            <a:ext cx="90467" cy="322105"/>
          </a:xfrm>
          <a:prstGeom prst="lef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WPS 演示</Application>
  <PresentationFormat>自定义</PresentationFormat>
  <Paragraphs>72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rushfiner</dc:creator>
  <cp:lastModifiedBy>用户9820</cp:lastModifiedBy>
  <cp:revision>24</cp:revision>
  <dcterms:created xsi:type="dcterms:W3CDTF">2023-08-09T12:44:00Z</dcterms:created>
  <dcterms:modified xsi:type="dcterms:W3CDTF">2026-01-30T00:58:50Z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2052-12.1.0.22175</vt:lpwstr>
  </property>
  <property fmtid="{D5CDD505-2E9C-101B-9397-08002B2CF9AE}" pid="3" name="ICV">
    <vt:lpwstr>5E4C8DDEE35F404191203037235BEBC3_12</vt:lpwstr>
  </property>
</Properties>
</file>