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672" r:id="rId2"/>
    <p:sldId id="729" r:id="rId3"/>
    <p:sldId id="742" r:id="rId4"/>
    <p:sldId id="741" r:id="rId5"/>
    <p:sldId id="743" r:id="rId6"/>
    <p:sldId id="744" r:id="rId7"/>
    <p:sldId id="745" r:id="rId8"/>
    <p:sldId id="725" r:id="rId9"/>
    <p:sldId id="717" r:id="rId10"/>
    <p:sldId id="748" r:id="rId11"/>
    <p:sldId id="738" r:id="rId12"/>
    <p:sldId id="749" r:id="rId13"/>
    <p:sldId id="751" r:id="rId14"/>
    <p:sldId id="750" r:id="rId15"/>
    <p:sldId id="752" r:id="rId16"/>
    <p:sldId id="747" r:id="rId17"/>
    <p:sldId id="736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44"/>
    <a:srgbClr val="007434"/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2" autoAdjust="0"/>
    <p:restoredTop sz="96501" autoAdjust="0"/>
  </p:normalViewPr>
  <p:slideViewPr>
    <p:cSldViewPr snapToGrid="0">
      <p:cViewPr varScale="1">
        <p:scale>
          <a:sx n="68" d="100"/>
          <a:sy n="68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1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7D5C-B5D7-4BB1-A45C-F2660E58E1B3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4E25-48B0-431A-B69E-00ED270850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microsoft.com/office/2007/relationships/hdphoto" Target="../media/hdphoto6.wdp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九课</a:t>
            </a:r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法律为我们护航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58170" r="2871" b="5896"/>
          <a:stretch/>
        </p:blipFill>
        <p:spPr>
          <a:xfrm>
            <a:off x="1171808" y="0"/>
            <a:ext cx="10042515" cy="424769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286" y="92023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P56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7459128" y="4247697"/>
            <a:ext cx="16286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79968" y="5157252"/>
            <a:ext cx="137422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7959" y="5139748"/>
            <a:ext cx="133362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613" y="6166718"/>
            <a:ext cx="132174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092170" y="436024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313162" y="4520156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8946112" y="5652401"/>
            <a:ext cx="175670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价值驱动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593985" y="4023848"/>
            <a:ext cx="342902" cy="1796708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551603" y="5673850"/>
            <a:ext cx="224376" cy="441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9037" y="5667296"/>
            <a:ext cx="19165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</a:p>
        </p:txBody>
      </p:sp>
      <p:sp>
        <p:nvSpPr>
          <p:cNvPr id="30" name="左大括号 29"/>
          <p:cNvSpPr/>
          <p:nvPr/>
        </p:nvSpPr>
        <p:spPr>
          <a:xfrm rot="10800000">
            <a:off x="5455987" y="5334454"/>
            <a:ext cx="348148" cy="1247137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20895" y="634858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554195" y="5239992"/>
            <a:ext cx="482281" cy="38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804135" y="5727535"/>
            <a:ext cx="5949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343761" y="5758258"/>
            <a:ext cx="581779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602632" y="799909"/>
            <a:ext cx="1712993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3288186" y="1985886"/>
            <a:ext cx="661186" cy="725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9703496" y="2287622"/>
            <a:ext cx="99932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7010397" y="1521001"/>
            <a:ext cx="2330551" cy="362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849375" y="3531762"/>
            <a:ext cx="3144656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标注 40"/>
          <p:cNvSpPr/>
          <p:nvPr/>
        </p:nvSpPr>
        <p:spPr>
          <a:xfrm>
            <a:off x="0" y="2739036"/>
            <a:ext cx="1406769" cy="582857"/>
          </a:xfrm>
          <a:prstGeom prst="wedgeRoundRectCallout">
            <a:avLst>
              <a:gd name="adj1" fmla="val 101297"/>
              <a:gd name="adj2" fmla="val 53834"/>
              <a:gd name="adj3" fmla="val 16667"/>
            </a:avLst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刑罚处罚</a:t>
            </a:r>
          </a:p>
        </p:txBody>
      </p:sp>
      <p:cxnSp>
        <p:nvCxnSpPr>
          <p:cNvPr id="42" name="直接连接符 41"/>
          <p:cNvCxnSpPr/>
          <p:nvPr/>
        </p:nvCxnSpPr>
        <p:spPr>
          <a:xfrm flipV="1">
            <a:off x="3464742" y="3889962"/>
            <a:ext cx="2934295" cy="725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标注 44"/>
          <p:cNvSpPr/>
          <p:nvPr/>
        </p:nvSpPr>
        <p:spPr>
          <a:xfrm>
            <a:off x="9596094" y="1524628"/>
            <a:ext cx="1533821" cy="468512"/>
          </a:xfrm>
          <a:prstGeom prst="wedgeRoundRectCallout">
            <a:avLst>
              <a:gd name="adj1" fmla="val -64385"/>
              <a:gd name="adj2" fmla="val -62017"/>
              <a:gd name="adj3" fmla="val 16667"/>
            </a:avLst>
          </a:prstGeom>
          <a:solidFill>
            <a:srgbClr val="0096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犯罪特点</a:t>
            </a:r>
          </a:p>
        </p:txBody>
      </p:sp>
      <p:sp>
        <p:nvSpPr>
          <p:cNvPr id="44" name="圆角矩形标注 43"/>
          <p:cNvSpPr/>
          <p:nvPr/>
        </p:nvSpPr>
        <p:spPr>
          <a:xfrm>
            <a:off x="157980" y="1231316"/>
            <a:ext cx="1091987" cy="459573"/>
          </a:xfrm>
          <a:prstGeom prst="wedgeRoundRectCallout">
            <a:avLst>
              <a:gd name="adj1" fmla="val 220876"/>
              <a:gd name="adj2" fmla="val 123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犯罪</a:t>
            </a:r>
            <a:endParaRPr lang="zh-CN" altLang="en-US" sz="2400" b="1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6794329" y="2277371"/>
            <a:ext cx="2058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荣誉、名誉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895627" y="2639139"/>
            <a:ext cx="70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刑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1797238" y="3938986"/>
            <a:ext cx="1968198" cy="42125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49" name="圆角矩形标注 48"/>
          <p:cNvSpPr/>
          <p:nvPr/>
        </p:nvSpPr>
        <p:spPr>
          <a:xfrm>
            <a:off x="7496358" y="3482928"/>
            <a:ext cx="1449754" cy="407034"/>
          </a:xfrm>
          <a:prstGeom prst="wedgeRoundRectCallout">
            <a:avLst>
              <a:gd name="adj1" fmla="val -124394"/>
              <a:gd name="adj2" fmla="val 10390"/>
              <a:gd name="adj3" fmla="val 16667"/>
            </a:avLst>
          </a:prstGeom>
          <a:solidFill>
            <a:srgbClr val="007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民事责任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6101586" y="3100804"/>
            <a:ext cx="5028329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4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41" grpId="0" animBg="1"/>
      <p:bldP spid="45" grpId="0" animBg="1"/>
      <p:bldP spid="48" grpId="0" animBg="1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015" y="4375433"/>
            <a:ext cx="108412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zh-CN" altLang="en-US" sz="2600" b="1" dirty="0" smtClean="0">
                <a:solidFill>
                  <a:srgbClr val="00B050"/>
                </a:solidFill>
              </a:rPr>
              <a:t>    </a:t>
            </a:r>
            <a:r>
              <a:rPr lang="zh-CN" altLang="en-US" sz="2600" b="1" dirty="0">
                <a:solidFill>
                  <a:srgbClr val="0070C0"/>
                </a:solidFill>
              </a:rPr>
              <a:t>许某的犯罪行为造成恶劣社会影响，触犯</a:t>
            </a:r>
            <a:r>
              <a:rPr lang="en-US" altLang="zh-CN" sz="2600" b="1" dirty="0">
                <a:solidFill>
                  <a:srgbClr val="0070C0"/>
                </a:solidFill>
              </a:rPr>
              <a:t>《</a:t>
            </a:r>
            <a:r>
              <a:rPr lang="zh-CN" altLang="en-US" sz="2600" b="1" dirty="0">
                <a:solidFill>
                  <a:srgbClr val="0070C0"/>
                </a:solidFill>
              </a:rPr>
              <a:t>刑法</a:t>
            </a:r>
            <a:r>
              <a:rPr lang="en-US" altLang="zh-CN" sz="2600" b="1" dirty="0">
                <a:solidFill>
                  <a:srgbClr val="0070C0"/>
                </a:solidFill>
              </a:rPr>
              <a:t>》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，</a:t>
            </a:r>
            <a:r>
              <a:rPr lang="zh-CN" altLang="en-US" sz="2600" b="1" dirty="0">
                <a:solidFill>
                  <a:srgbClr val="00B050"/>
                </a:solidFill>
              </a:rPr>
              <a:t>承担了刑事责任和民事责任，由此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，让我进一步认识到</a:t>
            </a:r>
            <a:r>
              <a:rPr lang="zh-CN" altLang="en-US" sz="2600" b="1" dirty="0" smtClean="0">
                <a:solidFill>
                  <a:prstClr val="black"/>
                </a:solidFill>
              </a:rPr>
              <a:t>违法</a:t>
            </a:r>
            <a:r>
              <a:rPr lang="zh-CN" altLang="en-US" sz="2600" b="1" dirty="0">
                <a:solidFill>
                  <a:prstClr val="black"/>
                </a:solidFill>
              </a:rPr>
              <a:t>犯罪会对他人、社会和国家造成</a:t>
            </a:r>
            <a:r>
              <a:rPr lang="zh-CN" altLang="en-US" sz="2600" b="1" dirty="0" smtClean="0">
                <a:solidFill>
                  <a:prstClr val="black"/>
                </a:solidFill>
              </a:rPr>
              <a:t>危害，都要依法承担相应的法律责任。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P95</a:t>
            </a:r>
          </a:p>
          <a:p>
            <a:pPr algn="just" hangingPunct="0"/>
            <a:r>
              <a:rPr lang="en-US" altLang="zh-CN" sz="2600" b="1" dirty="0">
                <a:solidFill>
                  <a:prstClr val="black"/>
                </a:solidFill>
              </a:rPr>
              <a:t> </a:t>
            </a:r>
            <a:r>
              <a:rPr lang="en-US" altLang="zh-CN" sz="2600" b="1" dirty="0" smtClean="0">
                <a:solidFill>
                  <a:prstClr val="black"/>
                </a:solidFill>
              </a:rPr>
              <a:t>   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我们</a:t>
            </a:r>
            <a:r>
              <a:rPr lang="zh-CN" altLang="en-US" sz="2600" b="1" dirty="0">
                <a:solidFill>
                  <a:srgbClr val="FF0000"/>
                </a:solidFill>
              </a:rPr>
              <a:t>要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认清违法的危害</a:t>
            </a:r>
            <a:r>
              <a:rPr lang="en-US" altLang="zh-CN" sz="2600" b="1" dirty="0">
                <a:solidFill>
                  <a:srgbClr val="FF0000"/>
                </a:solidFill>
              </a:rPr>
              <a:t>,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增强</a:t>
            </a:r>
            <a:r>
              <a:rPr lang="zh-CN" altLang="en-US" sz="2600" b="1" dirty="0">
                <a:solidFill>
                  <a:srgbClr val="FF0000"/>
                </a:solidFill>
              </a:rPr>
              <a:t>法治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观念，</a:t>
            </a:r>
            <a:r>
              <a:rPr lang="zh-CN" altLang="en-US" sz="2600" b="1" dirty="0">
                <a:solidFill>
                  <a:srgbClr val="FF0000"/>
                </a:solidFill>
              </a:rPr>
              <a:t>依法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自律，做自觉遵纪守法的人（或时刻</a:t>
            </a:r>
            <a:r>
              <a:rPr lang="zh-CN" altLang="en-US" sz="2600" b="1" dirty="0">
                <a:solidFill>
                  <a:srgbClr val="FF0000"/>
                </a:solidFill>
              </a:rPr>
              <a:t>警惕违法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犯罪，远离</a:t>
            </a:r>
            <a:r>
              <a:rPr lang="zh-CN" altLang="en-US" sz="2600" b="1" dirty="0">
                <a:solidFill>
                  <a:srgbClr val="FF0000"/>
                </a:solidFill>
              </a:rPr>
              <a:t>违法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犯罪）。</a:t>
            </a:r>
            <a:r>
              <a:rPr lang="en-US" altLang="zh-CN" sz="2000" b="1" dirty="0">
                <a:solidFill>
                  <a:srgbClr val="7030A0"/>
                </a:solidFill>
              </a:rPr>
              <a:t>P99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66" y="0"/>
            <a:ext cx="10126540" cy="39615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41" y="33625"/>
            <a:ext cx="9450387" cy="431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18286" y="92023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P57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2179968" y="4344686"/>
            <a:ext cx="25686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79968" y="5157252"/>
            <a:ext cx="137422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7959" y="5139748"/>
            <a:ext cx="133362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613" y="6166718"/>
            <a:ext cx="132174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092170" y="436024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313162" y="4520156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8946112" y="5652401"/>
            <a:ext cx="175670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价值驱动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593985" y="4023848"/>
            <a:ext cx="342902" cy="1796708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551603" y="5673850"/>
            <a:ext cx="224376" cy="441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9037" y="5667296"/>
            <a:ext cx="19165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</a:p>
        </p:txBody>
      </p:sp>
      <p:sp>
        <p:nvSpPr>
          <p:cNvPr id="30" name="左大括号 29"/>
          <p:cNvSpPr/>
          <p:nvPr/>
        </p:nvSpPr>
        <p:spPr>
          <a:xfrm rot="10800000">
            <a:off x="5455987" y="5334454"/>
            <a:ext cx="348148" cy="1247137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20895" y="634858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554195" y="5239992"/>
            <a:ext cx="482281" cy="38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804135" y="5727535"/>
            <a:ext cx="5949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343761" y="5758258"/>
            <a:ext cx="581779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828167" y="713552"/>
            <a:ext cx="1967527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3837456" y="2201223"/>
            <a:ext cx="2264130" cy="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圆角矩形标注 40"/>
          <p:cNvSpPr/>
          <p:nvPr/>
        </p:nvSpPr>
        <p:spPr>
          <a:xfrm>
            <a:off x="6555445" y="1388539"/>
            <a:ext cx="1406769" cy="454330"/>
          </a:xfrm>
          <a:prstGeom prst="wedgeRoundRectCallout">
            <a:avLst>
              <a:gd name="adj1" fmla="val -74703"/>
              <a:gd name="adj2" fmla="val 73142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spc="-150" dirty="0" smtClean="0"/>
              <a:t>崇尚法律</a:t>
            </a:r>
          </a:p>
        </p:txBody>
      </p:sp>
      <p:sp>
        <p:nvSpPr>
          <p:cNvPr id="44" name="圆角矩形标注 43"/>
          <p:cNvSpPr/>
          <p:nvPr/>
        </p:nvSpPr>
        <p:spPr>
          <a:xfrm>
            <a:off x="10672916" y="799909"/>
            <a:ext cx="1519084" cy="459573"/>
          </a:xfrm>
          <a:prstGeom prst="wedgeRoundRectCallout">
            <a:avLst>
              <a:gd name="adj1" fmla="val -173222"/>
              <a:gd name="adj2" fmla="val -848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捍卫法律</a:t>
            </a:r>
          </a:p>
        </p:txBody>
      </p:sp>
      <p:sp>
        <p:nvSpPr>
          <p:cNvPr id="48" name="椭圆 47"/>
          <p:cNvSpPr/>
          <p:nvPr/>
        </p:nvSpPr>
        <p:spPr>
          <a:xfrm>
            <a:off x="3313291" y="3979654"/>
            <a:ext cx="1350499" cy="3805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1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41" grpId="0" animBg="1"/>
      <p:bldP spid="44" grpId="0" animBg="1"/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015" y="4375433"/>
            <a:ext cx="1084124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zh-CN" altLang="en-US" sz="2600" b="1" dirty="0" smtClean="0">
                <a:solidFill>
                  <a:srgbClr val="00B050"/>
                </a:solidFill>
              </a:rPr>
              <a:t>    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小</a:t>
            </a:r>
            <a:r>
              <a:rPr lang="zh-CN" altLang="en-US" sz="2600" b="1" dirty="0">
                <a:solidFill>
                  <a:srgbClr val="0070C0"/>
                </a:solidFill>
              </a:rPr>
              <a:t>兴发现个别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观众“屏摄”</a:t>
            </a:r>
            <a:r>
              <a:rPr lang="zh-CN" altLang="en-US" sz="2600" b="1" dirty="0">
                <a:solidFill>
                  <a:srgbClr val="0070C0"/>
                </a:solidFill>
              </a:rPr>
              <a:t>并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发布到</a:t>
            </a:r>
            <a:r>
              <a:rPr lang="zh-CN" altLang="en-US" sz="2600" b="1" dirty="0">
                <a:solidFill>
                  <a:srgbClr val="0070C0"/>
                </a:solidFill>
              </a:rPr>
              <a:t>社交平台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后，及时</a:t>
            </a:r>
            <a:r>
              <a:rPr lang="zh-CN" altLang="en-US" sz="2600" b="1" dirty="0">
                <a:solidFill>
                  <a:srgbClr val="0070C0"/>
                </a:solidFill>
              </a:rPr>
              <a:t>进行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制止，并查阅相关法律条款，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说明</a:t>
            </a:r>
            <a:r>
              <a:rPr lang="zh-CN" altLang="en-US" sz="2800" dirty="0"/>
              <a:t>小</a:t>
            </a:r>
            <a:r>
              <a:rPr lang="zh-CN" altLang="en-US" sz="2800" dirty="0" smtClean="0"/>
              <a:t>兴从内心</a:t>
            </a:r>
            <a:r>
              <a:rPr lang="zh-CN" altLang="en-US" sz="2800" dirty="0"/>
              <a:t>深处拥护</a:t>
            </a:r>
            <a:r>
              <a:rPr lang="zh-CN" altLang="en-US" sz="2800" dirty="0" smtClean="0"/>
              <a:t>法律，崇尚法律、捍卫法律，积极主动地保护知识产权，同</a:t>
            </a:r>
            <a:r>
              <a:rPr lang="zh-CN" altLang="en-US" sz="2800" dirty="0"/>
              <a:t>违法</a:t>
            </a:r>
            <a:r>
              <a:rPr lang="zh-CN" altLang="en-US" sz="2800" dirty="0" smtClean="0"/>
              <a:t>犯罪</a:t>
            </a:r>
            <a:r>
              <a:rPr lang="zh-CN" altLang="en-US" sz="2800" dirty="0"/>
              <a:t>行为作</a:t>
            </a:r>
            <a:r>
              <a:rPr lang="zh-CN" altLang="en-US" sz="2800" dirty="0" smtClean="0"/>
              <a:t>斗争。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P79</a:t>
            </a:r>
          </a:p>
          <a:p>
            <a:pPr algn="just" hangingPunct="0"/>
            <a:r>
              <a:rPr lang="en-US" altLang="zh-CN" sz="2600" b="1" dirty="0">
                <a:solidFill>
                  <a:prstClr val="black"/>
                </a:solidFill>
              </a:rPr>
              <a:t> </a:t>
            </a:r>
            <a:r>
              <a:rPr lang="en-US" altLang="zh-CN" sz="2600" b="1" dirty="0" smtClean="0">
                <a:solidFill>
                  <a:prstClr val="black"/>
                </a:solidFill>
              </a:rPr>
              <a:t>   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我们要增强</a:t>
            </a:r>
            <a:r>
              <a:rPr lang="zh-CN" altLang="en-US" sz="2600" b="1" dirty="0">
                <a:solidFill>
                  <a:srgbClr val="FF0000"/>
                </a:solidFill>
              </a:rPr>
              <a:t>法治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观念，学习法律、遵守法律，让法治成为社会共识和基本准则。</a:t>
            </a:r>
            <a:endParaRPr lang="zh-CN" altLang="en-US" sz="2000" b="1" dirty="0">
              <a:solidFill>
                <a:srgbClr val="7030A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85"/>
          <a:stretch/>
        </p:blipFill>
        <p:spPr bwMode="auto">
          <a:xfrm>
            <a:off x="70340" y="1"/>
            <a:ext cx="12044102" cy="437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99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44"/>
          <a:stretch/>
        </p:blipFill>
        <p:spPr bwMode="auto">
          <a:xfrm>
            <a:off x="239151" y="35750"/>
            <a:ext cx="11980749" cy="394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96" t="7232" r="15808" b="90876"/>
          <a:stretch/>
        </p:blipFill>
        <p:spPr>
          <a:xfrm>
            <a:off x="1320676" y="3980424"/>
            <a:ext cx="7086597" cy="266504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>
            <a:off x="6045869" y="4246928"/>
            <a:ext cx="9456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79968" y="5157252"/>
            <a:ext cx="137422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7959" y="5139748"/>
            <a:ext cx="133362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613" y="6166718"/>
            <a:ext cx="132174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092170" y="436024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6313162" y="4520156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8" name="TextBox 98"/>
          <p:cNvSpPr txBox="1"/>
          <p:nvPr>
            <p:custDataLst>
              <p:tags r:id="rId3"/>
            </p:custDataLst>
          </p:nvPr>
        </p:nvSpPr>
        <p:spPr>
          <a:xfrm>
            <a:off x="8946112" y="5652401"/>
            <a:ext cx="175670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价值驱动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593985" y="4023848"/>
            <a:ext cx="342902" cy="1796708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551603" y="5673850"/>
            <a:ext cx="224376" cy="441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99037" y="5667296"/>
            <a:ext cx="191658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</a:p>
        </p:txBody>
      </p:sp>
      <p:sp>
        <p:nvSpPr>
          <p:cNvPr id="30" name="左大括号 29"/>
          <p:cNvSpPr/>
          <p:nvPr/>
        </p:nvSpPr>
        <p:spPr>
          <a:xfrm rot="10800000">
            <a:off x="5455987" y="5334454"/>
            <a:ext cx="348148" cy="1247137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20895" y="6348589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554195" y="5239992"/>
            <a:ext cx="482281" cy="38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804135" y="5727535"/>
            <a:ext cx="5949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8343761" y="5758258"/>
            <a:ext cx="581779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8789688" y="1110157"/>
            <a:ext cx="1085717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标注 44"/>
          <p:cNvSpPr/>
          <p:nvPr/>
        </p:nvSpPr>
        <p:spPr>
          <a:xfrm>
            <a:off x="10658179" y="3215622"/>
            <a:ext cx="1533821" cy="468512"/>
          </a:xfrm>
          <a:prstGeom prst="wedgeRoundRectCallout">
            <a:avLst>
              <a:gd name="adj1" fmla="val -76308"/>
              <a:gd name="adj2" fmla="val -194133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知识产权</a:t>
            </a:r>
          </a:p>
        </p:txBody>
      </p:sp>
      <p:sp>
        <p:nvSpPr>
          <p:cNvPr id="48" name="椭圆 47"/>
          <p:cNvSpPr/>
          <p:nvPr/>
        </p:nvSpPr>
        <p:spPr>
          <a:xfrm>
            <a:off x="2611653" y="3952288"/>
            <a:ext cx="1157531" cy="32354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3148442" y="799909"/>
            <a:ext cx="1195975" cy="380588"/>
          </a:xfrm>
          <a:prstGeom prst="ellipse">
            <a:avLst/>
          </a:pr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4064613" y="2556785"/>
            <a:ext cx="6387682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1698269" y="2946056"/>
            <a:ext cx="763577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7194126" y="3215622"/>
            <a:ext cx="3193841" cy="0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120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28" grpId="0" animBg="1"/>
      <p:bldP spid="28" grpId="1" animBg="1"/>
      <p:bldP spid="4" grpId="0" animBg="1"/>
      <p:bldP spid="6" grpId="0" animBg="1"/>
      <p:bldP spid="29" grpId="0" animBg="1"/>
      <p:bldP spid="30" grpId="0" animBg="1"/>
      <p:bldP spid="8" grpId="0"/>
      <p:bldP spid="9" grpId="0" animBg="1"/>
      <p:bldP spid="31" grpId="0" animBg="1"/>
      <p:bldP spid="33" grpId="0" animBg="1"/>
      <p:bldP spid="45" grpId="0" animBg="1"/>
      <p:bldP spid="48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6015" y="4375433"/>
            <a:ext cx="108412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zh-CN" altLang="en-US" sz="2600" b="1" dirty="0" smtClean="0">
                <a:solidFill>
                  <a:srgbClr val="00B050"/>
                </a:solidFill>
              </a:rPr>
              <a:t>    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我国法律规定“未经权利人许可，任何人不得对正在放映的</a:t>
            </a:r>
            <a:r>
              <a:rPr lang="zh-CN" altLang="en-US" sz="2600" b="1" dirty="0">
                <a:solidFill>
                  <a:srgbClr val="0070C0"/>
                </a:solidFill>
              </a:rPr>
              <a:t>电影进行录音录像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”，“影片著作权及其相关权利”受法律保护。</a:t>
            </a:r>
            <a:r>
              <a:rPr lang="zh-CN" altLang="en-US" sz="2600" b="1" dirty="0">
                <a:solidFill>
                  <a:srgbClr val="00B050"/>
                </a:solidFill>
              </a:rPr>
              <a:t>因此，在影院内进行</a:t>
            </a:r>
            <a:r>
              <a:rPr lang="zh-CN" altLang="en-US" sz="2600" b="1" dirty="0">
                <a:solidFill>
                  <a:srgbClr val="0070C0"/>
                </a:solidFill>
              </a:rPr>
              <a:t>“屏摄”</a:t>
            </a:r>
            <a:r>
              <a:rPr lang="zh-CN" altLang="en-US" sz="2600" b="1" dirty="0">
                <a:solidFill>
                  <a:srgbClr val="00B050"/>
                </a:solidFill>
              </a:rPr>
              <a:t>可能侵犯电影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的知识产权，构成</a:t>
            </a:r>
            <a:r>
              <a:rPr lang="zh-CN" altLang="en-US" sz="2600" b="1" dirty="0">
                <a:solidFill>
                  <a:srgbClr val="00B050"/>
                </a:solidFill>
              </a:rPr>
              <a:t>违法犯罪</a:t>
            </a:r>
            <a:r>
              <a:rPr lang="zh-CN" altLang="en-US" sz="2600" b="1" dirty="0" smtClean="0">
                <a:solidFill>
                  <a:srgbClr val="00B050"/>
                </a:solidFill>
              </a:rPr>
              <a:t>。</a:t>
            </a:r>
            <a:r>
              <a:rPr lang="zh-CN" altLang="en-US" sz="2600" b="1" dirty="0" smtClean="0"/>
              <a:t>保护知识产权就是</a:t>
            </a:r>
            <a:r>
              <a:rPr lang="zh-CN" altLang="en-US" sz="2600" b="1" dirty="0"/>
              <a:t>尊重</a:t>
            </a:r>
            <a:r>
              <a:rPr lang="zh-CN" altLang="en-US" sz="2600" b="1" dirty="0" smtClean="0"/>
              <a:t>劳动、保护创新。</a:t>
            </a:r>
            <a:r>
              <a:rPr lang="zh-CN" altLang="en-US" sz="2600" b="1" dirty="0">
                <a:solidFill>
                  <a:srgbClr val="00B050"/>
                </a:solidFill>
              </a:rPr>
              <a:t>虽然</a:t>
            </a:r>
            <a:r>
              <a:rPr lang="zh-CN" altLang="en-US" sz="2600" b="1" dirty="0">
                <a:solidFill>
                  <a:srgbClr val="0070C0"/>
                </a:solidFill>
              </a:rPr>
              <a:t>工作人员未</a:t>
            </a:r>
            <a:r>
              <a:rPr lang="zh-CN" altLang="en-US" sz="2600" b="1" dirty="0" smtClean="0">
                <a:solidFill>
                  <a:srgbClr val="0070C0"/>
                </a:solidFill>
              </a:rPr>
              <a:t>制止，</a:t>
            </a:r>
            <a:r>
              <a:rPr lang="zh-CN" altLang="en-US" sz="2600" b="1" dirty="0">
                <a:solidFill>
                  <a:srgbClr val="FF0000"/>
                </a:solidFill>
              </a:rPr>
              <a:t>但我们要有是非观念</a:t>
            </a:r>
            <a:r>
              <a:rPr lang="en-US" altLang="zh-CN" sz="2600" b="1" dirty="0" smtClean="0">
                <a:solidFill>
                  <a:srgbClr val="FF0000"/>
                </a:solidFill>
              </a:rPr>
              <a:t>,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积极参与社会对知识产权的保护，尊重他人劳动，不做侵害他人智力成果的事情，</a:t>
            </a:r>
            <a:r>
              <a:rPr lang="zh-CN" altLang="en-US" sz="2600" b="1" dirty="0">
                <a:solidFill>
                  <a:srgbClr val="FF0000"/>
                </a:solidFill>
              </a:rPr>
              <a:t>主动维护观影秩序</a:t>
            </a:r>
            <a:r>
              <a:rPr lang="en-US" altLang="zh-CN" sz="2600" b="1" dirty="0">
                <a:solidFill>
                  <a:srgbClr val="FF0000"/>
                </a:solidFill>
              </a:rPr>
              <a:t>,</a:t>
            </a:r>
            <a:r>
              <a:rPr lang="zh-CN" altLang="en-US" sz="2600" b="1" dirty="0">
                <a:solidFill>
                  <a:srgbClr val="FF0000"/>
                </a:solidFill>
              </a:rPr>
              <a:t>捍卫法律</a:t>
            </a:r>
            <a:r>
              <a:rPr lang="zh-CN" altLang="en-US" sz="2600" b="1" dirty="0" smtClean="0">
                <a:solidFill>
                  <a:srgbClr val="FF0000"/>
                </a:solidFill>
              </a:rPr>
              <a:t>尊严。</a:t>
            </a:r>
            <a:r>
              <a:rPr lang="en-US" altLang="zh-CN" sz="2000" b="1" dirty="0" smtClean="0">
                <a:solidFill>
                  <a:srgbClr val="7030A0"/>
                </a:solidFill>
              </a:rPr>
              <a:t>P90</a:t>
            </a:r>
            <a:endParaRPr lang="en-US" altLang="zh-CN" sz="20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8" y="0"/>
            <a:ext cx="11987188" cy="42908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70" y="29028"/>
            <a:ext cx="10967618" cy="395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 t="34735" r="2787" b="63185"/>
          <a:stretch/>
        </p:blipFill>
        <p:spPr>
          <a:xfrm>
            <a:off x="1167617" y="3953442"/>
            <a:ext cx="9328223" cy="328929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5940857" y="2534717"/>
            <a:ext cx="1167582" cy="421256"/>
          </a:xfrm>
          <a:prstGeom prst="ellipse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03382" y="4275868"/>
            <a:ext cx="112570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66525" y="5221966"/>
            <a:ext cx="1355731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0743" y="5225378"/>
            <a:ext cx="1377355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59998" y="6272395"/>
            <a:ext cx="134810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2613858" y="4416514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25" name="TextBox 98"/>
          <p:cNvSpPr txBox="1"/>
          <p:nvPr>
            <p:custDataLst>
              <p:tags r:id="rId2"/>
            </p:custDataLst>
          </p:nvPr>
        </p:nvSpPr>
        <p:spPr>
          <a:xfrm>
            <a:off x="5975325" y="4530838"/>
            <a:ext cx="189133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夹叙夹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议</a:t>
            </a:r>
            <a:endParaRPr lang="en-US" altLang="zh-CN" sz="2400" b="1" dirty="0" smtClean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（用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课本知识</a:t>
            </a:r>
            <a:r>
              <a:rPr lang="zh-CN" altLang="en-US" b="1" spc="-150" dirty="0" smtClean="0">
                <a:solidFill>
                  <a:srgbClr val="00B05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分析</a:t>
            </a:r>
            <a:r>
              <a:rPr lang="zh-CN" altLang="en-US" spc="-15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材料</a:t>
            </a:r>
            <a:r>
              <a:rPr lang="zh-CN" altLang="en-US" spc="-15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或情境，回应任务）</a:t>
            </a:r>
            <a:endParaRPr lang="zh-CN" altLang="en-US" spc="-15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175273" y="4273744"/>
            <a:ext cx="342900" cy="1465729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199903" y="5821153"/>
            <a:ext cx="264928" cy="45124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29756" y="5762024"/>
            <a:ext cx="176374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整体构思</a:t>
            </a:r>
          </a:p>
        </p:txBody>
      </p:sp>
      <p:sp>
        <p:nvSpPr>
          <p:cNvPr id="30" name="左大括号 29"/>
          <p:cNvSpPr/>
          <p:nvPr/>
        </p:nvSpPr>
        <p:spPr>
          <a:xfrm rot="10800000">
            <a:off x="5095822" y="5383108"/>
            <a:ext cx="342900" cy="1243196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122256" y="5451012"/>
            <a:ext cx="513202" cy="190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5516554" y="5793016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2" name="TextBox 98"/>
          <p:cNvSpPr txBox="1"/>
          <p:nvPr>
            <p:custDataLst>
              <p:tags r:id="rId3"/>
            </p:custDataLst>
          </p:nvPr>
        </p:nvSpPr>
        <p:spPr>
          <a:xfrm>
            <a:off x="8362978" y="5626064"/>
            <a:ext cx="1756706" cy="7386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价值驱动</a:t>
            </a:r>
            <a:endParaRPr lang="en-US" altLang="zh-CN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“我们要</a:t>
            </a:r>
            <a:r>
              <a:rPr lang="en-US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……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Arial" panose="020B0604020202020204" pitchFamily="34" charset="0"/>
              </a:rPr>
              <a:t>”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86821" y="6352442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defRPr/>
            </a:pP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思想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行动</a:t>
            </a: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目标）</a:t>
            </a:r>
            <a:endParaRPr lang="zh-CN" altLang="en-US" sz="2000" b="1" spc="-15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7849776" y="5831270"/>
            <a:ext cx="513202" cy="4411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2250831" y="4004266"/>
            <a:ext cx="1409167" cy="3718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189915" y="2924783"/>
            <a:ext cx="1593811" cy="0"/>
          </a:xfrm>
          <a:prstGeom prst="line">
            <a:avLst/>
          </a:prstGeom>
          <a:ln w="2540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2838552" y="3953443"/>
            <a:ext cx="1593811" cy="0"/>
          </a:xfrm>
          <a:prstGeom prst="line">
            <a:avLst/>
          </a:prstGeom>
          <a:ln w="25400">
            <a:solidFill>
              <a:srgbClr val="0096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19810" y="92023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P58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373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21" grpId="0" animBg="1"/>
      <p:bldP spid="22" grpId="0" animBg="1"/>
      <p:bldP spid="23" grpId="0"/>
      <p:bldP spid="23" grpId="1"/>
      <p:bldP spid="25" grpId="0"/>
      <p:bldP spid="25" grpId="1"/>
      <p:bldP spid="4" grpId="0" animBg="1"/>
      <p:bldP spid="6" grpId="0" animBg="1"/>
      <p:bldP spid="29" grpId="0" animBg="1"/>
      <p:bldP spid="30" grpId="0" animBg="1"/>
      <p:bldP spid="9" grpId="0" animBg="1"/>
      <p:bldP spid="31" grpId="0" animBg="1"/>
      <p:bldP spid="32" grpId="0" animBg="1"/>
      <p:bldP spid="32" grpId="1" animBg="1"/>
      <p:bldP spid="33" grpId="0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4" y="1"/>
            <a:ext cx="10335065" cy="385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41010" y="3852131"/>
            <a:ext cx="11043138" cy="2849767"/>
          </a:xfrm>
        </p:spPr>
        <p:txBody>
          <a:bodyPr>
            <a:noAutofit/>
          </a:bodyPr>
          <a:lstStyle/>
          <a:p>
            <a:pPr marL="0" indent="0" algn="just" hangingPunct="0"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00B050"/>
                </a:solidFill>
              </a:rPr>
              <a:t>①</a:t>
            </a:r>
            <a:r>
              <a:rPr lang="zh-CN" altLang="en-US" b="1" dirty="0">
                <a:solidFill>
                  <a:srgbClr val="00B050"/>
                </a:solidFill>
              </a:rPr>
              <a:t>影院角度</a:t>
            </a:r>
            <a:r>
              <a:rPr lang="en-US" altLang="zh-CN" b="1" dirty="0" smtClean="0">
                <a:solidFill>
                  <a:srgbClr val="00B050"/>
                </a:solidFill>
              </a:rPr>
              <a:t>:</a:t>
            </a:r>
            <a:r>
              <a:rPr lang="zh-CN" altLang="en-US" b="1" dirty="0">
                <a:solidFill>
                  <a:srgbClr val="00B050"/>
                </a:solidFill>
              </a:rPr>
              <a:t>在电影播放前通过播放宣传片等方式强调禁止</a:t>
            </a:r>
            <a:r>
              <a:rPr lang="zh-CN" altLang="en-US" b="1" dirty="0" smtClean="0">
                <a:solidFill>
                  <a:srgbClr val="00B050"/>
                </a:solidFill>
              </a:rPr>
              <a:t>“屏摄”；加强</a:t>
            </a:r>
            <a:r>
              <a:rPr lang="zh-CN" altLang="en-US" b="1" dirty="0">
                <a:solidFill>
                  <a:srgbClr val="00B050"/>
                </a:solidFill>
              </a:rPr>
              <a:t>现场</a:t>
            </a:r>
            <a:r>
              <a:rPr lang="zh-CN" altLang="en-US" b="1" dirty="0" smtClean="0">
                <a:solidFill>
                  <a:srgbClr val="00B050"/>
                </a:solidFill>
              </a:rPr>
              <a:t>管理，安排</a:t>
            </a:r>
            <a:r>
              <a:rPr lang="zh-CN" altLang="en-US" b="1" dirty="0">
                <a:solidFill>
                  <a:srgbClr val="002060"/>
                </a:solidFill>
              </a:rPr>
              <a:t>工作人员及时</a:t>
            </a:r>
            <a:r>
              <a:rPr lang="zh-CN" altLang="en-US" b="1" dirty="0" smtClean="0">
                <a:solidFill>
                  <a:srgbClr val="002060"/>
                </a:solidFill>
              </a:rPr>
              <a:t>制止</a:t>
            </a:r>
            <a:r>
              <a:rPr lang="zh-CN" altLang="en-US" b="1" dirty="0" smtClean="0">
                <a:solidFill>
                  <a:srgbClr val="00B050"/>
                </a:solidFill>
              </a:rPr>
              <a:t>“屏摄”行为。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pPr marL="0" indent="0" algn="just" hangingPunct="0">
              <a:lnSpc>
                <a:spcPct val="100000"/>
              </a:lnSpc>
              <a:buNone/>
            </a:pPr>
            <a:r>
              <a:rPr lang="en-US" altLang="zh-CN" b="1" dirty="0" smtClean="0">
                <a:solidFill>
                  <a:srgbClr val="00B050"/>
                </a:solidFill>
              </a:rPr>
              <a:t>②</a:t>
            </a:r>
            <a:r>
              <a:rPr lang="zh-CN" altLang="en-US" b="1" dirty="0">
                <a:solidFill>
                  <a:srgbClr val="00B050"/>
                </a:solidFill>
              </a:rPr>
              <a:t>观众</a:t>
            </a:r>
            <a:r>
              <a:rPr lang="zh-CN" altLang="en-US" b="1" dirty="0" smtClean="0">
                <a:solidFill>
                  <a:srgbClr val="00B050"/>
                </a:solidFill>
              </a:rPr>
              <a:t>角度</a:t>
            </a:r>
            <a:r>
              <a:rPr lang="en-US" altLang="zh-CN" b="1" dirty="0">
                <a:solidFill>
                  <a:srgbClr val="00B050"/>
                </a:solidFill>
              </a:rPr>
              <a:t>:</a:t>
            </a:r>
            <a:r>
              <a:rPr lang="zh-CN" altLang="en-US" b="1" dirty="0">
                <a:solidFill>
                  <a:srgbClr val="00B050"/>
                </a:solidFill>
              </a:rPr>
              <a:t>提高自身素质和</a:t>
            </a:r>
            <a:r>
              <a:rPr lang="zh-CN" altLang="en-US" b="1" dirty="0" smtClean="0">
                <a:solidFill>
                  <a:srgbClr val="00B050"/>
                </a:solidFill>
              </a:rPr>
              <a:t>法律意识，自觉抵制“屏摄”行为。相互</a:t>
            </a:r>
            <a:r>
              <a:rPr lang="zh-CN" altLang="en-US" b="1" dirty="0">
                <a:solidFill>
                  <a:srgbClr val="00B050"/>
                </a:solidFill>
              </a:rPr>
              <a:t>提醒</a:t>
            </a:r>
            <a:r>
              <a:rPr lang="zh-CN" altLang="en-US" b="1" dirty="0" smtClean="0">
                <a:solidFill>
                  <a:srgbClr val="00B050"/>
                </a:solidFill>
              </a:rPr>
              <a:t>和监督，</a:t>
            </a:r>
            <a:r>
              <a:rPr lang="zh-CN" altLang="en-US" b="1" dirty="0" smtClean="0">
                <a:solidFill>
                  <a:srgbClr val="002060"/>
                </a:solidFill>
              </a:rPr>
              <a:t>对</a:t>
            </a:r>
            <a:r>
              <a:rPr lang="zh-CN" altLang="en-US" b="1" dirty="0">
                <a:solidFill>
                  <a:srgbClr val="002060"/>
                </a:solidFill>
              </a:rPr>
              <a:t>身边的 “屏摄”行为进行劝阻</a:t>
            </a:r>
            <a:r>
              <a:rPr lang="zh-CN" altLang="en-US" b="1" dirty="0" smtClean="0">
                <a:solidFill>
                  <a:srgbClr val="00B050"/>
                </a:solidFill>
              </a:rPr>
              <a:t>。</a:t>
            </a:r>
            <a:endParaRPr lang="en-US" altLang="zh-CN" b="1" dirty="0" smtClean="0">
              <a:solidFill>
                <a:srgbClr val="00B050"/>
              </a:solidFill>
            </a:endParaRPr>
          </a:p>
          <a:p>
            <a:pPr marL="0" indent="0" algn="just" hangingPunct="0">
              <a:lnSpc>
                <a:spcPct val="100000"/>
              </a:lnSpc>
              <a:buNone/>
            </a:pPr>
            <a:r>
              <a:rPr lang="en-US" altLang="zh-CN" b="1" dirty="0" smtClean="0">
                <a:solidFill>
                  <a:srgbClr val="00B050"/>
                </a:solidFill>
              </a:rPr>
              <a:t>③</a:t>
            </a:r>
            <a:r>
              <a:rPr lang="zh-CN" altLang="en-US" b="1" dirty="0">
                <a:solidFill>
                  <a:srgbClr val="00B050"/>
                </a:solidFill>
              </a:rPr>
              <a:t>相关部门</a:t>
            </a:r>
            <a:r>
              <a:rPr lang="en-US" altLang="zh-CN" b="1" dirty="0">
                <a:solidFill>
                  <a:srgbClr val="00B050"/>
                </a:solidFill>
              </a:rPr>
              <a:t>:</a:t>
            </a:r>
            <a:r>
              <a:rPr lang="zh-CN" altLang="en-US" b="1" dirty="0">
                <a:solidFill>
                  <a:srgbClr val="00B050"/>
                </a:solidFill>
              </a:rPr>
              <a:t>完善相关</a:t>
            </a:r>
            <a:r>
              <a:rPr lang="zh-CN" altLang="en-US" b="1" dirty="0" smtClean="0">
                <a:solidFill>
                  <a:srgbClr val="00B050"/>
                </a:solidFill>
              </a:rPr>
              <a:t>法律法规，对“屏摄”</a:t>
            </a:r>
            <a:r>
              <a:rPr lang="zh-CN" altLang="en-US" b="1" dirty="0">
                <a:solidFill>
                  <a:srgbClr val="00B050"/>
                </a:solidFill>
              </a:rPr>
              <a:t>行为明确具体的处罚</a:t>
            </a:r>
            <a:r>
              <a:rPr lang="zh-CN" altLang="en-US" b="1" dirty="0" smtClean="0">
                <a:solidFill>
                  <a:srgbClr val="00B050"/>
                </a:solidFill>
              </a:rPr>
              <a:t>措施；加强</a:t>
            </a:r>
            <a:r>
              <a:rPr lang="zh-CN" altLang="en-US" b="1" dirty="0">
                <a:solidFill>
                  <a:srgbClr val="00B050"/>
                </a:solidFill>
              </a:rPr>
              <a:t>执法</a:t>
            </a:r>
            <a:r>
              <a:rPr lang="zh-CN" altLang="en-US" b="1" dirty="0" smtClean="0">
                <a:solidFill>
                  <a:srgbClr val="00B050"/>
                </a:solidFill>
              </a:rPr>
              <a:t>力度，对违</a:t>
            </a:r>
            <a:r>
              <a:rPr lang="zh-CN" altLang="en-US" b="1" dirty="0">
                <a:solidFill>
                  <a:srgbClr val="00B050"/>
                </a:solidFill>
              </a:rPr>
              <a:t>法</a:t>
            </a:r>
            <a:r>
              <a:rPr lang="zh-CN" altLang="en-US" b="1" dirty="0" smtClean="0">
                <a:solidFill>
                  <a:srgbClr val="00B050"/>
                </a:solidFill>
              </a:rPr>
              <a:t>行为</a:t>
            </a:r>
            <a:r>
              <a:rPr lang="zh-CN" altLang="en-US" b="1" dirty="0">
                <a:solidFill>
                  <a:srgbClr val="00B050"/>
                </a:solidFill>
              </a:rPr>
              <a:t>依法进行</a:t>
            </a:r>
            <a:r>
              <a:rPr lang="zh-CN" altLang="en-US" b="1" dirty="0" smtClean="0">
                <a:solidFill>
                  <a:srgbClr val="00B050"/>
                </a:solidFill>
              </a:rPr>
              <a:t>处理。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810" y="3854548"/>
            <a:ext cx="1041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solidFill>
                  <a:prstClr val="black"/>
                </a:solidFill>
              </a:rPr>
              <a:t>答案</a:t>
            </a:r>
            <a:endParaRPr lang="en-US" altLang="zh-CN" sz="2800" dirty="0" smtClean="0">
              <a:solidFill>
                <a:prstClr val="black"/>
              </a:solidFill>
            </a:endParaRPr>
          </a:p>
          <a:p>
            <a:r>
              <a:rPr lang="zh-CN" altLang="en-US" sz="2800" dirty="0" smtClean="0">
                <a:solidFill>
                  <a:prstClr val="black"/>
                </a:solidFill>
              </a:rPr>
              <a:t>示例</a:t>
            </a:r>
            <a:r>
              <a:rPr lang="zh-CN" altLang="en-US" sz="2800" dirty="0">
                <a:solidFill>
                  <a:prstClr val="black"/>
                </a:solidFill>
              </a:rPr>
              <a:t>：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810" y="92023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P58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7915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3" t="34626" r="1653" b="24165"/>
          <a:stretch/>
        </p:blipFill>
        <p:spPr>
          <a:xfrm>
            <a:off x="1181951" y="228686"/>
            <a:ext cx="10789036" cy="62596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9245" y="-48157"/>
            <a:ext cx="1035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P46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093600" y="650944"/>
            <a:ext cx="3497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595144" y="679080"/>
            <a:ext cx="4793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213617" y="3874601"/>
            <a:ext cx="119746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779063" y="1852103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P76/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序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1422838" y="1200794"/>
            <a:ext cx="2482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5610936" y="5232578"/>
            <a:ext cx="1263391" cy="44029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P78/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  <a:endParaRPr lang="en-US" altLang="zh-CN" sz="2000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023260" y="1691878"/>
            <a:ext cx="34970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3891382" y="1200792"/>
            <a:ext cx="546370" cy="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56544" y="1200191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10779" y="4373234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120854" y="2325618"/>
            <a:ext cx="864922" cy="4671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3920319" y="4340146"/>
            <a:ext cx="15643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616975" y="2906260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8378945" y="1200792"/>
            <a:ext cx="54370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610936" y="6001276"/>
            <a:ext cx="126339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P78</a:t>
            </a:r>
            <a:r>
              <a:rPr lang="en-US" altLang="zh-CN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cxnSp>
        <p:nvCxnSpPr>
          <p:cNvPr id="37" name="直接连接符 36"/>
          <p:cNvCxnSpPr/>
          <p:nvPr/>
        </p:nvCxnSpPr>
        <p:spPr>
          <a:xfrm>
            <a:off x="8812961" y="4373234"/>
            <a:ext cx="156436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55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1" grpId="0" animBg="1"/>
      <p:bldP spid="35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98" r="9645" b="66768"/>
          <a:stretch/>
        </p:blipFill>
        <p:spPr>
          <a:xfrm>
            <a:off x="1132727" y="3018346"/>
            <a:ext cx="10708279" cy="368490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3" t="75962" r="1653" b="7085"/>
          <a:stretch/>
        </p:blipFill>
        <p:spPr>
          <a:xfrm>
            <a:off x="1132727" y="463175"/>
            <a:ext cx="10708279" cy="255585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03987"/>
            <a:ext cx="1035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P46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776265" y="1458141"/>
            <a:ext cx="5589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59082" y="922206"/>
            <a:ext cx="501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1616541" y="4572000"/>
            <a:ext cx="3330209" cy="14265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1566317" y="4023360"/>
            <a:ext cx="9814446" cy="2002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5012665" y="1568550"/>
            <a:ext cx="774371" cy="3451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90635" y="2586303"/>
            <a:ext cx="187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与题目无关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205003" y="5636206"/>
            <a:ext cx="1281863" cy="41290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6744" y="4638327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93712" y="2099400"/>
            <a:ext cx="1186649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P79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9816397" y="4537094"/>
            <a:ext cx="1564366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009627" y="6168946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P95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3677" y="3047968"/>
            <a:ext cx="1035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P47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948051" y="5265306"/>
            <a:ext cx="1647512" cy="3451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1616541" y="5213988"/>
            <a:ext cx="718696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 flipV="1">
            <a:off x="5012665" y="4537094"/>
            <a:ext cx="1050510" cy="10991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V="1">
            <a:off x="7439491" y="4572000"/>
            <a:ext cx="3294158" cy="159644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95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32" grpId="0" animBg="1"/>
      <p:bldP spid="24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829" r="9645" b="26975"/>
          <a:stretch/>
        </p:blipFill>
        <p:spPr>
          <a:xfrm>
            <a:off x="861495" y="576852"/>
            <a:ext cx="11024954" cy="594904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361" y="-104429"/>
            <a:ext cx="1035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P47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9115809" y="1434304"/>
            <a:ext cx="20117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424516" y="1406168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8922647" y="916749"/>
            <a:ext cx="7336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3123028" y="4410674"/>
            <a:ext cx="2055856" cy="199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057008" y="2153343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3668011" y="1465750"/>
            <a:ext cx="90398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538905" y="6102685"/>
            <a:ext cx="1267470" cy="31218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6515003" y="3890194"/>
            <a:ext cx="64545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68011" y="4430579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063210" y="2636919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 flipV="1">
            <a:off x="10121677" y="4399787"/>
            <a:ext cx="1305021" cy="2083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702810" y="5030125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0898989" y="896001"/>
            <a:ext cx="52770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287009" y="5547717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5558637" y="1434304"/>
            <a:ext cx="1279092" cy="3181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29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2" grpId="0" animBg="1"/>
      <p:bldP spid="35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00772" y="1493949"/>
            <a:ext cx="9990455" cy="888990"/>
          </a:xfrm>
        </p:spPr>
        <p:txBody>
          <a:bodyPr>
            <a:normAutofit/>
          </a:bodyPr>
          <a:lstStyle/>
          <a:p>
            <a:r>
              <a:rPr lang="zh-CN" altLang="zh-CN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zh-CN" altLang="en-US" sz="4800" kern="100" dirty="0" smtClean="0">
                <a:ea typeface="楷体" panose="02010609060101010101" pitchFamily="49" charset="-122"/>
                <a:cs typeface="Times New Roman" panose="02020603050405020304" pitchFamily="18" charset="0"/>
              </a:rPr>
              <a:t>四单元  单元整合</a:t>
            </a:r>
            <a:endParaRPr lang="zh-CN" altLang="zh-CN" sz="4800" kern="100" dirty="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99" y="2966771"/>
            <a:ext cx="9144000" cy="1655762"/>
          </a:xfrm>
        </p:spPr>
        <p:txBody>
          <a:bodyPr>
            <a:normAutofit/>
          </a:bodyPr>
          <a:lstStyle/>
          <a:p>
            <a:r>
              <a:rPr lang="zh-CN" altLang="en-US" sz="5400" dirty="0">
                <a:solidFill>
                  <a:srgbClr val="FF0000"/>
                </a:solidFill>
              </a:rPr>
              <a:t>作业讲评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87637CD8-F4F5-23F6-F0A5-548E9A3F2712}"/>
              </a:ext>
            </a:extLst>
          </p:cNvPr>
          <p:cNvSpPr/>
          <p:nvPr/>
        </p:nvSpPr>
        <p:spPr>
          <a:xfrm>
            <a:off x="2959512" y="4796151"/>
            <a:ext cx="6055261" cy="68827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/>
              <a:t>基于</a:t>
            </a:r>
            <a:r>
              <a:rPr lang="zh-CN" altLang="en-US" sz="2800" b="1" dirty="0">
                <a:solidFill>
                  <a:srgbClr val="FFFF00"/>
                </a:solidFill>
              </a:rPr>
              <a:t>情境  </a:t>
            </a:r>
            <a:r>
              <a:rPr lang="zh-CN" altLang="en-US" sz="2800" dirty="0"/>
              <a:t>运用</a:t>
            </a:r>
            <a:r>
              <a:rPr lang="zh-CN" altLang="en-US" sz="2800" b="1" dirty="0">
                <a:solidFill>
                  <a:srgbClr val="FFFF00"/>
                </a:solidFill>
              </a:rPr>
              <a:t>知识  解决</a:t>
            </a:r>
            <a:r>
              <a:rPr lang="zh-CN" altLang="en-US" sz="2800" dirty="0"/>
              <a:t>具体</a:t>
            </a:r>
            <a:r>
              <a:rPr lang="zh-CN" altLang="en-US" sz="2800" b="1" dirty="0">
                <a:solidFill>
                  <a:srgbClr val="FFFF00"/>
                </a:solidFill>
              </a:rPr>
              <a:t>问题</a:t>
            </a:r>
          </a:p>
        </p:txBody>
      </p:sp>
    </p:spTree>
    <p:extLst>
      <p:ext uri="{BB962C8B-B14F-4D97-AF65-F5344CB8AC3E}">
        <p14:creationId xmlns:p14="http://schemas.microsoft.com/office/powerpoint/2010/main" val="29932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" t="3335" b="51926"/>
          <a:stretch/>
        </p:blipFill>
        <p:spPr>
          <a:xfrm>
            <a:off x="1234485" y="228684"/>
            <a:ext cx="10480831" cy="66293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9245" y="-48157"/>
            <a:ext cx="1035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P55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461961" y="704903"/>
            <a:ext cx="315028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52267" y="1722767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946750" y="2208027"/>
            <a:ext cx="3287890" cy="3688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173163" y="4834181"/>
            <a:ext cx="547529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652765" y="2363814"/>
            <a:ext cx="137601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802886" y="4729631"/>
            <a:ext cx="130607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2124221" y="6295421"/>
            <a:ext cx="675249" cy="3451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5676" y="5983329"/>
            <a:ext cx="1531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行政、民事责任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29598" y="5359366"/>
            <a:ext cx="1235639" cy="36094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P79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5090935" y="4724526"/>
            <a:ext cx="689324" cy="510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538344" y="4791977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923405" y="3317487"/>
            <a:ext cx="1688836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一、二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9874970" y="4351955"/>
            <a:ext cx="118514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5090935" y="5862489"/>
            <a:ext cx="974302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  <p:sp>
        <p:nvSpPr>
          <p:cNvPr id="29" name="椭圆 28"/>
          <p:cNvSpPr/>
          <p:nvPr/>
        </p:nvSpPr>
        <p:spPr>
          <a:xfrm>
            <a:off x="3857050" y="6325564"/>
            <a:ext cx="604911" cy="3451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62017" y="2814983"/>
            <a:ext cx="1872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与题目无关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940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1" grpId="0" animBg="1"/>
      <p:bldP spid="35" grpId="0" animBg="1"/>
      <p:bldP spid="24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8" t="48074" r="3649" b="5390"/>
          <a:stretch/>
        </p:blipFill>
        <p:spPr>
          <a:xfrm>
            <a:off x="1643726" y="105419"/>
            <a:ext cx="9652631" cy="66430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9245" y="-48157"/>
            <a:ext cx="10358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P55</a:t>
            </a:r>
            <a:endParaRPr lang="zh-CN" altLang="en-US" sz="44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4553465" y="2460075"/>
            <a:ext cx="59531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4988954" y="67957"/>
            <a:ext cx="670279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0166" y="-26165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851120" y="2904797"/>
            <a:ext cx="733673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3023318" y="4859116"/>
            <a:ext cx="35227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3076950" y="4260226"/>
            <a:ext cx="9931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椭圆 22"/>
          <p:cNvSpPr/>
          <p:nvPr/>
        </p:nvSpPr>
        <p:spPr>
          <a:xfrm>
            <a:off x="8173172" y="3919139"/>
            <a:ext cx="655203" cy="34510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9019152" y="5867705"/>
            <a:ext cx="1619819" cy="30124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一、二</a:t>
            </a:r>
            <a:endParaRPr lang="en-US" altLang="zh-CN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7882588" y="3872371"/>
            <a:ext cx="256970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6841971" y="3369980"/>
            <a:ext cx="546370" cy="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68950" y="4786546"/>
            <a:ext cx="100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ABC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8500774" y="1449484"/>
            <a:ext cx="1094370" cy="34959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2222773" y="5291181"/>
            <a:ext cx="5950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9167441" y="6331172"/>
            <a:ext cx="1442502" cy="41726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P85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9047959" y="5447435"/>
            <a:ext cx="1561984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P78/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一、二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3076950" y="3872371"/>
            <a:ext cx="433413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467414" y="3972577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P98/</a:t>
            </a:r>
            <a:r>
              <a:rPr lang="zh-CN" altLang="en-US" sz="2000" b="1" dirty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42912" y="1444180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/>
                <a:ea typeface="微软雅黑"/>
              </a:rPr>
              <a:t>ⅹ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364741" y="2318078"/>
            <a:ext cx="473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/>
                <a:ea typeface="微软雅黑"/>
              </a:rPr>
              <a:t>√</a:t>
            </a:r>
            <a:endParaRPr lang="zh-CN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2222773" y="3485023"/>
            <a:ext cx="5950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微软雅黑"/>
                <a:ea typeface="微软雅黑"/>
              </a:rPr>
              <a:t>ⅹ</a:t>
            </a:r>
            <a:endParaRPr lang="zh-CN" altLang="en-US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3958155" y="1915790"/>
            <a:ext cx="16266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9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1" grpId="0" animBg="1"/>
      <p:bldP spid="31" grpId="0" animBg="1"/>
      <p:bldP spid="34" grpId="0" animBg="1"/>
      <p:bldP spid="35" grpId="0" animBg="1"/>
      <p:bldP spid="24" grpId="0" animBg="1"/>
      <p:bldP spid="3" grpId="0"/>
      <p:bldP spid="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77" t="7318" r="1767" b="71228"/>
          <a:stretch/>
        </p:blipFill>
        <p:spPr>
          <a:xfrm>
            <a:off x="237717" y="1420516"/>
            <a:ext cx="11690530" cy="354412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37717" y="147916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P56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8830256" y="2651664"/>
            <a:ext cx="29725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16974" y="2635941"/>
            <a:ext cx="80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C</a:t>
            </a:r>
            <a:endParaRPr lang="zh-CN" altLang="en-US" sz="32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260068" y="3836668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P80/</a:t>
            </a:r>
            <a:r>
              <a:rPr lang="zh-CN" altLang="en-US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818503" y="3192580"/>
            <a:ext cx="17136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1105123" y="3248000"/>
            <a:ext cx="850288" cy="5005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260067" y="4399916"/>
            <a:ext cx="958671" cy="36467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prstClr val="white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P100</a:t>
            </a:r>
            <a:endParaRPr lang="zh-CN" altLang="en-US" sz="2000" b="1" dirty="0" smtClean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040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7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6" t="58170" r="2871" b="8746"/>
          <a:stretch/>
        </p:blipFill>
        <p:spPr>
          <a:xfrm>
            <a:off x="1171808" y="0"/>
            <a:ext cx="10042515" cy="419217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8286" y="92023"/>
            <a:ext cx="9589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10541" cmpd="sng">
                  <a:solidFill>
                    <a:srgbClr val="4472C4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472C4">
                        <a:tint val="40000"/>
                        <a:satMod val="250000"/>
                      </a:srgbClr>
                    </a:gs>
                    <a:gs pos="9000">
                      <a:srgbClr val="4472C4">
                        <a:tint val="52000"/>
                        <a:satMod val="300000"/>
                      </a:srgbClr>
                    </a:gs>
                    <a:gs pos="50000">
                      <a:srgbClr val="4472C4">
                        <a:shade val="20000"/>
                        <a:satMod val="300000"/>
                      </a:srgbClr>
                    </a:gs>
                    <a:gs pos="79000">
                      <a:srgbClr val="4472C4">
                        <a:tint val="52000"/>
                        <a:satMod val="300000"/>
                      </a:srgbClr>
                    </a:gs>
                    <a:gs pos="100000">
                      <a:srgbClr val="4472C4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P56</a:t>
            </a:r>
            <a:endParaRPr lang="zh-CN" altLang="en-US" sz="4000" b="1" dirty="0">
              <a:ln w="10541" cmpd="sng">
                <a:solidFill>
                  <a:srgbClr val="4472C4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472C4">
                      <a:tint val="40000"/>
                      <a:satMod val="250000"/>
                    </a:srgbClr>
                  </a:gs>
                  <a:gs pos="9000">
                    <a:srgbClr val="4472C4">
                      <a:tint val="52000"/>
                      <a:satMod val="300000"/>
                    </a:srgbClr>
                  </a:gs>
                  <a:gs pos="50000">
                    <a:srgbClr val="4472C4">
                      <a:shade val="20000"/>
                      <a:satMod val="300000"/>
                    </a:srgbClr>
                  </a:gs>
                  <a:gs pos="79000">
                    <a:srgbClr val="4472C4">
                      <a:tint val="52000"/>
                      <a:satMod val="300000"/>
                    </a:srgbClr>
                  </a:gs>
                  <a:gs pos="100000">
                    <a:srgbClr val="4472C4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9560731" y="2429555"/>
            <a:ext cx="1142087" cy="138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79968" y="5157252"/>
            <a:ext cx="1374228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明任务</a:t>
            </a:r>
            <a:endParaRPr lang="zh-CN" altLang="en-US" sz="28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37959" y="5153816"/>
            <a:ext cx="1333620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找材料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4613" y="6166718"/>
            <a:ext cx="132174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zh-CN" altLang="en-US" sz="28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判知识</a:t>
            </a:r>
          </a:p>
        </p:txBody>
      </p:sp>
      <p:sp>
        <p:nvSpPr>
          <p:cNvPr id="23" name="TextBox 98"/>
          <p:cNvSpPr txBox="1"/>
          <p:nvPr>
            <p:custDataLst>
              <p:tags r:id="rId1"/>
            </p:custDataLst>
          </p:nvPr>
        </p:nvSpPr>
        <p:spPr>
          <a:xfrm>
            <a:off x="3092170" y="4360242"/>
            <a:ext cx="2504497" cy="405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准确</a:t>
            </a:r>
            <a:r>
              <a:rPr lang="zh-CN" altLang="en-US" sz="2400" b="1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审题</a:t>
            </a:r>
            <a:r>
              <a:rPr lang="zh-CN" altLang="en-US" sz="2000" dirty="0" smtClean="0">
                <a:solidFill>
                  <a:srgbClr val="44546A"/>
                </a:solidFill>
                <a:latin typeface="Arial" panose="020B0604020202020204" pitchFamily="34" charset="0"/>
                <a:ea typeface="微软雅黑" panose="020B0503020204020204" charset="-122"/>
                <a:cs typeface="Lato Black"/>
                <a:sym typeface="Arial" panose="020B0604020202020204" pitchFamily="34" charset="0"/>
              </a:rPr>
              <a:t>（关键）</a:t>
            </a:r>
            <a:endParaRPr lang="zh-CN" altLang="en-US" sz="2000" dirty="0">
              <a:solidFill>
                <a:srgbClr val="44546A"/>
              </a:solidFill>
              <a:latin typeface="Arial" panose="020B0604020202020204" pitchFamily="34" charset="0"/>
              <a:ea typeface="微软雅黑" panose="020B0503020204020204" charset="-122"/>
              <a:cs typeface="Lato Black"/>
              <a:sym typeface="Arial" panose="020B0604020202020204" pitchFamily="34" charset="0"/>
            </a:endParaRPr>
          </a:p>
        </p:txBody>
      </p:sp>
      <p:sp>
        <p:nvSpPr>
          <p:cNvPr id="4" name="左大括号 3"/>
          <p:cNvSpPr/>
          <p:nvPr/>
        </p:nvSpPr>
        <p:spPr>
          <a:xfrm rot="5400000">
            <a:off x="3593985" y="4023848"/>
            <a:ext cx="342902" cy="1796708"/>
          </a:xfrm>
          <a:prstGeom prst="leftBrac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上下箭头 5"/>
          <p:cNvSpPr/>
          <p:nvPr/>
        </p:nvSpPr>
        <p:spPr>
          <a:xfrm>
            <a:off x="4551603" y="5673850"/>
            <a:ext cx="224376" cy="44161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3554195" y="5239992"/>
            <a:ext cx="482281" cy="388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prstClr val="white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6659403" y="799909"/>
            <a:ext cx="1684358" cy="23332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3375290" y="2096085"/>
            <a:ext cx="661186" cy="7254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标注 44"/>
          <p:cNvSpPr/>
          <p:nvPr/>
        </p:nvSpPr>
        <p:spPr>
          <a:xfrm>
            <a:off x="157980" y="1231316"/>
            <a:ext cx="1091987" cy="459573"/>
          </a:xfrm>
          <a:prstGeom prst="wedgeRoundRectCallout">
            <a:avLst>
              <a:gd name="adj1" fmla="val 220876"/>
              <a:gd name="adj2" fmla="val 123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犯罪</a:t>
            </a:r>
            <a:endParaRPr lang="zh-CN" altLang="en-US" sz="2400" b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632552" y="2429555"/>
            <a:ext cx="2058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荣誉、名誉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899492" y="2793879"/>
            <a:ext cx="661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刑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  <p:bldP spid="23" grpId="0"/>
      <p:bldP spid="23" grpId="1"/>
      <p:bldP spid="4" grpId="0" animBg="1"/>
      <p:bldP spid="6" grpId="0" animBg="1"/>
      <p:bldP spid="9" grpId="0" animBg="1"/>
      <p:bldP spid="45" grpId="0" animBg="1"/>
      <p:bldP spid="11" grpId="0"/>
      <p:bldP spid="4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WJkYTliMTNiMTQwOTlkMmJhYTg1ZTllMWRkN2NmYT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23.3177162110102,&quot;left&quot;:52,&quot;top&quot;:111.35,&quot;width&quot;:860.25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>
          <a:defRPr lang="zh-CN" altLang="en-US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5982</TotalTime>
  <Words>672</Words>
  <Application>Microsoft Office PowerPoint</Application>
  <PresentationFormat>自定义</PresentationFormat>
  <Paragraphs>123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主题​​</vt:lpstr>
      <vt:lpstr>第九课  法律为我们护航</vt:lpstr>
      <vt:lpstr>PowerPoint 演示文稿</vt:lpstr>
      <vt:lpstr>PowerPoint 演示文稿</vt:lpstr>
      <vt:lpstr>PowerPoint 演示文稿</vt:lpstr>
      <vt:lpstr>第四单元  单元整合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顾 伶君</dc:creator>
  <cp:lastModifiedBy>微软用户</cp:lastModifiedBy>
  <cp:revision>510</cp:revision>
  <dcterms:created xsi:type="dcterms:W3CDTF">2022-07-15T06:31:00Z</dcterms:created>
  <dcterms:modified xsi:type="dcterms:W3CDTF">2025-05-26T05:37:24Z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7A8A55A588624255BEF172D875FEAB15</vt:lpwstr>
  </property>
  <property fmtid="{D5CDD505-2E9C-101B-9397-08002B2CF9AE}" pid="3" name="KSOProductBuildVer">
    <vt:lpwstr>2052-12.1.0.18276</vt:lpwstr>
  </property>
</Properties>
</file>