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722" r:id="rId2"/>
    <p:sldId id="672" r:id="rId3"/>
    <p:sldId id="729" r:id="rId4"/>
    <p:sldId id="725" r:id="rId5"/>
    <p:sldId id="726" r:id="rId6"/>
    <p:sldId id="717" r:id="rId7"/>
    <p:sldId id="718" r:id="rId8"/>
    <p:sldId id="730" r:id="rId9"/>
    <p:sldId id="731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6501" autoAdjust="0"/>
  </p:normalViewPr>
  <p:slideViewPr>
    <p:cSldViewPr snapToGrid="0">
      <p:cViewPr varScale="1">
        <p:scale>
          <a:sx n="68" d="100"/>
          <a:sy n="68" d="100"/>
        </p:scale>
        <p:origin x="-7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5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49042" y="4839286"/>
            <a:ext cx="6223425" cy="166802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 smtClean="0"/>
              <a:t>选择题要求：页码、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>            </a:t>
            </a:r>
            <a:r>
              <a:rPr lang="zh-CN" altLang="en-US" sz="4000" dirty="0" smtClean="0"/>
              <a:t>错误之处、</a:t>
            </a:r>
            <a:r>
              <a:rPr lang="en-US" altLang="zh-CN" sz="4000" smtClean="0"/>
              <a:t/>
            </a:r>
            <a:br>
              <a:rPr lang="en-US" altLang="zh-CN" sz="4000" smtClean="0"/>
            </a:br>
            <a:r>
              <a:rPr lang="en-US" altLang="zh-CN" sz="4000" smtClean="0"/>
              <a:t>            </a:t>
            </a:r>
            <a:r>
              <a:rPr lang="zh-CN" altLang="en-US" sz="4000" smtClean="0"/>
              <a:t>正确</a:t>
            </a:r>
            <a:r>
              <a:rPr lang="zh-CN" altLang="en-US" sz="4000" dirty="0" smtClean="0"/>
              <a:t>选项</a:t>
            </a:r>
            <a:endParaRPr lang="zh-CN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00"/>
            <a:ext cx="11637040" cy="424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0772" y="1493949"/>
            <a:ext cx="9990455" cy="888990"/>
          </a:xfrm>
        </p:spPr>
        <p:txBody>
          <a:bodyPr>
            <a:normAutofit/>
          </a:bodyPr>
          <a:lstStyle/>
          <a:p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八课</a:t>
            </a:r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践行中华传统美德</a:t>
            </a:r>
            <a:endParaRPr lang="zh-CN" altLang="zh-CN" sz="4800" kern="100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9" y="2966771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作业讲评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7637CD8-F4F5-23F6-F0A5-548E9A3F2712}"/>
              </a:ext>
            </a:extLst>
          </p:cNvPr>
          <p:cNvSpPr/>
          <p:nvPr/>
        </p:nvSpPr>
        <p:spPr>
          <a:xfrm>
            <a:off x="2959512" y="4796151"/>
            <a:ext cx="6055261" cy="6882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基于</a:t>
            </a:r>
            <a:r>
              <a:rPr lang="zh-CN" altLang="en-US" sz="2800" b="1" dirty="0">
                <a:solidFill>
                  <a:srgbClr val="FFFF00"/>
                </a:solidFill>
              </a:rPr>
              <a:t>情境  </a:t>
            </a:r>
            <a:r>
              <a:rPr lang="zh-CN" altLang="en-US" sz="2800" dirty="0"/>
              <a:t>运用</a:t>
            </a:r>
            <a:r>
              <a:rPr lang="zh-CN" altLang="en-US" sz="2800" b="1" dirty="0">
                <a:solidFill>
                  <a:srgbClr val="FFFF00"/>
                </a:solidFill>
              </a:rPr>
              <a:t>知识  解决</a:t>
            </a:r>
            <a:r>
              <a:rPr lang="zh-CN" altLang="en-US" sz="2800" dirty="0"/>
              <a:t>具体</a:t>
            </a:r>
            <a:r>
              <a:rPr lang="zh-CN" altLang="en-US" sz="2800" b="1" dirty="0">
                <a:solidFill>
                  <a:srgbClr val="FFFF00"/>
                </a:solidFill>
              </a:rPr>
              <a:t>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 t="40870" r="9960" b="26505"/>
          <a:stretch/>
        </p:blipFill>
        <p:spPr>
          <a:xfrm>
            <a:off x="1020619" y="620459"/>
            <a:ext cx="10981555" cy="58806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-118497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P37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731298" y="1135219"/>
            <a:ext cx="9712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2248161" y="5463968"/>
            <a:ext cx="776393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8067" y="1674628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333691" y="1585853"/>
            <a:ext cx="48104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09327" y="416268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506557" y="1727865"/>
            <a:ext cx="12381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474852" y="2815297"/>
            <a:ext cx="1376012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P66/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sp>
        <p:nvSpPr>
          <p:cNvPr id="20" name="矩形 19"/>
          <p:cNvSpPr/>
          <p:nvPr/>
        </p:nvSpPr>
        <p:spPr>
          <a:xfrm>
            <a:off x="5584435" y="3674699"/>
            <a:ext cx="1021942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P67/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5763511" y="4716433"/>
            <a:ext cx="173456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1713775" y="4817631"/>
            <a:ext cx="497373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6154" r="2401" b="77641"/>
          <a:stretch/>
        </p:blipFill>
        <p:spPr>
          <a:xfrm>
            <a:off x="1353290" y="3871122"/>
            <a:ext cx="10285402" cy="2881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 t="73495" r="9960" b="5435"/>
          <a:stretch/>
        </p:blipFill>
        <p:spPr>
          <a:xfrm>
            <a:off x="1333692" y="135950"/>
            <a:ext cx="10305000" cy="35859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P37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987492" y="793330"/>
            <a:ext cx="301365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98969" y="1366369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573182" y="1248228"/>
            <a:ext cx="12833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23903" y="4453370"/>
            <a:ext cx="1048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035040" y="5038145"/>
            <a:ext cx="10782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370597" y="2620547"/>
            <a:ext cx="1376012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P66-68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582733" y="5260367"/>
            <a:ext cx="1021942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P68/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</a:p>
        </p:txBody>
      </p:sp>
      <p:sp>
        <p:nvSpPr>
          <p:cNvPr id="21" name="矩形 20"/>
          <p:cNvSpPr/>
          <p:nvPr/>
        </p:nvSpPr>
        <p:spPr>
          <a:xfrm>
            <a:off x="5538030" y="6291807"/>
            <a:ext cx="1111348" cy="3922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P71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9463314" y="4625380"/>
            <a:ext cx="24334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0" y="388494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P38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040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1739" b="28084"/>
          <a:stretch/>
        </p:blipFill>
        <p:spPr>
          <a:xfrm>
            <a:off x="1861830" y="0"/>
            <a:ext cx="809122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P38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219899" y="457173"/>
            <a:ext cx="10281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362693" y="1427236"/>
            <a:ext cx="715621" cy="3887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3633" y="820725"/>
            <a:ext cx="100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474880" y="470916"/>
            <a:ext cx="117555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929042" y="3429000"/>
            <a:ext cx="360382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线形标注 2 8"/>
          <p:cNvSpPr/>
          <p:nvPr/>
        </p:nvSpPr>
        <p:spPr>
          <a:xfrm>
            <a:off x="6074096" y="1206479"/>
            <a:ext cx="917547" cy="38877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8026"/>
              <a:gd name="adj6" fmla="val -71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无关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4871184" y="4407850"/>
            <a:ext cx="34793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219899" y="4407850"/>
            <a:ext cx="34793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546538" y="5530920"/>
            <a:ext cx="34793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477332" y="6374982"/>
            <a:ext cx="34793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6733989" y="4529797"/>
            <a:ext cx="1087648" cy="17185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6733989" y="5389085"/>
            <a:ext cx="1087648" cy="163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733989" y="4518047"/>
            <a:ext cx="1087648" cy="17303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3087971" y="4518047"/>
            <a:ext cx="990343" cy="3887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795810" y="4019079"/>
            <a:ext cx="566883" cy="3887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71439" y="57060"/>
            <a:ext cx="8995892" cy="3768597"/>
            <a:chOff x="1800665" y="1"/>
            <a:chExt cx="7885280" cy="4100621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1" t="71916" r="1948" b="5751"/>
            <a:stretch/>
          </p:blipFill>
          <p:spPr>
            <a:xfrm>
              <a:off x="1800665" y="1"/>
              <a:ext cx="7885280" cy="3207434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5" t="5751" r="10165" b="87050"/>
            <a:stretch/>
          </p:blipFill>
          <p:spPr>
            <a:xfrm>
              <a:off x="1800665" y="3123090"/>
              <a:ext cx="7885280" cy="977532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-41215" y="606082"/>
            <a:ext cx="8050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P38</a:t>
            </a:r>
            <a:endParaRPr lang="zh-CN" altLang="en-US" sz="32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895951" y="2950805"/>
            <a:ext cx="1266873" cy="4256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718555" y="3392604"/>
            <a:ext cx="157347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68401" y="4673314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65447" y="5843207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48556" y="4658762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3697094" y="3825658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7354194" y="3942476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8" name="TextBox 98"/>
          <p:cNvSpPr txBox="1"/>
          <p:nvPr>
            <p:custDataLst>
              <p:tags r:id="rId3"/>
            </p:custDataLst>
          </p:nvPr>
        </p:nvSpPr>
        <p:spPr>
          <a:xfrm>
            <a:off x="9860532" y="5243537"/>
            <a:ext cx="1756706" cy="960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驱动</a:t>
            </a:r>
            <a:endParaRPr lang="en-US" altLang="zh-CN" sz="32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4258509" y="3682888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5381615" y="5258432"/>
            <a:ext cx="264928" cy="5616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3457" y="5258432"/>
            <a:ext cx="191658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左大括号 29"/>
          <p:cNvSpPr/>
          <p:nvPr/>
        </p:nvSpPr>
        <p:spPr>
          <a:xfrm rot="10800000">
            <a:off x="6375655" y="4806368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35315" y="6264181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4205492" y="4860156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800255" y="5318671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9256418" y="5349394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3828267" y="293504"/>
            <a:ext cx="50839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083240" y="1646830"/>
            <a:ext cx="30795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723938" y="2452934"/>
            <a:ext cx="243888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8914815" y="1646830"/>
            <a:ext cx="1340533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9262773" y="3372768"/>
            <a:ext cx="1304558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标注 14"/>
          <p:cNvSpPr/>
          <p:nvPr/>
        </p:nvSpPr>
        <p:spPr>
          <a:xfrm>
            <a:off x="1308296" y="606081"/>
            <a:ext cx="1260106" cy="582857"/>
          </a:xfrm>
          <a:prstGeom prst="wedgeRoundRectCallout">
            <a:avLst>
              <a:gd name="adj1" fmla="val 86631"/>
              <a:gd name="adj2" fmla="val 80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讲诚信</a:t>
            </a:r>
          </a:p>
        </p:txBody>
      </p:sp>
      <p:sp>
        <p:nvSpPr>
          <p:cNvPr id="16" name="矩形标注 15"/>
          <p:cNvSpPr/>
          <p:nvPr/>
        </p:nvSpPr>
        <p:spPr>
          <a:xfrm>
            <a:off x="10567331" y="1646830"/>
            <a:ext cx="1443345" cy="528391"/>
          </a:xfrm>
          <a:prstGeom prst="wedgeRectCallout">
            <a:avLst>
              <a:gd name="adj1" fmla="val -78337"/>
              <a:gd name="adj2" fmla="val -6480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自强不息</a:t>
            </a:r>
            <a:endParaRPr lang="zh-CN" altLang="en-US" sz="2400" b="1" dirty="0"/>
          </a:p>
        </p:txBody>
      </p:sp>
      <p:cxnSp>
        <p:nvCxnSpPr>
          <p:cNvPr id="42" name="直接连接符 41"/>
          <p:cNvCxnSpPr/>
          <p:nvPr/>
        </p:nvCxnSpPr>
        <p:spPr>
          <a:xfrm>
            <a:off x="2413442" y="3708048"/>
            <a:ext cx="652279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3867067" y="2102157"/>
            <a:ext cx="633437" cy="425661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28" grpId="0" animBg="1"/>
      <p:bldP spid="28" grpId="1" animBg="1"/>
      <p:bldP spid="4" grpId="0" animBg="1"/>
      <p:bldP spid="6" grpId="0" animBg="1"/>
      <p:bldP spid="29" grpId="0" animBg="1"/>
      <p:bldP spid="30" grpId="0" animBg="1"/>
      <p:bldP spid="8" grpId="0"/>
      <p:bldP spid="9" grpId="0" animBg="1"/>
      <p:bldP spid="31" grpId="0" animBg="1"/>
      <p:bldP spid="33" grpId="0" animBg="1"/>
      <p:bldP spid="15" grpId="0" animBg="1"/>
      <p:bldP spid="16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22233" y="3925852"/>
            <a:ext cx="115790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prstClr val="black"/>
                </a:solidFill>
              </a:rPr>
              <a:t>答案要求：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algn="just"/>
            <a:r>
              <a:rPr lang="zh-CN" altLang="en-US" sz="2400" b="1" dirty="0" smtClean="0">
                <a:solidFill>
                  <a:srgbClr val="00B050"/>
                </a:solidFill>
              </a:rPr>
              <a:t>    </a:t>
            </a:r>
            <a:r>
              <a:rPr lang="en-US" altLang="zh-CN" sz="2400" b="1" dirty="0">
                <a:solidFill>
                  <a:prstClr val="black"/>
                </a:solidFill>
              </a:rPr>
              <a:t>1</a:t>
            </a:r>
            <a:r>
              <a:rPr lang="zh-CN" altLang="en-US" sz="2400" b="1" dirty="0">
                <a:solidFill>
                  <a:prstClr val="black"/>
                </a:solidFill>
              </a:rPr>
              <a:t>、主题鲜明，如：梁颢抄书 诚实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守信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pPr algn="just"/>
            <a:r>
              <a:rPr lang="en-US" altLang="zh-CN" sz="2400" b="1" dirty="0">
                <a:solidFill>
                  <a:prstClr val="black"/>
                </a:solidFill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  2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、结合材料分析梁颢具有的品质（侧重一个方面，兼顾另一个方面）。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pPr algn="just"/>
            <a:r>
              <a:rPr lang="en-US" altLang="zh-CN" sz="2400" b="1" dirty="0">
                <a:solidFill>
                  <a:prstClr val="black"/>
                </a:solidFill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  3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、我们如何向他学习。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97" y="858129"/>
            <a:ext cx="5833404" cy="1941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7" y="140677"/>
            <a:ext cx="9098458" cy="326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0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9231" b="31077"/>
          <a:stretch/>
        </p:blipFill>
        <p:spPr>
          <a:xfrm>
            <a:off x="449554" y="253218"/>
            <a:ext cx="11141548" cy="63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10257" r="1" b="10564"/>
          <a:stretch/>
        </p:blipFill>
        <p:spPr>
          <a:xfrm>
            <a:off x="1167620" y="112540"/>
            <a:ext cx="10045376" cy="65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97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JkYTliMTNiMTQwOTlkMmJhYTg1ZTllMWRkN2NmYT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>
          <a:defRPr lang="zh-CN" altLang="en-US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</TotalTime>
  <Words>135</Words>
  <Application>Microsoft Office PowerPoint</Application>
  <PresentationFormat>自定义</PresentationFormat>
  <Paragraphs>36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选择题要求：页码、             错误之处、             正确选项</vt:lpstr>
      <vt:lpstr>第八课  践行中华传统美德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 伶君</dc:creator>
  <cp:lastModifiedBy>微软用户</cp:lastModifiedBy>
  <cp:revision>405</cp:revision>
  <dcterms:created xsi:type="dcterms:W3CDTF">2022-07-15T06:31:00Z</dcterms:created>
  <dcterms:modified xsi:type="dcterms:W3CDTF">2025-03-25T05:28:00Z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7A8A55A588624255BEF172D875FEAB15</vt:lpwstr>
  </property>
  <property fmtid="{D5CDD505-2E9C-101B-9397-08002B2CF9AE}" pid="3" name="KSOProductBuildVer">
    <vt:lpwstr>2052-12.1.0.18276</vt:lpwstr>
  </property>
</Properties>
</file>