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722" r:id="rId2"/>
    <p:sldId id="672" r:id="rId3"/>
    <p:sldId id="725" r:id="rId4"/>
    <p:sldId id="726" r:id="rId5"/>
    <p:sldId id="720" r:id="rId6"/>
    <p:sldId id="717" r:id="rId7"/>
    <p:sldId id="718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en-US" sz="4800" kern="100">
                <a:ea typeface="楷体" panose="02010609060101010101" pitchFamily="49" charset="-122"/>
                <a:cs typeface="Times New Roman" panose="02020603050405020304" pitchFamily="18" charset="0"/>
              </a:rPr>
              <a:t>第七课  弘扬中华人文</a:t>
            </a:r>
            <a:r>
              <a:rPr lang="zh-CN" altLang="en-US" sz="4800" kern="100" smtClean="0">
                <a:ea typeface="楷体" panose="02010609060101010101" pitchFamily="49" charset="-122"/>
                <a:cs typeface="Times New Roman" panose="02020603050405020304" pitchFamily="18" charset="0"/>
              </a:rPr>
              <a:t>精神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37900" r="2453" b="26252"/>
          <a:stretch/>
        </p:blipFill>
        <p:spPr>
          <a:xfrm>
            <a:off x="1347139" y="440003"/>
            <a:ext cx="10722941" cy="59202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P34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658717" y="797594"/>
            <a:ext cx="9712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8549083" y="5960519"/>
            <a:ext cx="1492089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0379" y="1408573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757852" y="1431108"/>
            <a:ext cx="25666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34579" y="414929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86180" y="1886981"/>
            <a:ext cx="328920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370597" y="2620547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P59/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6626201" y="3210466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P60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13144" y="4245552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463314" y="4245552"/>
            <a:ext cx="24334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977479" y="5387758"/>
            <a:ext cx="914231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P34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5737" r="80873"/>
          <a:stretch/>
        </p:blipFill>
        <p:spPr>
          <a:xfrm rot="5400000">
            <a:off x="5497601" y="-392153"/>
            <a:ext cx="2320465" cy="106482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t="73748" r="2453" b="5895"/>
          <a:stretch/>
        </p:blipFill>
        <p:spPr>
          <a:xfrm>
            <a:off x="1333691" y="534568"/>
            <a:ext cx="10648283" cy="321319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003701" y="1005812"/>
            <a:ext cx="28014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048941" y="4543219"/>
            <a:ext cx="1431243" cy="388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6962" y="1490851"/>
            <a:ext cx="533949" cy="65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18452" y="1490851"/>
            <a:ext cx="274245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43774" y="4419564"/>
            <a:ext cx="26606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514958" y="2689413"/>
            <a:ext cx="1466242" cy="4055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20" name="矩形 19"/>
          <p:cNvSpPr/>
          <p:nvPr/>
        </p:nvSpPr>
        <p:spPr>
          <a:xfrm>
            <a:off x="7960858" y="5123086"/>
            <a:ext cx="1088954" cy="3895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P59/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45986" y="3892906"/>
            <a:ext cx="49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21766" y="5703452"/>
            <a:ext cx="3021147" cy="3887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9" grpId="0" animBg="1"/>
      <p:bldP spid="20" grpId="0" animBg="1"/>
      <p:bldP spid="24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7" t="10899" r="50948"/>
          <a:stretch/>
        </p:blipFill>
        <p:spPr>
          <a:xfrm rot="5400000">
            <a:off x="4174529" y="-2089383"/>
            <a:ext cx="5085268" cy="1067770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P34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388167" y="1233230"/>
            <a:ext cx="48702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931051" y="1807358"/>
            <a:ext cx="110518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931" y="1194447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0499863" y="3811688"/>
            <a:ext cx="13607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82199" y="4194082"/>
            <a:ext cx="11298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135272" y="2563591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P62/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20" name="矩形 19"/>
          <p:cNvSpPr/>
          <p:nvPr/>
        </p:nvSpPr>
        <p:spPr>
          <a:xfrm>
            <a:off x="7979150" y="4368963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P59/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55194" y="3735258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053883" y="4194082"/>
            <a:ext cx="450166" cy="11571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291144" y="4939670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P62/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7674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0" t="13080" r="33747"/>
          <a:stretch/>
        </p:blipFill>
        <p:spPr>
          <a:xfrm rot="5400000">
            <a:off x="5166975" y="-3717999"/>
            <a:ext cx="3100696" cy="107336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41215" y="606082"/>
            <a:ext cx="805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P35</a:t>
            </a:r>
            <a:endParaRPr lang="zh-CN" altLang="en-US" sz="32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79623" y="2702437"/>
            <a:ext cx="1405387" cy="4967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755114" y="3170044"/>
            <a:ext cx="3923532" cy="161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68401" y="467331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5447" y="5843207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48556" y="4658762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697094" y="3825658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7354194" y="394247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860532" y="5243537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4258509" y="368288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5381615" y="5258432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3457" y="5258432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6375655" y="480636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35315" y="6264181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205492" y="4860156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800255" y="5318671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9256418" y="5349394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167637" y="606082"/>
            <a:ext cx="79938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381615" y="1054161"/>
            <a:ext cx="11618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973908" y="1532463"/>
            <a:ext cx="148818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800018" y="2670068"/>
            <a:ext cx="1000237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线形标注 1 18"/>
          <p:cNvSpPr/>
          <p:nvPr/>
        </p:nvSpPr>
        <p:spPr>
          <a:xfrm>
            <a:off x="187039" y="3143870"/>
            <a:ext cx="2005675" cy="2099667"/>
          </a:xfrm>
          <a:prstGeom prst="borderCallout1">
            <a:avLst>
              <a:gd name="adj1" fmla="val 42325"/>
              <a:gd name="adj2" fmla="val 102923"/>
              <a:gd name="adj3" fmla="val 6686"/>
              <a:gd name="adj4" fmla="val 145095"/>
            </a:avLst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b="1" spc="-300" dirty="0" smtClean="0"/>
              <a:t>求同存异、和而不同</a:t>
            </a:r>
            <a:endParaRPr lang="en-US" altLang="zh-CN" b="1" spc="-300" dirty="0" smtClean="0"/>
          </a:p>
          <a:p>
            <a:pPr algn="ctr">
              <a:spcBef>
                <a:spcPts val="600"/>
              </a:spcBef>
            </a:pPr>
            <a:r>
              <a:rPr lang="zh-CN" altLang="en-US" b="1" spc="-300" dirty="0"/>
              <a:t>文以载</a:t>
            </a:r>
            <a:r>
              <a:rPr lang="zh-CN" altLang="en-US" b="1" spc="-300" dirty="0" smtClean="0"/>
              <a:t>道、以文化人</a:t>
            </a:r>
            <a:endParaRPr lang="en-US" altLang="zh-CN" b="1" spc="-300" dirty="0" smtClean="0"/>
          </a:p>
          <a:p>
            <a:pPr algn="ctr">
              <a:spcBef>
                <a:spcPts val="600"/>
              </a:spcBef>
            </a:pPr>
            <a:r>
              <a:rPr lang="zh-CN" altLang="en-US" b="1" spc="-300" dirty="0" smtClean="0"/>
              <a:t>形神兼备、情景交融</a:t>
            </a:r>
            <a:endParaRPr lang="en-US" altLang="zh-CN" b="1" spc="-300" dirty="0" smtClean="0"/>
          </a:p>
          <a:p>
            <a:pPr algn="ctr">
              <a:spcBef>
                <a:spcPts val="600"/>
              </a:spcBef>
            </a:pPr>
            <a:r>
              <a:rPr lang="zh-CN" altLang="en-US" b="1" spc="-300" dirty="0"/>
              <a:t>俭约自</a:t>
            </a:r>
            <a:r>
              <a:rPr lang="zh-CN" altLang="en-US" b="1" spc="-300" dirty="0" smtClean="0"/>
              <a:t>守、中和泰和</a:t>
            </a:r>
            <a:endParaRPr lang="en-US" altLang="zh-CN" b="1" spc="-300" dirty="0" smtClean="0"/>
          </a:p>
          <a:p>
            <a:pPr algn="ctr">
              <a:spcBef>
                <a:spcPts val="600"/>
              </a:spcBef>
            </a:pPr>
            <a:r>
              <a:rPr lang="zh-CN" altLang="en-US" b="1" spc="-150" dirty="0"/>
              <a:t>社会和谐</a:t>
            </a:r>
            <a:endParaRPr lang="en-US" altLang="zh-CN" b="1" spc="-150" dirty="0"/>
          </a:p>
          <a:p>
            <a:pPr algn="ctr">
              <a:spcBef>
                <a:spcPts val="600"/>
              </a:spcBef>
            </a:pPr>
            <a:r>
              <a:rPr lang="zh-CN" altLang="en-US" b="1" spc="-150" dirty="0"/>
              <a:t>向上向善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035196" y="2711367"/>
            <a:ext cx="1304558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1002837" y="287429"/>
            <a:ext cx="1509293" cy="786620"/>
          </a:xfrm>
          <a:prstGeom prst="wedgeRoundRectCallout">
            <a:avLst>
              <a:gd name="adj1" fmla="val 86631"/>
              <a:gd name="adj2" fmla="val 80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求同存异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/>
              <a:t>和而不同</a:t>
            </a:r>
            <a:endParaRPr lang="zh-CN" altLang="en-US" sz="2400" b="1" dirty="0" smtClean="0"/>
          </a:p>
        </p:txBody>
      </p:sp>
      <p:sp>
        <p:nvSpPr>
          <p:cNvPr id="16" name="矩形标注 15"/>
          <p:cNvSpPr/>
          <p:nvPr/>
        </p:nvSpPr>
        <p:spPr>
          <a:xfrm>
            <a:off x="7263384" y="2743846"/>
            <a:ext cx="1443345" cy="910655"/>
          </a:xfrm>
          <a:prstGeom prst="wedgeRectCallout">
            <a:avLst>
              <a:gd name="adj1" fmla="val -78337"/>
              <a:gd name="adj2" fmla="val -648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形神兼备</a:t>
            </a:r>
            <a:endParaRPr lang="en-US" altLang="zh-CN" sz="2400" b="1" dirty="0"/>
          </a:p>
          <a:p>
            <a:pPr algn="ctr"/>
            <a:r>
              <a:rPr lang="zh-CN" altLang="en-US" sz="2400" b="1" dirty="0"/>
              <a:t>情景交融</a:t>
            </a:r>
          </a:p>
        </p:txBody>
      </p:sp>
      <p:sp>
        <p:nvSpPr>
          <p:cNvPr id="40" name="矩形标注 39"/>
          <p:cNvSpPr/>
          <p:nvPr/>
        </p:nvSpPr>
        <p:spPr>
          <a:xfrm>
            <a:off x="10167637" y="2917999"/>
            <a:ext cx="1443345" cy="736501"/>
          </a:xfrm>
          <a:prstGeom prst="wedgeRectCallout">
            <a:avLst>
              <a:gd name="adj1" fmla="val -53971"/>
              <a:gd name="adj2" fmla="val -7074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向上向善</a:t>
            </a:r>
          </a:p>
          <a:p>
            <a:pPr algn="ctr"/>
            <a:r>
              <a:rPr lang="zh-CN" altLang="en-US" sz="2400" b="1" dirty="0" smtClean="0"/>
              <a:t>以文化人</a:t>
            </a:r>
            <a:endParaRPr lang="zh-CN" altLang="en-US" sz="2400" b="1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7056856" y="2188518"/>
            <a:ext cx="3110781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19" grpId="0" animBg="1"/>
      <p:bldP spid="15" grpId="0" animBg="1"/>
      <p:bldP spid="16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22233" y="3580711"/>
            <a:ext cx="11579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smtClean="0">
                <a:solidFill>
                  <a:srgbClr val="00B050"/>
                </a:solidFill>
              </a:rPr>
              <a:t>    首先</a:t>
            </a:r>
            <a:r>
              <a:rPr lang="zh-CN" altLang="en-US" sz="2400" b="1" dirty="0">
                <a:solidFill>
                  <a:srgbClr val="00B050"/>
                </a:solidFill>
              </a:rPr>
              <a:t>，</a:t>
            </a:r>
            <a:r>
              <a:rPr lang="zh-CN" altLang="en-US" sz="2400" b="1" dirty="0">
                <a:solidFill>
                  <a:srgbClr val="0070C0"/>
                </a:solidFill>
              </a:rPr>
              <a:t>敦煌文化在保持自身特色的同时，吸收、借鉴各种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文明，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体现</a:t>
            </a:r>
            <a:r>
              <a:rPr lang="zh-CN" altLang="en-US" sz="2400" b="1" dirty="0">
                <a:solidFill>
                  <a:srgbClr val="00B050"/>
                </a:solidFill>
              </a:rPr>
              <a:t>了</a:t>
            </a:r>
            <a:r>
              <a:rPr lang="zh-CN" altLang="en-US" sz="2400" dirty="0"/>
              <a:t> </a:t>
            </a:r>
            <a:r>
              <a:rPr lang="zh-CN" altLang="en-US" sz="2400" b="1" dirty="0">
                <a:solidFill>
                  <a:prstClr val="black"/>
                </a:solidFill>
              </a:rPr>
              <a:t>“求同存异、和而不同的处世方法”</a:t>
            </a:r>
            <a:r>
              <a:rPr lang="zh-CN" altLang="en-US" sz="2400" dirty="0" smtClean="0"/>
              <a:t>；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其次</a:t>
            </a:r>
            <a:r>
              <a:rPr lang="zh-CN" altLang="en-US" sz="2400" b="1" dirty="0">
                <a:solidFill>
                  <a:srgbClr val="00B050"/>
                </a:solidFill>
              </a:rPr>
              <a:t>，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敦煌</a:t>
            </a:r>
            <a:r>
              <a:rPr lang="zh-CN" altLang="en-US" sz="2400" b="1" dirty="0">
                <a:solidFill>
                  <a:srgbClr val="0070C0"/>
                </a:solidFill>
              </a:rPr>
              <a:t>壁画向世人展现了独具神韵的审美情趣，</a:t>
            </a:r>
            <a:r>
              <a:rPr lang="zh-CN" altLang="en-US" sz="2400" b="1" dirty="0">
                <a:solidFill>
                  <a:srgbClr val="00B050"/>
                </a:solidFill>
              </a:rPr>
              <a:t>反映了</a:t>
            </a:r>
            <a:r>
              <a:rPr lang="zh-CN" altLang="en-US" sz="2400" dirty="0"/>
              <a:t> </a:t>
            </a:r>
            <a:r>
              <a:rPr lang="zh-CN" altLang="en-US" sz="2400" b="1" dirty="0">
                <a:solidFill>
                  <a:prstClr val="black"/>
                </a:solidFill>
              </a:rPr>
              <a:t>“形神兼备、情景交融的美学追求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”</a:t>
            </a:r>
            <a:r>
              <a:rPr lang="zh-CN" altLang="en-US" sz="2400" dirty="0" smtClean="0"/>
              <a:t>；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最后，</a:t>
            </a:r>
            <a:r>
              <a:rPr lang="zh-CN" altLang="en-US" sz="2400" dirty="0" smtClean="0"/>
              <a:t>“</a:t>
            </a:r>
            <a:r>
              <a:rPr lang="zh-CN" altLang="en-US" sz="2400" b="1" dirty="0">
                <a:solidFill>
                  <a:srgbClr val="0070C0"/>
                </a:solidFill>
              </a:rPr>
              <a:t>牛王九太子”“九色鹿”等壁画故事</a:t>
            </a:r>
            <a:r>
              <a:rPr lang="zh-CN" altLang="en-US" sz="2400" b="1" dirty="0">
                <a:solidFill>
                  <a:srgbClr val="00B050"/>
                </a:solidFill>
              </a:rPr>
              <a:t>承载了</a:t>
            </a:r>
            <a:r>
              <a:rPr lang="zh-CN" altLang="en-US" sz="2400" b="1" dirty="0">
                <a:solidFill>
                  <a:prstClr val="black"/>
                </a:solidFill>
              </a:rPr>
              <a:t>向上向善的教化思想</a:t>
            </a:r>
            <a:r>
              <a:rPr lang="en-US" altLang="zh-CN" sz="2400" b="1" dirty="0">
                <a:solidFill>
                  <a:prstClr val="black"/>
                </a:solidFill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</a:rPr>
              <a:t>实现了以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文化人</a:t>
            </a:r>
            <a:r>
              <a:rPr lang="zh-CN" altLang="en-US" sz="2400" b="1" dirty="0">
                <a:solidFill>
                  <a:prstClr val="black"/>
                </a:solidFill>
              </a:rPr>
              <a:t>，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促进</a:t>
            </a:r>
            <a:r>
              <a:rPr lang="zh-CN" altLang="en-US" sz="2400" b="1" dirty="0">
                <a:solidFill>
                  <a:prstClr val="black"/>
                </a:solidFill>
              </a:rPr>
              <a:t>社会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和谐。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srgbClr val="00B050"/>
                </a:solidFill>
              </a:rPr>
              <a:t>    因此</a:t>
            </a:r>
            <a:r>
              <a:rPr lang="zh-CN" altLang="en-US" sz="2400" b="1" dirty="0">
                <a:solidFill>
                  <a:srgbClr val="00B050"/>
                </a:solidFill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我们</a:t>
            </a:r>
            <a:r>
              <a:rPr lang="zh-CN" altLang="en-US" sz="2400" b="1" dirty="0">
                <a:solidFill>
                  <a:srgbClr val="FF0000"/>
                </a:solidFill>
              </a:rPr>
              <a:t>要研究和弘扬敦煌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文化，学习</a:t>
            </a:r>
            <a:r>
              <a:rPr lang="zh-CN" altLang="en-US" sz="2400" b="1" dirty="0">
                <a:solidFill>
                  <a:srgbClr val="FF0000"/>
                </a:solidFill>
              </a:rPr>
              <a:t>其所承载的人文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精神，发挥</a:t>
            </a:r>
            <a:r>
              <a:rPr lang="zh-CN" altLang="en-US" sz="2400" b="1" dirty="0">
                <a:solidFill>
                  <a:srgbClr val="FF0000"/>
                </a:solidFill>
              </a:rPr>
              <a:t>其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强大</a:t>
            </a:r>
            <a:r>
              <a:rPr lang="zh-CN" altLang="en-US" sz="2400" b="1" dirty="0">
                <a:solidFill>
                  <a:srgbClr val="FF0000"/>
                </a:solidFill>
              </a:rPr>
              <a:t>的熏陶教化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作用，弘扬</a:t>
            </a:r>
            <a:r>
              <a:rPr lang="zh-CN" altLang="en-US" sz="2400" b="1" dirty="0">
                <a:solidFill>
                  <a:srgbClr val="FF0000"/>
                </a:solidFill>
              </a:rPr>
              <a:t>向上向善的思想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文化，促进</a:t>
            </a:r>
            <a:r>
              <a:rPr lang="zh-CN" altLang="en-US" sz="2400" b="1" dirty="0">
                <a:solidFill>
                  <a:srgbClr val="FF0000"/>
                </a:solidFill>
              </a:rPr>
              <a:t>社会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和谐。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97" y="858129"/>
            <a:ext cx="5833404" cy="194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21"/>
            <a:ext cx="9336345" cy="322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259</Words>
  <Application>Microsoft Office PowerPoint</Application>
  <PresentationFormat>自定义</PresentationFormat>
  <Paragraphs>47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选择题要求：页码、             错误之处、             正确选项</vt:lpstr>
      <vt:lpstr>第七课  弘扬中华人文精神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405</cp:revision>
  <dcterms:created xsi:type="dcterms:W3CDTF">2022-07-15T06:31:00Z</dcterms:created>
  <dcterms:modified xsi:type="dcterms:W3CDTF">2025-05-30T02:12:27Z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