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722" r:id="rId2"/>
    <p:sldId id="672" r:id="rId3"/>
    <p:sldId id="720" r:id="rId4"/>
    <p:sldId id="700" r:id="rId5"/>
    <p:sldId id="723" r:id="rId6"/>
    <p:sldId id="717" r:id="rId7"/>
    <p:sldId id="718" r:id="rId8"/>
    <p:sldId id="724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2025/3/3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849042" y="4839286"/>
            <a:ext cx="6223425" cy="166802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4000" dirty="0" smtClean="0"/>
              <a:t>选择题要求：页码、</a:t>
            </a: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r>
              <a:rPr lang="en-US" altLang="zh-CN" sz="4000" dirty="0" smtClean="0"/>
              <a:t>            </a:t>
            </a:r>
            <a:r>
              <a:rPr lang="zh-CN" altLang="en-US" sz="4000" dirty="0" smtClean="0"/>
              <a:t>错误之处、</a:t>
            </a:r>
            <a:r>
              <a:rPr lang="en-US" altLang="zh-CN" sz="4000" smtClean="0"/>
              <a:t/>
            </a:r>
            <a:br>
              <a:rPr lang="en-US" altLang="zh-CN" sz="4000" smtClean="0"/>
            </a:br>
            <a:r>
              <a:rPr lang="en-US" altLang="zh-CN" sz="4000" smtClean="0"/>
              <a:t>            </a:t>
            </a:r>
            <a:r>
              <a:rPr lang="zh-CN" altLang="en-US" sz="4000" smtClean="0"/>
              <a:t>正确</a:t>
            </a:r>
            <a:r>
              <a:rPr lang="zh-CN" altLang="en-US" sz="4000" dirty="0" smtClean="0"/>
              <a:t>选项</a:t>
            </a:r>
            <a:endParaRPr lang="zh-CN" alt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300"/>
            <a:ext cx="11637040" cy="42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49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六课</a:t>
            </a:r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传承核心思想理念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4" t="4625" r="7669" b="29627"/>
          <a:stretch/>
        </p:blipFill>
        <p:spPr>
          <a:xfrm>
            <a:off x="1659988" y="57907"/>
            <a:ext cx="10013647" cy="64449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P31</a:t>
            </a:r>
            <a:endParaRPr lang="zh-CN" altLang="en-US" sz="5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545482" y="417303"/>
            <a:ext cx="48362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5043775" y="67712"/>
            <a:ext cx="914231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1118" y="395699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3658717" y="2948615"/>
            <a:ext cx="194252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258389" y="295708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943849" y="4939670"/>
            <a:ext cx="59524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532837" y="1442687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P50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序</a:t>
            </a:r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sp>
        <p:nvSpPr>
          <p:cNvPr id="20" name="矩形 19"/>
          <p:cNvSpPr/>
          <p:nvPr/>
        </p:nvSpPr>
        <p:spPr>
          <a:xfrm>
            <a:off x="9962694" y="3541857"/>
            <a:ext cx="1021942" cy="35031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P51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944189" y="4958942"/>
            <a:ext cx="1111348" cy="39225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P52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44321" y="4368963"/>
            <a:ext cx="934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2377440" y="4939670"/>
            <a:ext cx="407963" cy="33571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2377440" y="4939670"/>
            <a:ext cx="3432517" cy="7996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4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9" t="7018" r="1559" b="75385"/>
          <a:stretch/>
        </p:blipFill>
        <p:spPr>
          <a:xfrm>
            <a:off x="1768370" y="2433710"/>
            <a:ext cx="10111659" cy="304225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4" t="70308" r="10369" b="10154"/>
          <a:stretch/>
        </p:blipFill>
        <p:spPr>
          <a:xfrm>
            <a:off x="1768370" y="438787"/>
            <a:ext cx="10111659" cy="19949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4050" y="407321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P31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399606" y="4105945"/>
            <a:ext cx="1679779" cy="3454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008639" y="142820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259705" y="1330651"/>
            <a:ext cx="13288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5002603" y="4133068"/>
            <a:ext cx="1821596" cy="3183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cxnSp>
        <p:nvCxnSpPr>
          <p:cNvPr id="17" name="直接连接符 16"/>
          <p:cNvCxnSpPr/>
          <p:nvPr/>
        </p:nvCxnSpPr>
        <p:spPr>
          <a:xfrm>
            <a:off x="9079386" y="3504687"/>
            <a:ext cx="13447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9374070" y="1401143"/>
            <a:ext cx="935801" cy="43633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P56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321467" y="3565992"/>
            <a:ext cx="860612" cy="3556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P56</a:t>
            </a:r>
            <a:endParaRPr lang="zh-CN" altLang="en-US" sz="2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88840" y="3477500"/>
            <a:ext cx="668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2763401" y="5060905"/>
            <a:ext cx="599103" cy="3183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27" name="矩形 26"/>
          <p:cNvSpPr/>
          <p:nvPr/>
        </p:nvSpPr>
        <p:spPr>
          <a:xfrm>
            <a:off x="82393" y="2624961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P32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05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9" grpId="0" animBg="1"/>
      <p:bldP spid="20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t="24206" r="1558" b="42974"/>
          <a:stretch/>
        </p:blipFill>
        <p:spPr>
          <a:xfrm>
            <a:off x="1579289" y="295131"/>
            <a:ext cx="10369162" cy="590120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P32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262614" y="1795938"/>
            <a:ext cx="2655109" cy="36763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7708402" y="1819403"/>
            <a:ext cx="2209321" cy="8904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6276406" y="3189461"/>
            <a:ext cx="3641317" cy="10349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781822" y="4430528"/>
            <a:ext cx="4135901" cy="79952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5545731" y="1392702"/>
            <a:ext cx="599103" cy="4267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29" name="椭圆 28"/>
          <p:cNvSpPr/>
          <p:nvPr/>
        </p:nvSpPr>
        <p:spPr>
          <a:xfrm>
            <a:off x="4160835" y="2447344"/>
            <a:ext cx="599103" cy="4267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30" name="椭圆 29"/>
          <p:cNvSpPr/>
          <p:nvPr/>
        </p:nvSpPr>
        <p:spPr>
          <a:xfrm>
            <a:off x="6577715" y="2449670"/>
            <a:ext cx="599103" cy="4267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31" name="椭圆 30"/>
          <p:cNvSpPr/>
          <p:nvPr/>
        </p:nvSpPr>
        <p:spPr>
          <a:xfrm>
            <a:off x="3778685" y="2976111"/>
            <a:ext cx="599103" cy="4267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32" name="椭圆 31"/>
          <p:cNvSpPr/>
          <p:nvPr/>
        </p:nvSpPr>
        <p:spPr>
          <a:xfrm>
            <a:off x="4375040" y="4003827"/>
            <a:ext cx="1406782" cy="4267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  <p:sp>
        <p:nvSpPr>
          <p:cNvPr id="33" name="椭圆 32"/>
          <p:cNvSpPr/>
          <p:nvPr/>
        </p:nvSpPr>
        <p:spPr>
          <a:xfrm>
            <a:off x="3179582" y="5045631"/>
            <a:ext cx="599103" cy="4267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163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01" t="56656" r="1559" b="19743"/>
          <a:stretch/>
        </p:blipFill>
        <p:spPr>
          <a:xfrm>
            <a:off x="45576" y="0"/>
            <a:ext cx="10639631" cy="398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1332794" y="-20896"/>
            <a:ext cx="8050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P32</a:t>
            </a:r>
            <a:endParaRPr lang="zh-CN" altLang="en-US" sz="32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263257" y="3166302"/>
            <a:ext cx="3117421" cy="49673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19420" y="3557056"/>
            <a:ext cx="6273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82117" y="4828062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9163" y="5997955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2272" y="4813510"/>
            <a:ext cx="1600200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2810810" y="3980406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467910" y="4097224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8974248" y="5398285"/>
            <a:ext cx="1756706" cy="9602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</a:t>
            </a:r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驱动</a:t>
            </a:r>
            <a:endParaRPr lang="en-US" altLang="zh-CN" sz="3200" dirty="0" smtClean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372225" y="3837636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495331" y="5413180"/>
            <a:ext cx="264928" cy="56160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7173" y="5413180"/>
            <a:ext cx="1916588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  <a:endParaRPr lang="zh-CN" altLang="en-US" sz="3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5489371" y="4961116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49031" y="6418929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319208" y="5014904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913971" y="5473419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8370134" y="5504142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7732604" y="1340194"/>
            <a:ext cx="119740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375144" y="2221780"/>
            <a:ext cx="116183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49305" y="3963630"/>
            <a:ext cx="62731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0019316" y="2349350"/>
            <a:ext cx="2249334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道法</a:t>
            </a:r>
            <a:r>
              <a:rPr lang="zh-CN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自然天人合一</a:t>
            </a:r>
            <a:endParaRPr lang="en-US" altLang="zh-CN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zh-CN" alt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脚踏实地</a:t>
            </a:r>
            <a:r>
              <a:rPr lang="zh-CN" alt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实事求是</a:t>
            </a:r>
            <a:endParaRPr lang="en-US" altLang="zh-CN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pPr algn="ctr"/>
            <a:r>
              <a:rPr lang="zh-CN" altLang="en-US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革故鼎新与时俱进</a:t>
            </a:r>
            <a:endParaRPr lang="en-US" altLang="zh-CN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zh-CN" altLang="en-U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惠民</a:t>
            </a:r>
            <a:r>
              <a:rPr lang="zh-CN" alt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利民安民富民</a:t>
            </a:r>
            <a:endParaRPr lang="zh-CN" alt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5875144" y="2221780"/>
            <a:ext cx="178120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5875144" y="3166302"/>
            <a:ext cx="3473768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线形标注 1 18"/>
          <p:cNvSpPr/>
          <p:nvPr/>
        </p:nvSpPr>
        <p:spPr>
          <a:xfrm>
            <a:off x="8331308" y="2335237"/>
            <a:ext cx="1403536" cy="41771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重要性</a:t>
            </a:r>
            <a:r>
              <a:rPr lang="en-US" altLang="zh-CN" b="1" dirty="0" smtClean="0"/>
              <a:t>P50</a:t>
            </a:r>
            <a:endParaRPr lang="zh-CN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11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265961" y="3580711"/>
            <a:ext cx="11747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solidFill>
                  <a:prstClr val="black"/>
                </a:solidFill>
              </a:rPr>
              <a:t>答案示例：</a:t>
            </a:r>
            <a:endParaRPr lang="en-US" altLang="zh-CN" sz="2400" dirty="0" smtClean="0">
              <a:solidFill>
                <a:prstClr val="black"/>
              </a:solidFill>
            </a:endParaRPr>
          </a:p>
          <a:p>
            <a:pPr algn="just"/>
            <a:r>
              <a:rPr lang="zh-CN" altLang="en-US" sz="2400" b="1" dirty="0" smtClean="0">
                <a:solidFill>
                  <a:prstClr val="black"/>
                </a:solidFill>
              </a:rPr>
              <a:t>我愿意</a:t>
            </a:r>
            <a:r>
              <a:rPr lang="zh-CN" altLang="en-US" sz="2400" dirty="0" smtClean="0"/>
              <a:t>。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因为参与这一活动可以让我更好地体悟中华优秀传统文化。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上海</a:t>
            </a:r>
            <a:r>
              <a:rPr lang="zh-CN" altLang="en-US" sz="2400" b="1" dirty="0">
                <a:solidFill>
                  <a:srgbClr val="0070C0"/>
                </a:solidFill>
              </a:rPr>
              <a:t>盐文化</a:t>
            </a:r>
            <a:r>
              <a:rPr lang="zh-CN" altLang="en-US" sz="2400" b="1" dirty="0">
                <a:solidFill>
                  <a:srgbClr val="00B050"/>
                </a:solidFill>
              </a:rPr>
              <a:t>展现了</a:t>
            </a:r>
            <a:r>
              <a:rPr lang="zh-CN" altLang="en-US" sz="2400" b="1" dirty="0">
                <a:solidFill>
                  <a:prstClr val="black"/>
                </a:solidFill>
              </a:rPr>
              <a:t>中华优秀传统文化思想理念的深邃博大</a:t>
            </a:r>
            <a:r>
              <a:rPr lang="en-US" altLang="zh-CN" sz="2400" b="1" dirty="0">
                <a:solidFill>
                  <a:prstClr val="black"/>
                </a:solidFill>
              </a:rPr>
              <a:t>,</a:t>
            </a:r>
            <a:r>
              <a:rPr lang="zh-CN" altLang="en-US" sz="2400" b="1" dirty="0">
                <a:solidFill>
                  <a:prstClr val="black"/>
                </a:solidFill>
              </a:rPr>
              <a:t>这是解读中华民族历史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发展的</a:t>
            </a:r>
            <a:r>
              <a:rPr lang="zh-CN" altLang="en-US" sz="2400" b="1" dirty="0">
                <a:solidFill>
                  <a:prstClr val="black"/>
                </a:solidFill>
              </a:rPr>
              <a:t>重要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密码。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先民们基于地理条件从海水中提炼海盐，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秉持</a:t>
            </a:r>
            <a:r>
              <a:rPr lang="zh-CN" altLang="en-US" sz="2400" dirty="0" smtClean="0"/>
              <a:t> </a:t>
            </a:r>
            <a:r>
              <a:rPr lang="zh-CN" altLang="en-US" sz="2400" b="1" dirty="0">
                <a:solidFill>
                  <a:prstClr val="black"/>
                </a:solidFill>
              </a:rPr>
              <a:t>“道法自然、天人合一”的思想，尊重</a:t>
            </a:r>
            <a:r>
              <a:rPr lang="zh-CN" altLang="en-US" sz="2400" b="1">
                <a:solidFill>
                  <a:prstClr val="black"/>
                </a:solidFill>
              </a:rPr>
              <a:t>、</a:t>
            </a:r>
            <a:r>
              <a:rPr lang="zh-CN" altLang="en-US" sz="2400" b="1" smtClean="0">
                <a:solidFill>
                  <a:prstClr val="black"/>
                </a:solidFill>
              </a:rPr>
              <a:t>顺应大自然</a:t>
            </a:r>
            <a:r>
              <a:rPr lang="zh-CN" altLang="en-US" sz="2400" b="1" dirty="0">
                <a:solidFill>
                  <a:prstClr val="black"/>
                </a:solidFill>
              </a:rPr>
              <a:t>运行的规律；</a:t>
            </a:r>
            <a:r>
              <a:rPr lang="zh-CN" altLang="en-US" sz="2400" b="1" dirty="0">
                <a:solidFill>
                  <a:srgbClr val="0070C0"/>
                </a:solidFill>
              </a:rPr>
              <a:t>中国人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民</a:t>
            </a:r>
            <a:r>
              <a:rPr lang="zh-CN" altLang="en-US" sz="2400" b="1" dirty="0">
                <a:solidFill>
                  <a:srgbClr val="0070C0"/>
                </a:solidFill>
              </a:rPr>
              <a:t>用汗水和智慧书写盐</a:t>
            </a:r>
            <a:r>
              <a:rPr lang="zh-CN" altLang="en-US" sz="2400" b="1" dirty="0" smtClean="0">
                <a:solidFill>
                  <a:srgbClr val="0070C0"/>
                </a:solidFill>
              </a:rPr>
              <a:t>文化，不断改良</a:t>
            </a:r>
            <a:r>
              <a:rPr lang="zh-CN" altLang="en-US" sz="2400" b="1" dirty="0">
                <a:solidFill>
                  <a:srgbClr val="0070C0"/>
                </a:solidFill>
              </a:rPr>
              <a:t>革新制盐技术，</a:t>
            </a:r>
            <a:r>
              <a:rPr lang="zh-CN" altLang="en-US" sz="2400" b="1" dirty="0">
                <a:solidFill>
                  <a:srgbClr val="00B050"/>
                </a:solidFill>
              </a:rPr>
              <a:t>体现出 </a:t>
            </a:r>
            <a:r>
              <a:rPr lang="zh-CN" altLang="en-US" sz="2400" dirty="0" smtClean="0"/>
              <a:t>“脚踏实地、实事求是”</a:t>
            </a:r>
            <a:r>
              <a:rPr lang="zh-CN" altLang="en-US" sz="2400" dirty="0"/>
              <a:t>“革故鼎新、与时俱进”的</a:t>
            </a:r>
            <a:r>
              <a:rPr lang="zh-CN" altLang="en-US" sz="2400" dirty="0" smtClean="0"/>
              <a:t>思想理念。</a:t>
            </a:r>
            <a:r>
              <a:rPr lang="en-US" altLang="zh-CN" sz="2400" dirty="0" smtClean="0"/>
              <a:t> </a:t>
            </a:r>
            <a:endParaRPr lang="en-US" altLang="zh-CN" sz="2400" b="1" dirty="0" smtClean="0">
              <a:solidFill>
                <a:prstClr val="black"/>
              </a:solidFill>
            </a:endParaRPr>
          </a:p>
          <a:p>
            <a:pPr algn="just"/>
            <a:r>
              <a:rPr lang="en-US" altLang="zh-CN" sz="2400" b="1" dirty="0" smtClean="0">
                <a:solidFill>
                  <a:prstClr val="black"/>
                </a:solidFill>
              </a:rPr>
              <a:t> </a:t>
            </a:r>
            <a:r>
              <a:rPr lang="en-US" altLang="zh-CN" sz="2400" b="1" dirty="0" smtClean="0">
                <a:solidFill>
                  <a:srgbClr val="0070C0"/>
                </a:solidFill>
              </a:rPr>
              <a:t>   </a:t>
            </a:r>
            <a:r>
              <a:rPr lang="zh-CN" altLang="en-US" sz="2400" b="1" dirty="0">
                <a:solidFill>
                  <a:srgbClr val="FF0000"/>
                </a:solidFill>
              </a:rPr>
              <a:t>我们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要</a:t>
            </a:r>
            <a:r>
              <a:rPr lang="zh-CN" altLang="en-US" sz="2400" b="1" dirty="0">
                <a:solidFill>
                  <a:srgbClr val="FF0000"/>
                </a:solidFill>
              </a:rPr>
              <a:t>积极了解上海盐文化</a:t>
            </a:r>
            <a:r>
              <a:rPr lang="en-US" altLang="zh-CN" sz="2400" b="1" dirty="0">
                <a:solidFill>
                  <a:srgbClr val="FF0000"/>
                </a:solidFill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</a:rPr>
              <a:t>理解并运用其承载的思想理念</a:t>
            </a:r>
            <a:r>
              <a:rPr lang="en-US" altLang="zh-CN" sz="2400" b="1" dirty="0">
                <a:solidFill>
                  <a:srgbClr val="FF0000"/>
                </a:solidFill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</a:rPr>
              <a:t>更要学习先民们的智慧与精神</a:t>
            </a:r>
            <a:r>
              <a:rPr lang="en-US" altLang="zh-CN" sz="2400" b="1" dirty="0">
                <a:solidFill>
                  <a:srgbClr val="FF0000"/>
                </a:solidFill>
              </a:rPr>
              <a:t>,</a:t>
            </a:r>
            <a:r>
              <a:rPr lang="zh-CN" altLang="en-US" sz="2400" b="1" dirty="0">
                <a:solidFill>
                  <a:srgbClr val="FF0000"/>
                </a:solidFill>
              </a:rPr>
              <a:t>更好地指导今天的生活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。</a:t>
            </a:r>
            <a:r>
              <a:rPr lang="en-US" altLang="zh-CN" sz="2400" dirty="0" smtClean="0"/>
              <a:t> 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969" y="1171636"/>
            <a:ext cx="5699031" cy="147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73" y="177529"/>
            <a:ext cx="9137039" cy="296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507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0661" y="147916"/>
            <a:ext cx="1233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P33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72" t="34461" r="15388" b="52672"/>
          <a:stretch/>
        </p:blipFill>
        <p:spPr>
          <a:xfrm>
            <a:off x="1495683" y="329516"/>
            <a:ext cx="10481491" cy="188207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398183" y="2268129"/>
            <a:ext cx="6578991" cy="451335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 hangingPunct="0">
              <a:lnSpc>
                <a:spcPct val="114000"/>
              </a:lnSpc>
            </a:pPr>
            <a:r>
              <a:rPr lang="zh-CN" altLang="en-US" sz="2800" dirty="0" smtClean="0"/>
              <a:t>推介词：</a:t>
            </a:r>
            <a:endParaRPr lang="en-US" altLang="zh-CN" sz="2800" dirty="0" smtClean="0"/>
          </a:p>
          <a:p>
            <a:pPr algn="just" hangingPunct="0">
              <a:lnSpc>
                <a:spcPct val="114000"/>
              </a:lnSpc>
            </a:pPr>
            <a:r>
              <a:rPr lang="en-US" altLang="zh-CN" sz="2800" dirty="0" smtClean="0"/>
              <a:t>    </a:t>
            </a:r>
            <a:r>
              <a:rPr lang="en-US" altLang="zh-CN" sz="2800" b="1" dirty="0" smtClean="0"/>
              <a:t>《</a:t>
            </a:r>
            <a:r>
              <a:rPr lang="zh-CN" altLang="en-US" sz="2800" b="1" dirty="0"/>
              <a:t>墨梅</a:t>
            </a:r>
            <a:r>
              <a:rPr lang="en-US" altLang="zh-CN" sz="2800" b="1" dirty="0"/>
              <a:t>》</a:t>
            </a:r>
            <a:r>
              <a:rPr lang="zh-CN" altLang="en-US" sz="2800" b="1" dirty="0"/>
              <a:t>是元代诗人王冕创作的一首七言绝句。此诗开头两句直接描写墨梅，最后两句盛赞墨梅的高风亮节，赞美墨梅不求人夸，只愿给人间留下清香的美德，实际上是借梅自喻，表达自己</a:t>
            </a:r>
            <a:r>
              <a:rPr lang="zh-CN" altLang="en-US" sz="2800" b="1" dirty="0" smtClean="0"/>
              <a:t>对不</a:t>
            </a:r>
            <a:r>
              <a:rPr lang="zh-CN" altLang="en-US" sz="2800" b="1" dirty="0"/>
              <a:t>向世俗献媚的高尚情操</a:t>
            </a:r>
            <a:r>
              <a:rPr lang="zh-CN" altLang="en-US" sz="2800" b="1" dirty="0" smtClean="0"/>
              <a:t>，以及崇尚“正义”人生</a:t>
            </a:r>
            <a:r>
              <a:rPr lang="zh-CN" altLang="en-US" sz="2800" b="1" dirty="0"/>
              <a:t>的</a:t>
            </a:r>
            <a:r>
              <a:rPr lang="zh-CN" altLang="en-US" sz="2800" b="1" dirty="0" smtClean="0"/>
              <a:t>态度。</a:t>
            </a:r>
            <a:r>
              <a:rPr lang="zh-CN" altLang="en-US" sz="2800" b="1" dirty="0"/>
              <a:t>全诗构思精巧</a:t>
            </a:r>
            <a:r>
              <a:rPr lang="zh-CN" altLang="en-US" sz="2800" b="1" dirty="0" smtClean="0"/>
              <a:t>、极</a:t>
            </a:r>
            <a:r>
              <a:rPr lang="zh-CN" altLang="en-US" sz="2800" b="1" dirty="0"/>
              <a:t>富清新高雅之气。</a:t>
            </a:r>
          </a:p>
        </p:txBody>
      </p:sp>
      <p:sp>
        <p:nvSpPr>
          <p:cNvPr id="10" name="矩形 9"/>
          <p:cNvSpPr/>
          <p:nvPr/>
        </p:nvSpPr>
        <p:spPr>
          <a:xfrm>
            <a:off x="717176" y="2248879"/>
            <a:ext cx="4220584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defTabSz="1216426" hangingPunct="0"/>
            <a:r>
              <a:rPr lang="zh-CN" altLang="en-US" sz="3600" b="1" dirty="0" smtClean="0">
                <a:solidFill>
                  <a:srgbClr val="33333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墨梅</a:t>
            </a:r>
            <a:endParaRPr lang="en-US" altLang="zh-CN" sz="3200" b="1" dirty="0" smtClean="0">
              <a:solidFill>
                <a:srgbClr val="333333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r" defTabSz="1216426" hangingPunct="0"/>
            <a:r>
              <a:rPr lang="en-US" altLang="zh-CN" sz="2800" b="1" dirty="0">
                <a:solidFill>
                  <a:srgbClr val="33333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800" b="1" dirty="0" smtClean="0">
                <a:solidFill>
                  <a:srgbClr val="333333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元 王冕</a:t>
            </a:r>
            <a:endParaRPr lang="en-US" altLang="zh-CN" sz="2800" b="1" dirty="0" smtClean="0">
              <a:solidFill>
                <a:srgbClr val="333333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just" defTabSz="1216426" hangingPunct="0">
              <a:lnSpc>
                <a:spcPct val="150000"/>
              </a:lnSpc>
            </a:pPr>
            <a:r>
              <a:rPr lang="zh-CN" altLang="en-US" sz="3600" spc="300" dirty="0" smtClean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我</a:t>
            </a:r>
            <a:r>
              <a:rPr lang="zh-CN" altLang="en-US" sz="3600" spc="300" dirty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家洗砚池头树</a:t>
            </a:r>
            <a:r>
              <a:rPr lang="zh-CN" altLang="en-US" sz="3600" spc="300" dirty="0" smtClean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endParaRPr lang="en-US" altLang="zh-CN" sz="3600" spc="300" dirty="0" smtClean="0">
              <a:solidFill>
                <a:srgbClr val="333333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just" defTabSz="1216426" hangingPunct="0">
              <a:lnSpc>
                <a:spcPct val="150000"/>
              </a:lnSpc>
            </a:pPr>
            <a:r>
              <a:rPr lang="zh-CN" altLang="en-US" sz="3600" spc="300" dirty="0" smtClean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朵</a:t>
            </a:r>
            <a:r>
              <a:rPr lang="zh-CN" altLang="en-US" sz="3600" spc="300" dirty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朵花开淡墨痕</a:t>
            </a:r>
            <a:r>
              <a:rPr lang="zh-CN" altLang="en-US" sz="3600" spc="300" dirty="0" smtClean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。</a:t>
            </a:r>
            <a:endParaRPr lang="en-US" altLang="zh-CN" sz="3600" spc="300" dirty="0" smtClean="0">
              <a:solidFill>
                <a:srgbClr val="333333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just" defTabSz="1216426" hangingPunct="0">
              <a:lnSpc>
                <a:spcPct val="150000"/>
              </a:lnSpc>
            </a:pPr>
            <a:r>
              <a:rPr lang="zh-CN" altLang="en-US" sz="3600" spc="300" dirty="0" smtClean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不</a:t>
            </a:r>
            <a:r>
              <a:rPr lang="zh-CN" altLang="en-US" sz="3600" spc="300" dirty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要人夸颜色好</a:t>
            </a:r>
            <a:r>
              <a:rPr lang="zh-CN" altLang="en-US" sz="3600" spc="300" dirty="0" smtClean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endParaRPr lang="en-US" altLang="zh-CN" sz="3600" spc="300" dirty="0" smtClean="0">
              <a:solidFill>
                <a:srgbClr val="333333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just" defTabSz="1216426" hangingPunct="0">
              <a:lnSpc>
                <a:spcPct val="150000"/>
              </a:lnSpc>
            </a:pPr>
            <a:r>
              <a:rPr lang="zh-CN" altLang="en-US" sz="3600" spc="300" dirty="0" smtClean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只</a:t>
            </a:r>
            <a:r>
              <a:rPr lang="zh-CN" altLang="en-US" sz="3600" spc="300" dirty="0">
                <a:solidFill>
                  <a:srgbClr val="333333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留清气满乾坤。</a:t>
            </a:r>
            <a:endParaRPr lang="zh-CN" altLang="en-US" sz="3600" spc="300" dirty="0">
              <a:solidFill>
                <a:prstClr val="black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22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3036</TotalTime>
  <Words>362</Words>
  <Application>Microsoft Office PowerPoint</Application>
  <PresentationFormat>自定义</PresentationFormat>
  <Paragraphs>46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主题​​</vt:lpstr>
      <vt:lpstr>选择题要求：页码、             错误之处、             正确选项</vt:lpstr>
      <vt:lpstr>第六课  传承核心思想理念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381</cp:revision>
  <dcterms:created xsi:type="dcterms:W3CDTF">2022-07-15T06:31:00Z</dcterms:created>
  <dcterms:modified xsi:type="dcterms:W3CDTF">2025-03-03T05:41:53Z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