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22" r:id="rId2"/>
    <p:sldId id="672" r:id="rId3"/>
    <p:sldId id="720" r:id="rId4"/>
    <p:sldId id="700" r:id="rId5"/>
    <p:sldId id="721" r:id="rId6"/>
    <p:sldId id="717" r:id="rId7"/>
    <p:sldId id="71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三课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人贵自尊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39275" r="7989" b="5475"/>
          <a:stretch/>
        </p:blipFill>
        <p:spPr>
          <a:xfrm>
            <a:off x="1814732" y="33826"/>
            <a:ext cx="7573025" cy="68241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P15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85347" y="412633"/>
            <a:ext cx="2484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82688" y="777304"/>
            <a:ext cx="5356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513680" y="1732428"/>
            <a:ext cx="1828462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3300" y="31719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60609" y="3384713"/>
            <a:ext cx="18958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44016" y="3740863"/>
            <a:ext cx="76093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59508" y="36136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054073" y="5490863"/>
            <a:ext cx="8611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789286" y="412632"/>
            <a:ext cx="960810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90273" y="4263891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1" name="矩形 20"/>
          <p:cNvSpPr/>
          <p:nvPr/>
        </p:nvSpPr>
        <p:spPr>
          <a:xfrm>
            <a:off x="1104314" y="5403630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3518" y="5403630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300687" y="3735718"/>
            <a:ext cx="917642" cy="514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06647" y="3735718"/>
            <a:ext cx="64982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线形标注 1 29"/>
          <p:cNvSpPr/>
          <p:nvPr/>
        </p:nvSpPr>
        <p:spPr>
          <a:xfrm>
            <a:off x="872197" y="4614204"/>
            <a:ext cx="787791" cy="423942"/>
          </a:xfrm>
          <a:prstGeom prst="borderCallout1">
            <a:avLst>
              <a:gd name="adj1" fmla="val 45296"/>
              <a:gd name="adj2" fmla="val 104710"/>
              <a:gd name="adj3" fmla="val 75998"/>
              <a:gd name="adj4" fmla="val 179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无关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608568" y="3384713"/>
            <a:ext cx="64982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5539" b="52186"/>
          <a:stretch/>
        </p:blipFill>
        <p:spPr>
          <a:xfrm>
            <a:off x="1667287" y="147916"/>
            <a:ext cx="9319106" cy="66010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P16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690974" y="609581"/>
            <a:ext cx="10728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47959" y="1821738"/>
            <a:ext cx="8443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495022" y="4010310"/>
            <a:ext cx="658906" cy="318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449370" y="18890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217114" y="2854948"/>
            <a:ext cx="13288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792270" y="2591420"/>
            <a:ext cx="4674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554825" y="3086578"/>
            <a:ext cx="599103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cxnSp>
        <p:nvCxnSpPr>
          <p:cNvPr id="17" name="直接连接符 16"/>
          <p:cNvCxnSpPr/>
          <p:nvPr/>
        </p:nvCxnSpPr>
        <p:spPr>
          <a:xfrm>
            <a:off x="7704584" y="4908829"/>
            <a:ext cx="3112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55878" y="3235782"/>
            <a:ext cx="1190065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P28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90298" y="5377492"/>
            <a:ext cx="860612" cy="355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P29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82922" y="5859811"/>
            <a:ext cx="860612" cy="378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P28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9705" y="4821745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31389" y="6317229"/>
            <a:ext cx="599103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cxnSp>
        <p:nvCxnSpPr>
          <p:cNvPr id="26" name="直接连接符 25"/>
          <p:cNvCxnSpPr/>
          <p:nvPr/>
        </p:nvCxnSpPr>
        <p:spPr>
          <a:xfrm>
            <a:off x="2120280" y="5257172"/>
            <a:ext cx="4345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168655" y="2944385"/>
            <a:ext cx="1954257" cy="1065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4" t="47105" b="5608"/>
          <a:stretch/>
        </p:blipFill>
        <p:spPr>
          <a:xfrm>
            <a:off x="1366774" y="52201"/>
            <a:ext cx="8909340" cy="68057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52673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P16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9136" y="913678"/>
            <a:ext cx="10290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083488" y="493066"/>
            <a:ext cx="845708" cy="4392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603840" y="1928292"/>
            <a:ext cx="1332504" cy="415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9574" y="869397"/>
            <a:ext cx="1074400" cy="3669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P29-31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7315" y="4918798"/>
            <a:ext cx="40255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严厉告知相关同学，这是侵犯他人</a:t>
            </a:r>
            <a:r>
              <a:rPr lang="zh-CN" altLang="en-US"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人格尊严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违法行为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，必须马上纠正，否则诉诸</a:t>
            </a:r>
            <a:r>
              <a:rPr lang="zh-CN" altLang="en-US"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法律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24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07584" y="5503086"/>
            <a:ext cx="982170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119716" y="6197600"/>
            <a:ext cx="7789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8983275" y="592997"/>
            <a:ext cx="3118435" cy="9197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r>
              <a:rPr lang="zh-CN" altLang="en-US" sz="2400" b="1" dirty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27" name="椭圆 26"/>
          <p:cNvSpPr/>
          <p:nvPr/>
        </p:nvSpPr>
        <p:spPr>
          <a:xfrm>
            <a:off x="2154839" y="5850430"/>
            <a:ext cx="820590" cy="4367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506342" y="2658125"/>
            <a:ext cx="7315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433217" y="170296"/>
            <a:ext cx="639696" cy="3227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7315" y="1512794"/>
            <a:ext cx="402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带领队员查找不足和短板，通过针对性的训练，</a:t>
            </a:r>
            <a:r>
              <a:rPr lang="zh-CN" altLang="en-US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提升能力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175665" y="4062550"/>
            <a:ext cx="21277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455787" y="4057192"/>
            <a:ext cx="1476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75665" y="4434675"/>
            <a:ext cx="12098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5" grpId="0" animBg="1"/>
      <p:bldP spid="22" grpId="0" animBg="1"/>
      <p:bldP spid="2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88" t="3062" r="18223" b="5644"/>
          <a:stretch/>
        </p:blipFill>
        <p:spPr>
          <a:xfrm rot="16200000">
            <a:off x="5372523" y="-3851433"/>
            <a:ext cx="2405639" cy="10319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P17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22686" y="1224295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170572" y="2511352"/>
            <a:ext cx="1594794" cy="142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021901" y="688005"/>
            <a:ext cx="1281756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2117" y="432161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2272" y="4321957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2272" y="5468335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10810" y="347395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467910" y="359077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974248" y="4891837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372225" y="333118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495331" y="4906732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7173" y="4906732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489371" y="445466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9031" y="5912481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19208" y="450845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13971" y="4966971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6467910" y="2698888"/>
            <a:ext cx="5362548" cy="415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r>
              <a:rPr lang="zh-CN" altLang="en-US" sz="2400" b="1" dirty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370134" y="4997694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435485" y="609581"/>
            <a:ext cx="232988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368147" y="1071246"/>
            <a:ext cx="517928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954406" y="1602476"/>
            <a:ext cx="81096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060057" y="1602476"/>
            <a:ext cx="1675251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984815" y="1979155"/>
            <a:ext cx="497402" cy="889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7533423" y="1604804"/>
            <a:ext cx="836711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818" y="22994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P17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89517" y="3791726"/>
            <a:ext cx="112403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>
                <a:solidFill>
                  <a:prstClr val="black"/>
                </a:solidFill>
              </a:rPr>
              <a:t>情境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一：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这两位同学在走廊上奔跑</a:t>
            </a:r>
            <a:r>
              <a:rPr lang="zh-CN" altLang="en-US" sz="2400" b="1" dirty="0">
                <a:solidFill>
                  <a:srgbClr val="00B050"/>
                </a:solidFill>
              </a:rPr>
              <a:t>是违反校纪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校规的行为，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撞倒同学后还调侃被撞同学，</a:t>
            </a:r>
            <a:r>
              <a:rPr lang="zh-CN" altLang="en-US" sz="2400" b="1" dirty="0">
                <a:solidFill>
                  <a:srgbClr val="00B050"/>
                </a:solidFill>
              </a:rPr>
              <a:t>这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是不自尊、不尊重他人的</a:t>
            </a:r>
            <a:r>
              <a:rPr lang="zh-CN" altLang="en-US" sz="2400" b="1" dirty="0">
                <a:solidFill>
                  <a:srgbClr val="00B050"/>
                </a:solidFill>
              </a:rPr>
              <a:t>表现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r>
              <a:rPr lang="zh-CN" altLang="en-US" sz="2400" b="1" dirty="0">
                <a:solidFill>
                  <a:srgbClr val="00B050"/>
                </a:solidFill>
              </a:rPr>
              <a:t>他们应该</a:t>
            </a:r>
            <a:r>
              <a:rPr lang="zh-CN" altLang="en-US" sz="2400" b="1" dirty="0">
                <a:solidFill>
                  <a:prstClr val="black"/>
                </a:solidFill>
              </a:rPr>
              <a:t>为自己的行为感到惭愧，做到行己有耻，不取笑他人，尊重他人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。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prstClr val="black"/>
                </a:solidFill>
              </a:rPr>
              <a:t>情境二：</a:t>
            </a:r>
            <a:r>
              <a:rPr lang="zh-CN" altLang="en-US" sz="2400" b="1" dirty="0">
                <a:solidFill>
                  <a:srgbClr val="0070C0"/>
                </a:solidFill>
              </a:rPr>
              <a:t>乱丢纸屑的行为</a:t>
            </a:r>
            <a:r>
              <a:rPr lang="zh-CN" altLang="en-US" sz="2400" b="1" dirty="0">
                <a:solidFill>
                  <a:srgbClr val="00B050"/>
                </a:solidFill>
              </a:rPr>
              <a:t>是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不尊重他人劳动和付出的行为，</a:t>
            </a:r>
            <a:r>
              <a:rPr lang="zh-CN" altLang="en-US" sz="2400" b="1" dirty="0">
                <a:solidFill>
                  <a:srgbClr val="00B050"/>
                </a:solidFill>
              </a:rPr>
              <a:t>做出这些行为的同学应该认识到自己的错误，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自觉约束自己的行为，主动培养美好的道德品行。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</a:rPr>
              <a:t>我们要知廉耻、明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是非，遵守校纪校规，礼貌待人、学会尊重他人，做一个自尊自爱的人。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49" y="2489781"/>
            <a:ext cx="5699031" cy="147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21" y="70840"/>
            <a:ext cx="9757657" cy="24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274</Words>
  <Application>Microsoft Office PowerPoint</Application>
  <PresentationFormat>自定义</PresentationFormat>
  <Paragraphs>43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选择题要求：页码、             错误之处、             正确选项</vt:lpstr>
      <vt:lpstr>第三课  人贵自尊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354</cp:revision>
  <dcterms:created xsi:type="dcterms:W3CDTF">2022-07-15T06:31:00Z</dcterms:created>
  <dcterms:modified xsi:type="dcterms:W3CDTF">2024-12-04T05:19:38Z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