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672" r:id="rId2"/>
    <p:sldId id="729" r:id="rId3"/>
    <p:sldId id="725" r:id="rId4"/>
    <p:sldId id="717" r:id="rId5"/>
    <p:sldId id="738" r:id="rId6"/>
    <p:sldId id="734" r:id="rId7"/>
    <p:sldId id="740" r:id="rId8"/>
    <p:sldId id="737" r:id="rId9"/>
    <p:sldId id="736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9644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十一课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远离违法犯罪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25179" r="2361" b="8307"/>
          <a:stretch/>
        </p:blipFill>
        <p:spPr>
          <a:xfrm>
            <a:off x="1833131" y="0"/>
            <a:ext cx="9193639" cy="67905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9246" y="-118497"/>
            <a:ext cx="1035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P52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164567" y="2208027"/>
            <a:ext cx="14524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857299" y="723837"/>
            <a:ext cx="615035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48600" y="-63702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228727" y="3338092"/>
            <a:ext cx="7336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484685" y="4409173"/>
            <a:ext cx="17785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985776" y="705504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P102/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450194" y="3885993"/>
            <a:ext cx="9931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612241" y="4055516"/>
            <a:ext cx="1310406" cy="3451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0259" y="3741745"/>
            <a:ext cx="153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行政处罚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77046" y="2244910"/>
            <a:ext cx="2243886" cy="60248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P94/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en-US" altLang="zh-CN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相关链接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8786809" y="3872371"/>
            <a:ext cx="9902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156440" y="3296878"/>
            <a:ext cx="546370" cy="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22646" y="220802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4685" y="5584171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613692" y="1858436"/>
            <a:ext cx="615035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85776" y="1248271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382384" y="6168946"/>
            <a:ext cx="15643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444465" y="5714331"/>
            <a:ext cx="1933242" cy="3244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P95/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相关链接</a:t>
            </a:r>
          </a:p>
        </p:txBody>
      </p:sp>
      <p:sp>
        <p:nvSpPr>
          <p:cNvPr id="35" name="矩形 34"/>
          <p:cNvSpPr/>
          <p:nvPr/>
        </p:nvSpPr>
        <p:spPr>
          <a:xfrm>
            <a:off x="5985776" y="1874181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P97/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028777" y="3296878"/>
            <a:ext cx="8182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115809" y="6306001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P98/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5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3" grpId="0" animBg="1"/>
      <p:bldP spid="21" grpId="0" animBg="1"/>
      <p:bldP spid="31" grpId="0" animBg="1"/>
      <p:bldP spid="32" grpId="0" animBg="1"/>
      <p:bldP spid="34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7488" r="69002" b="3336"/>
          <a:stretch/>
        </p:blipFill>
        <p:spPr>
          <a:xfrm rot="5400000">
            <a:off x="4243049" y="-2600522"/>
            <a:ext cx="3962689" cy="114702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7718" y="147916"/>
            <a:ext cx="958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P53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097025" y="2384378"/>
            <a:ext cx="16003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06906" y="184180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0646" y="2900193"/>
            <a:ext cx="104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05655" y="1973152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P98/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429125" y="3444949"/>
            <a:ext cx="17136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476149" y="3978030"/>
            <a:ext cx="1281120" cy="5005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24393" y="3401109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3904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6" t="10283" r="49673" b="4820"/>
          <a:stretch/>
        </p:blipFill>
        <p:spPr>
          <a:xfrm rot="5400000">
            <a:off x="4457226" y="-3821957"/>
            <a:ext cx="3026034" cy="112852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03423" y="-126612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P53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98464" y="3202022"/>
            <a:ext cx="43081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8389" y="474365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3923" y="4673657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5797" y="5927562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867082" y="3895998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524182" y="4041844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030520" y="5342905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428497" y="375322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328772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3445" y="5357800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545643" y="487670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05303" y="6334521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75480" y="4930496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70243" y="5418039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426406" y="5448762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943749" y="1169961"/>
            <a:ext cx="65619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0429286" y="1184027"/>
            <a:ext cx="661186" cy="725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3112617" y="2139"/>
            <a:ext cx="3407828" cy="582857"/>
          </a:xfrm>
          <a:prstGeom prst="wedgeRoundRectCallout">
            <a:avLst>
              <a:gd name="adj1" fmla="val -43290"/>
              <a:gd name="adj2" fmla="val 90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行政</a:t>
            </a:r>
            <a:r>
              <a:rPr lang="zh-CN" altLang="en-US" sz="2000" b="1" dirty="0"/>
              <a:t>法律</a:t>
            </a:r>
            <a:r>
              <a:rPr lang="zh-CN" altLang="en-US" sz="2000" b="1" dirty="0" smtClean="0"/>
              <a:t>（道路交通安全法）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5484123" y="3202022"/>
            <a:ext cx="9993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217543" y="1169961"/>
            <a:ext cx="3208863" cy="1406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3274183" y="1645916"/>
            <a:ext cx="661186" cy="72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874680" y="1674488"/>
            <a:ext cx="1808327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077203" y="2728685"/>
            <a:ext cx="2157408" cy="72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4445386" y="2720984"/>
            <a:ext cx="661186" cy="72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标注 40"/>
          <p:cNvSpPr/>
          <p:nvPr/>
        </p:nvSpPr>
        <p:spPr>
          <a:xfrm>
            <a:off x="8683007" y="2750814"/>
            <a:ext cx="1809197" cy="582857"/>
          </a:xfrm>
          <a:prstGeom prst="wedgeRoundRectCallout">
            <a:avLst>
              <a:gd name="adj1" fmla="val -120975"/>
              <a:gd name="adj2" fmla="val -86153"/>
              <a:gd name="adj3" fmla="val 16667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刑法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刑罚</a:t>
            </a: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6679804" y="2743193"/>
            <a:ext cx="661186" cy="72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标注 44"/>
          <p:cNvSpPr/>
          <p:nvPr/>
        </p:nvSpPr>
        <p:spPr>
          <a:xfrm>
            <a:off x="8375052" y="154538"/>
            <a:ext cx="1533821" cy="582857"/>
          </a:xfrm>
          <a:prstGeom prst="wedgeRoundRectCallout">
            <a:avLst>
              <a:gd name="adj1" fmla="val -43290"/>
              <a:gd name="adj2" fmla="val 90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行政处罚</a:t>
            </a: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5" grpId="0" animBg="1"/>
      <p:bldP spid="41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5" y="0"/>
            <a:ext cx="10841242" cy="323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1443356" y="5868696"/>
            <a:ext cx="9937408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</a:rPr>
              <a:t>我们要增强法治意识，自觉遵守法律规范，营造和谐有序的社会。</a:t>
            </a:r>
            <a:endParaRPr lang="en-US" altLang="zh-CN" sz="26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6015" y="3281931"/>
            <a:ext cx="108412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zh-CN" altLang="en-US" sz="2600" b="1" dirty="0" smtClean="0">
                <a:solidFill>
                  <a:srgbClr val="00B050"/>
                </a:solidFill>
              </a:rPr>
              <a:t>    张</a:t>
            </a:r>
            <a:r>
              <a:rPr lang="zh-CN" altLang="en-US" sz="2600" b="1" dirty="0">
                <a:solidFill>
                  <a:srgbClr val="00B050"/>
                </a:solidFill>
              </a:rPr>
              <a:t>某的行为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适用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《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道路交通安全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》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，而</a:t>
            </a:r>
            <a:r>
              <a:rPr lang="zh-CN" altLang="en-US" sz="2600" b="1" dirty="0">
                <a:solidFill>
                  <a:srgbClr val="00B050"/>
                </a:solidFill>
              </a:rPr>
              <a:t>孙某的行为则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适用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《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刑法</a:t>
            </a:r>
            <a:r>
              <a:rPr lang="en-US" altLang="zh-CN" sz="2600" b="1" dirty="0" smtClean="0">
                <a:solidFill>
                  <a:srgbClr val="00B050"/>
                </a:solidFill>
              </a:rPr>
              <a:t>》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。</a:t>
            </a:r>
            <a:endParaRPr lang="en-US" altLang="zh-CN" sz="2600" b="1" dirty="0" smtClean="0">
              <a:solidFill>
                <a:srgbClr val="00B050"/>
              </a:solidFill>
            </a:endParaRPr>
          </a:p>
          <a:p>
            <a:pPr algn="just" hangingPunct="0"/>
            <a:r>
              <a:rPr lang="zh-CN" altLang="en-US" sz="2600" b="1" dirty="0" smtClean="0">
                <a:solidFill>
                  <a:srgbClr val="00B050"/>
                </a:solidFill>
              </a:rPr>
              <a:t>    张</a:t>
            </a:r>
            <a:r>
              <a:rPr lang="zh-CN" altLang="en-US" sz="2600" b="1" dirty="0">
                <a:solidFill>
                  <a:srgbClr val="00B050"/>
                </a:solidFill>
              </a:rPr>
              <a:t>某和孙某虽然都是酒后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驾车，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但</a:t>
            </a:r>
            <a:r>
              <a:rPr lang="zh-CN" altLang="en-US" sz="2600" b="1" dirty="0">
                <a:solidFill>
                  <a:srgbClr val="0070C0"/>
                </a:solidFill>
              </a:rPr>
              <a:t>张某属于酒驾，</a:t>
            </a:r>
            <a:r>
              <a:rPr lang="zh-CN" altLang="en-US" sz="2600" b="1" dirty="0">
                <a:solidFill>
                  <a:srgbClr val="00B050"/>
                </a:solidFill>
              </a:rPr>
              <a:t>其行为对社会的危害性相对较小，</a:t>
            </a:r>
            <a:r>
              <a:rPr lang="zh-CN" altLang="en-US" sz="2600" b="1" dirty="0">
                <a:solidFill>
                  <a:prstClr val="black"/>
                </a:solidFill>
              </a:rPr>
              <a:t>属于违反行政法律规范的行政违法行为</a:t>
            </a:r>
            <a:r>
              <a:rPr lang="en-US" altLang="zh-CN" sz="2600" b="1" dirty="0">
                <a:solidFill>
                  <a:srgbClr val="00B050"/>
                </a:solidFill>
              </a:rPr>
              <a:t>,</a:t>
            </a:r>
            <a:r>
              <a:rPr lang="en-US" altLang="zh-CN" sz="2600" dirty="0"/>
              <a:t> </a:t>
            </a:r>
            <a:r>
              <a:rPr lang="zh-CN" altLang="en-US" sz="2600" b="1" dirty="0">
                <a:solidFill>
                  <a:srgbClr val="0070C0"/>
                </a:solidFill>
              </a:rPr>
              <a:t>承担暂扣驾证、罚款等</a:t>
            </a:r>
            <a:r>
              <a:rPr lang="zh-CN" altLang="en-US" sz="2600" b="1" dirty="0">
                <a:solidFill>
                  <a:prstClr val="black"/>
                </a:solidFill>
              </a:rPr>
              <a:t>行政责任；</a:t>
            </a:r>
            <a:r>
              <a:rPr lang="zh-CN" altLang="en-US" sz="2600" b="1" dirty="0">
                <a:solidFill>
                  <a:srgbClr val="0070C0"/>
                </a:solidFill>
              </a:rPr>
              <a:t>而孙某醉驾且发生重大交通事故</a:t>
            </a:r>
            <a:r>
              <a:rPr lang="en-US" altLang="zh-CN" sz="2600" b="1" dirty="0" smtClean="0">
                <a:solidFill>
                  <a:srgbClr val="0070C0"/>
                </a:solidFill>
              </a:rPr>
              <a:t>,</a:t>
            </a:r>
            <a:r>
              <a:rPr lang="zh-CN" altLang="en-US" sz="2600" b="1" dirty="0">
                <a:solidFill>
                  <a:srgbClr val="00B050"/>
                </a:solidFill>
              </a:rPr>
              <a:t>其行为对社会的危害性严重</a:t>
            </a:r>
            <a:r>
              <a:rPr lang="en-US" altLang="zh-CN" sz="2600" b="1" dirty="0">
                <a:solidFill>
                  <a:srgbClr val="00B050"/>
                </a:solidFill>
              </a:rPr>
              <a:t>,</a:t>
            </a:r>
            <a:r>
              <a:rPr lang="zh-CN" altLang="en-US" sz="2600" b="1" dirty="0">
                <a:solidFill>
                  <a:prstClr val="black"/>
                </a:solidFill>
              </a:rPr>
              <a:t>属于违反刑事法律规范的刑事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违法行为，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应承担拘役、罚金等</a:t>
            </a:r>
            <a:r>
              <a:rPr lang="zh-CN" altLang="en-US" sz="2600" b="1" dirty="0">
                <a:solidFill>
                  <a:prstClr val="black"/>
                </a:solidFill>
              </a:rPr>
              <a:t>刑事责任。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所以两种</a:t>
            </a:r>
            <a:r>
              <a:rPr lang="zh-CN" altLang="en-US" sz="2600" b="1" dirty="0">
                <a:solidFill>
                  <a:srgbClr val="00B050"/>
                </a:solidFill>
              </a:rPr>
              <a:t>行为适用不同的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法律。</a:t>
            </a:r>
            <a:endParaRPr lang="zh-CN" alt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8" t="11647" r="11555" b="4821"/>
          <a:stretch/>
        </p:blipFill>
        <p:spPr>
          <a:xfrm rot="5400000">
            <a:off x="5285605" y="-4711835"/>
            <a:ext cx="2066493" cy="115774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33005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P53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73155" y="1127948"/>
            <a:ext cx="1460455" cy="42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75240" y="2096074"/>
            <a:ext cx="13167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66525" y="3013290"/>
            <a:ext cx="1355731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0743" y="3016702"/>
            <a:ext cx="137735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9998" y="4063719"/>
            <a:ext cx="134810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613858" y="2207838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5975325" y="2322162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175273" y="206506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199903" y="3612477"/>
            <a:ext cx="264928" cy="4512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9756" y="3553348"/>
            <a:ext cx="176374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30" name="左大括号 29"/>
          <p:cNvSpPr/>
          <p:nvPr/>
        </p:nvSpPr>
        <p:spPr>
          <a:xfrm rot="10800000">
            <a:off x="5095822" y="3174432"/>
            <a:ext cx="342900" cy="1243196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122256" y="3242336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516554" y="3584340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581739" y="481911"/>
            <a:ext cx="409428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600852" y="996072"/>
            <a:ext cx="70960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79458" y="4691614"/>
            <a:ext cx="115062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zh-CN" altLang="en-US" sz="2800" b="1" dirty="0" smtClean="0">
                <a:solidFill>
                  <a:srgbClr val="002060"/>
                </a:solidFill>
              </a:rPr>
              <a:t>    </a:t>
            </a:r>
            <a:r>
              <a:rPr lang="zh-CN" altLang="en-US" sz="2600" b="1" dirty="0" smtClean="0">
                <a:solidFill>
                  <a:srgbClr val="002060"/>
                </a:solidFill>
              </a:rPr>
              <a:t>小朱从旷课、逃学，去网吧玩游戏等</a:t>
            </a:r>
            <a:r>
              <a:rPr lang="zh-CN" altLang="en-US" sz="2600" b="1" dirty="0">
                <a:solidFill>
                  <a:srgbClr val="009644"/>
                </a:solidFill>
              </a:rPr>
              <a:t>违纪</a:t>
            </a:r>
            <a:r>
              <a:rPr lang="zh-CN" altLang="en-US" sz="2600" b="1" dirty="0" smtClean="0">
                <a:solidFill>
                  <a:srgbClr val="009644"/>
                </a:solidFill>
              </a:rPr>
              <a:t>行为发展</a:t>
            </a:r>
            <a:r>
              <a:rPr lang="zh-CN" altLang="en-US" sz="2600" b="1" dirty="0">
                <a:solidFill>
                  <a:srgbClr val="009644"/>
                </a:solidFill>
              </a:rPr>
              <a:t>到</a:t>
            </a:r>
            <a:r>
              <a:rPr lang="zh-CN" altLang="en-US" sz="2600" b="1" dirty="0" smtClean="0">
                <a:solidFill>
                  <a:srgbClr val="002060"/>
                </a:solidFill>
              </a:rPr>
              <a:t>偷窃</a:t>
            </a:r>
            <a:r>
              <a:rPr lang="zh-CN" altLang="en-US" sz="2600" b="1" dirty="0">
                <a:solidFill>
                  <a:srgbClr val="009644"/>
                </a:solidFill>
              </a:rPr>
              <a:t>这一</a:t>
            </a:r>
            <a:r>
              <a:rPr lang="zh-CN" altLang="en-US" sz="2600" b="1" dirty="0" smtClean="0">
                <a:solidFill>
                  <a:srgbClr val="009644"/>
                </a:solidFill>
              </a:rPr>
              <a:t>违法行为的</a:t>
            </a:r>
            <a:r>
              <a:rPr lang="zh-CN" altLang="en-US" sz="2600" b="1" dirty="0">
                <a:solidFill>
                  <a:srgbClr val="009644"/>
                </a:solidFill>
              </a:rPr>
              <a:t>过程告诉我们</a:t>
            </a:r>
            <a:r>
              <a:rPr lang="en-US" altLang="zh-CN" sz="2600" b="1" dirty="0">
                <a:solidFill>
                  <a:srgbClr val="009644"/>
                </a:solidFill>
              </a:rPr>
              <a:t>:</a:t>
            </a:r>
            <a:r>
              <a:rPr lang="zh-CN" altLang="en-US" sz="2600" b="1" dirty="0"/>
              <a:t>很多犯罪都不是一朝一夕</a:t>
            </a:r>
            <a:r>
              <a:rPr lang="zh-CN" altLang="en-US" sz="2600" b="1" dirty="0" smtClean="0"/>
              <a:t>铸成的</a:t>
            </a:r>
            <a:r>
              <a:rPr lang="en-US" altLang="zh-CN" sz="2600" b="1" dirty="0"/>
              <a:t>,</a:t>
            </a:r>
            <a:r>
              <a:rPr lang="zh-CN" altLang="en-US" sz="2600" b="1" dirty="0"/>
              <a:t>而是有一条从不良行为到</a:t>
            </a:r>
            <a:r>
              <a:rPr lang="zh-CN" altLang="en-US" sz="2600" b="1" dirty="0" smtClean="0"/>
              <a:t>违法行为、再</a:t>
            </a:r>
            <a:r>
              <a:rPr lang="zh-CN" altLang="en-US" sz="2600" b="1" dirty="0"/>
              <a:t>到犯罪的变化</a:t>
            </a:r>
            <a:r>
              <a:rPr lang="zh-CN" altLang="en-US" sz="2600" b="1" dirty="0" smtClean="0"/>
              <a:t>轨迹。</a:t>
            </a:r>
            <a:endParaRPr lang="en-US" altLang="zh-CN" sz="2600" b="1" dirty="0" smtClean="0"/>
          </a:p>
          <a:p>
            <a:pPr lvl="0" algn="just" hangingPunct="0"/>
            <a:r>
              <a:rPr lang="zh-CN" altLang="en-US" sz="2600" b="1" dirty="0" smtClean="0">
                <a:solidFill>
                  <a:srgbClr val="FF0000"/>
                </a:solidFill>
              </a:rPr>
              <a:t>    我们</a:t>
            </a:r>
            <a:r>
              <a:rPr lang="zh-CN" altLang="en-US" sz="2600" b="1" dirty="0">
                <a:solidFill>
                  <a:srgbClr val="FF0000"/>
                </a:solidFill>
              </a:rPr>
              <a:t>要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树立</a:t>
            </a:r>
            <a:r>
              <a:rPr lang="zh-CN" altLang="en-US" sz="2600" b="1" dirty="0">
                <a:solidFill>
                  <a:srgbClr val="FF0000"/>
                </a:solidFill>
              </a:rPr>
              <a:t>正确的是非观念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</a:rPr>
              <a:t>增强自控力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</a:rPr>
              <a:t>严于律己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</a:rPr>
              <a:t>积极抵制不良心理和行为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防患于未然。</a:t>
            </a:r>
            <a:endParaRPr lang="zh-CN" altLang="en-US" sz="2600" b="1" dirty="0">
              <a:solidFill>
                <a:srgbClr val="002060"/>
              </a:solidFill>
            </a:endParaRPr>
          </a:p>
        </p:txBody>
      </p:sp>
      <p:sp>
        <p:nvSpPr>
          <p:cNvPr id="32" name="TextBox 98"/>
          <p:cNvSpPr txBox="1"/>
          <p:nvPr>
            <p:custDataLst>
              <p:tags r:id="rId3"/>
            </p:custDataLst>
          </p:nvPr>
        </p:nvSpPr>
        <p:spPr>
          <a:xfrm>
            <a:off x="8362978" y="3417388"/>
            <a:ext cx="175670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价值驱动</a:t>
            </a:r>
            <a:endParaRPr lang="en-US" altLang="zh-CN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6821" y="4284446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7849776" y="3622594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890844" y="1674818"/>
            <a:ext cx="2428576" cy="42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4" grpId="0" animBg="1"/>
      <p:bldP spid="6" grpId="0" animBg="1"/>
      <p:bldP spid="29" grpId="0" animBg="1"/>
      <p:bldP spid="30" grpId="0" animBg="1"/>
      <p:bldP spid="9" grpId="0" animBg="1"/>
      <p:bldP spid="31" grpId="0" animBg="1"/>
      <p:bldP spid="32" grpId="0" animBg="1"/>
      <p:bldP spid="32" grpId="1" animBg="1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6109" r="9711" b="7625"/>
          <a:stretch/>
        </p:blipFill>
        <p:spPr>
          <a:xfrm rot="10800000">
            <a:off x="717450" y="720385"/>
            <a:ext cx="11183817" cy="598875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38397" y="5387428"/>
            <a:ext cx="3462846" cy="5355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及时告知老师。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2499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P54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27068" y="2090839"/>
            <a:ext cx="4939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及时阻止并告诉同学这种行为的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危害性。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2554" y="3483208"/>
            <a:ext cx="4953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提醒同学及时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查问，或者</a:t>
            </a:r>
            <a:r>
              <a:rPr lang="zh-CN" altLang="en-US" sz="3200" b="1" dirty="0">
                <a:solidFill>
                  <a:srgbClr val="FF0000"/>
                </a:solidFill>
              </a:rPr>
              <a:t>寻求法律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援助，通过</a:t>
            </a:r>
            <a:r>
              <a:rPr lang="zh-CN" altLang="en-US" sz="3200" b="1" dirty="0">
                <a:solidFill>
                  <a:srgbClr val="FF0000"/>
                </a:solidFill>
              </a:rPr>
              <a:t>法律手段获取应得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报酬。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2" y="161890"/>
            <a:ext cx="10801014" cy="216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35059" y="80306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P54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079588" y="2239697"/>
            <a:ext cx="36428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2500662" y="1159198"/>
            <a:ext cx="2769224" cy="4037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865456" y="1159198"/>
            <a:ext cx="68694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5101293" y="1391478"/>
            <a:ext cx="1375180" cy="434173"/>
          </a:xfrm>
          <a:prstGeom prst="wedgeRoundRectCallout">
            <a:avLst>
              <a:gd name="adj1" fmla="val -86787"/>
              <a:gd name="adj2" fmla="val -1057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/>
              <a:t>敢于斗争</a:t>
            </a:r>
            <a:endParaRPr lang="zh-CN" altLang="en-US" sz="2200" b="1" dirty="0" smtClean="0"/>
          </a:p>
        </p:txBody>
      </p:sp>
      <p:sp>
        <p:nvSpPr>
          <p:cNvPr id="12" name="矩形标注 11"/>
          <p:cNvSpPr/>
          <p:nvPr/>
        </p:nvSpPr>
        <p:spPr>
          <a:xfrm>
            <a:off x="0" y="1825651"/>
            <a:ext cx="1625898" cy="405426"/>
          </a:xfrm>
          <a:prstGeom prst="wedgeRectCallout">
            <a:avLst>
              <a:gd name="adj1" fmla="val 138317"/>
              <a:gd name="adj2" fmla="val -79764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善于斗争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79069" y="3969914"/>
            <a:ext cx="1355731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3287" y="3973326"/>
            <a:ext cx="137735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72542" y="5020343"/>
            <a:ext cx="1348100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</a:t>
            </a:r>
            <a:r>
              <a:rPr lang="zh-CN" altLang="en-US" sz="30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</a:t>
            </a:r>
            <a:endParaRPr lang="zh-CN" altLang="en-US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TextBox 98"/>
          <p:cNvSpPr txBox="1"/>
          <p:nvPr>
            <p:custDataLst>
              <p:tags r:id="rId1"/>
            </p:custDataLst>
          </p:nvPr>
        </p:nvSpPr>
        <p:spPr>
          <a:xfrm>
            <a:off x="2726402" y="316446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39" name="TextBox 98"/>
          <p:cNvSpPr txBox="1"/>
          <p:nvPr>
            <p:custDataLst>
              <p:tags r:id="rId2"/>
            </p:custDataLst>
          </p:nvPr>
        </p:nvSpPr>
        <p:spPr>
          <a:xfrm>
            <a:off x="6087869" y="327878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40" name="左大括号 39"/>
          <p:cNvSpPr/>
          <p:nvPr/>
        </p:nvSpPr>
        <p:spPr>
          <a:xfrm rot="5400000">
            <a:off x="3287817" y="3021692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上下箭头 40"/>
          <p:cNvSpPr/>
          <p:nvPr/>
        </p:nvSpPr>
        <p:spPr>
          <a:xfrm>
            <a:off x="4312447" y="4569101"/>
            <a:ext cx="264928" cy="4512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2300" y="4509972"/>
            <a:ext cx="1763746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43" name="左大括号 42"/>
          <p:cNvSpPr/>
          <p:nvPr/>
        </p:nvSpPr>
        <p:spPr>
          <a:xfrm rot="10800000">
            <a:off x="5208366" y="4131056"/>
            <a:ext cx="342900" cy="1243196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3234800" y="4198960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5629098" y="4540964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6" name="TextBox 98"/>
          <p:cNvSpPr txBox="1"/>
          <p:nvPr>
            <p:custDataLst>
              <p:tags r:id="rId3"/>
            </p:custDataLst>
          </p:nvPr>
        </p:nvSpPr>
        <p:spPr>
          <a:xfrm>
            <a:off x="8475522" y="4374012"/>
            <a:ext cx="175670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价值驱动</a:t>
            </a:r>
            <a:endParaRPr lang="en-US" altLang="zh-CN" sz="30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099365" y="5241070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7962320" y="4579218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891325" y="1676967"/>
            <a:ext cx="68694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033537" y="591431"/>
            <a:ext cx="46707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8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32" grpId="0" animBg="1"/>
      <p:bldP spid="34" grpId="0" animBg="1"/>
      <p:bldP spid="35" grpId="0" animBg="1"/>
      <p:bldP spid="36" grpId="0"/>
      <p:bldP spid="36" grpId="1"/>
      <p:bldP spid="39" grpId="0"/>
      <p:bldP spid="39" grpId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6" grpId="1" animBg="1"/>
      <p:bldP spid="47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8800" y="2532182"/>
            <a:ext cx="10087709" cy="3995225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b="1" dirty="0" smtClean="0">
                <a:solidFill>
                  <a:srgbClr val="00B050"/>
                </a:solidFill>
              </a:rPr>
              <a:t>    沈</a:t>
            </a:r>
            <a:r>
              <a:rPr lang="zh-CN" altLang="en-US" b="1" dirty="0">
                <a:solidFill>
                  <a:srgbClr val="00B050"/>
                </a:solidFill>
              </a:rPr>
              <a:t>某和李某</a:t>
            </a:r>
            <a:r>
              <a:rPr lang="zh-CN" altLang="en-US" b="1" dirty="0" smtClean="0">
                <a:solidFill>
                  <a:srgbClr val="00B050"/>
                </a:solidFill>
              </a:rPr>
              <a:t>面对</a:t>
            </a:r>
            <a:r>
              <a:rPr lang="zh-CN" altLang="en-US" b="1" dirty="0">
                <a:solidFill>
                  <a:srgbClr val="002060"/>
                </a:solidFill>
              </a:rPr>
              <a:t>拦路索要财物的</a:t>
            </a:r>
            <a:r>
              <a:rPr lang="zh-CN" altLang="en-US" b="1" dirty="0" smtClean="0">
                <a:solidFill>
                  <a:srgbClr val="00B050"/>
                </a:solidFill>
              </a:rPr>
              <a:t>违法犯罪行为，敢于</a:t>
            </a:r>
            <a:r>
              <a:rPr lang="zh-CN" altLang="en-US" b="1" dirty="0">
                <a:solidFill>
                  <a:srgbClr val="00B050"/>
                </a:solidFill>
              </a:rPr>
              <a:t>斗争</a:t>
            </a:r>
            <a:r>
              <a:rPr lang="en-US" altLang="zh-CN" b="1" dirty="0" smtClean="0">
                <a:solidFill>
                  <a:srgbClr val="00B050"/>
                </a:solidFill>
              </a:rPr>
              <a:t>,</a:t>
            </a:r>
            <a:r>
              <a:rPr lang="zh-CN" altLang="en-US" b="1" dirty="0" smtClean="0">
                <a:solidFill>
                  <a:srgbClr val="00B050"/>
                </a:solidFill>
              </a:rPr>
              <a:t>是值得</a:t>
            </a:r>
            <a:r>
              <a:rPr lang="zh-CN" altLang="en-US" b="1" dirty="0">
                <a:solidFill>
                  <a:srgbClr val="00B050"/>
                </a:solidFill>
              </a:rPr>
              <a:t>我们</a:t>
            </a:r>
            <a:r>
              <a:rPr lang="zh-CN" altLang="en-US" b="1" dirty="0" smtClean="0">
                <a:solidFill>
                  <a:srgbClr val="00B050"/>
                </a:solidFill>
              </a:rPr>
              <a:t>学习的。</a:t>
            </a:r>
            <a:r>
              <a:rPr lang="zh-CN" altLang="en-US" b="1" dirty="0" smtClean="0"/>
              <a:t>面对</a:t>
            </a:r>
            <a:r>
              <a:rPr lang="zh-CN" altLang="en-US" b="1" dirty="0"/>
              <a:t>犯罪行为</a:t>
            </a:r>
            <a:r>
              <a:rPr lang="en-US" altLang="zh-CN" b="1" dirty="0"/>
              <a:t>,</a:t>
            </a:r>
            <a:r>
              <a:rPr lang="zh-CN" altLang="en-US" b="1" dirty="0"/>
              <a:t>我们要敢于斗争</a:t>
            </a:r>
            <a:r>
              <a:rPr lang="en-US" altLang="zh-CN" b="1" dirty="0"/>
              <a:t>,</a:t>
            </a:r>
            <a:r>
              <a:rPr lang="zh-CN" altLang="en-US" b="1" dirty="0"/>
              <a:t>及时对受害者给予声援和</a:t>
            </a:r>
            <a:r>
              <a:rPr lang="zh-CN" altLang="en-US" b="1" dirty="0" smtClean="0"/>
              <a:t>救助；我们更要</a:t>
            </a:r>
            <a:r>
              <a:rPr lang="zh-CN" altLang="en-US" b="1" dirty="0"/>
              <a:t>善于斗争</a:t>
            </a:r>
            <a:r>
              <a:rPr lang="en-US" altLang="zh-CN" b="1" dirty="0"/>
              <a:t>,</a:t>
            </a:r>
            <a:r>
              <a:rPr lang="zh-CN" altLang="en-US" b="1" dirty="0"/>
              <a:t>在保全自己、减少伤害的前提</a:t>
            </a:r>
            <a:r>
              <a:rPr lang="zh-CN" altLang="en-US" b="1" dirty="0" smtClean="0"/>
              <a:t>下，巧妙</a:t>
            </a:r>
            <a:r>
              <a:rPr lang="zh-CN" altLang="en-US" b="1" dirty="0"/>
              <a:t>地借助他人或社会的</a:t>
            </a:r>
            <a:r>
              <a:rPr lang="zh-CN" altLang="en-US" b="1" dirty="0" smtClean="0"/>
              <a:t>力量，采取</a:t>
            </a:r>
            <a:r>
              <a:rPr lang="zh-CN" altLang="en-US" b="1" dirty="0"/>
              <a:t>机智灵活的</a:t>
            </a:r>
            <a:r>
              <a:rPr lang="zh-CN" altLang="en-US" b="1" dirty="0" smtClean="0"/>
              <a:t>方式，有勇有谋</a:t>
            </a:r>
            <a:r>
              <a:rPr lang="zh-CN" altLang="en-US" b="1" dirty="0"/>
              <a:t>地同犯罪行为作</a:t>
            </a:r>
            <a:r>
              <a:rPr lang="zh-CN" altLang="en-US" b="1" dirty="0" smtClean="0"/>
              <a:t>斗争。</a:t>
            </a:r>
            <a:endParaRPr lang="en-US" altLang="zh-CN" b="1" dirty="0" smtClean="0"/>
          </a:p>
          <a:p>
            <a:pPr marL="0" indent="0" algn="just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b="1" dirty="0" smtClean="0">
                <a:solidFill>
                  <a:srgbClr val="002060"/>
                </a:solidFill>
              </a:rPr>
              <a:t>    沈某直接冲上去的行为</a:t>
            </a:r>
            <a:r>
              <a:rPr lang="zh-CN" altLang="en-US" b="1" dirty="0">
                <a:solidFill>
                  <a:srgbClr val="00B050"/>
                </a:solidFill>
              </a:rPr>
              <a:t>可能会使自身受到</a:t>
            </a:r>
            <a:r>
              <a:rPr lang="zh-CN" altLang="en-US" b="1" dirty="0" smtClean="0">
                <a:solidFill>
                  <a:srgbClr val="00B050"/>
                </a:solidFill>
              </a:rPr>
              <a:t>伤害，不可取；</a:t>
            </a:r>
            <a:r>
              <a:rPr lang="zh-CN" altLang="en-US" b="1" dirty="0" smtClean="0">
                <a:solidFill>
                  <a:srgbClr val="002060"/>
                </a:solidFill>
              </a:rPr>
              <a:t>李某选择报警的方式</a:t>
            </a:r>
            <a:r>
              <a:rPr lang="zh-CN" altLang="en-US" b="1" dirty="0">
                <a:solidFill>
                  <a:srgbClr val="00B050"/>
                </a:solidFill>
              </a:rPr>
              <a:t>既保全了自己，又借助警方的力量制止犯罪，更可取。</a:t>
            </a:r>
            <a:endParaRPr lang="en-US" altLang="zh-CN" b="1" dirty="0">
              <a:solidFill>
                <a:srgbClr val="00B050"/>
              </a:solidFill>
            </a:endParaRPr>
          </a:p>
          <a:p>
            <a:pPr marL="0" indent="0" algn="just" hangingPunc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b="1" dirty="0">
                <a:solidFill>
                  <a:srgbClr val="009644"/>
                </a:solidFill>
              </a:rPr>
              <a:t> </a:t>
            </a:r>
            <a:r>
              <a:rPr lang="en-US" altLang="zh-CN" b="1" dirty="0" smtClean="0">
                <a:solidFill>
                  <a:srgbClr val="009644"/>
                </a:solidFill>
              </a:rPr>
              <a:t>   </a:t>
            </a:r>
            <a:r>
              <a:rPr lang="zh-CN" altLang="en-US" b="1" dirty="0" smtClean="0">
                <a:solidFill>
                  <a:srgbClr val="FF0000"/>
                </a:solidFill>
              </a:rPr>
              <a:t>因此，面对犯罪行为，我们</a:t>
            </a:r>
            <a:r>
              <a:rPr lang="zh-CN" altLang="en-US" b="1" dirty="0">
                <a:solidFill>
                  <a:srgbClr val="FF0000"/>
                </a:solidFill>
              </a:rPr>
              <a:t>要敢于斗争</a:t>
            </a:r>
            <a:r>
              <a:rPr lang="en-US" altLang="zh-CN" b="1" dirty="0">
                <a:solidFill>
                  <a:srgbClr val="FF0000"/>
                </a:solidFill>
              </a:rPr>
              <a:t>,</a:t>
            </a:r>
            <a:r>
              <a:rPr lang="zh-CN" altLang="en-US" b="1" dirty="0">
                <a:solidFill>
                  <a:srgbClr val="FF0000"/>
                </a:solidFill>
              </a:rPr>
              <a:t>更要善于</a:t>
            </a:r>
            <a:r>
              <a:rPr lang="zh-CN" altLang="en-US" b="1" dirty="0" smtClean="0">
                <a:solidFill>
                  <a:srgbClr val="FF0000"/>
                </a:solidFill>
              </a:rPr>
              <a:t>斗争。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35"/>
            <a:ext cx="12192000" cy="23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254383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</a:rPr>
              <a:t>答案示例：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1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5361</TotalTime>
  <Words>566</Words>
  <Application>Microsoft Office PowerPoint</Application>
  <PresentationFormat>自定义</PresentationFormat>
  <Paragraphs>71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第十一课  远离违法犯罪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468</cp:revision>
  <dcterms:created xsi:type="dcterms:W3CDTF">2022-07-15T06:31:00Z</dcterms:created>
  <dcterms:modified xsi:type="dcterms:W3CDTF">2025-05-30T02:13:57Z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